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0"/>
  </p:notesMasterIdLst>
  <p:sldIdLst>
    <p:sldId id="256" r:id="rId2"/>
    <p:sldId id="257" r:id="rId3"/>
    <p:sldId id="279" r:id="rId4"/>
    <p:sldId id="284" r:id="rId5"/>
    <p:sldId id="417" r:id="rId6"/>
    <p:sldId id="416" r:id="rId7"/>
    <p:sldId id="285" r:id="rId8"/>
    <p:sldId id="283" r:id="rId9"/>
    <p:sldId id="282" r:id="rId10"/>
    <p:sldId id="259" r:id="rId11"/>
    <p:sldId id="258" r:id="rId12"/>
    <p:sldId id="281" r:id="rId13"/>
    <p:sldId id="278" r:id="rId14"/>
    <p:sldId id="291"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318" r:id="rId28"/>
    <p:sldId id="391" r:id="rId29"/>
    <p:sldId id="392" r:id="rId30"/>
    <p:sldId id="393" r:id="rId31"/>
    <p:sldId id="394" r:id="rId32"/>
    <p:sldId id="395" r:id="rId33"/>
    <p:sldId id="286" r:id="rId34"/>
    <p:sldId id="260" r:id="rId35"/>
    <p:sldId id="292" r:id="rId36"/>
    <p:sldId id="293" r:id="rId37"/>
    <p:sldId id="296" r:id="rId38"/>
    <p:sldId id="299" r:id="rId39"/>
    <p:sldId id="300" r:id="rId40"/>
    <p:sldId id="301" r:id="rId41"/>
    <p:sldId id="302" r:id="rId42"/>
    <p:sldId id="303" r:id="rId43"/>
    <p:sldId id="313" r:id="rId44"/>
    <p:sldId id="304" r:id="rId45"/>
    <p:sldId id="295" r:id="rId46"/>
    <p:sldId id="297" r:id="rId47"/>
    <p:sldId id="307" r:id="rId48"/>
    <p:sldId id="309" r:id="rId49"/>
    <p:sldId id="310" r:id="rId50"/>
    <p:sldId id="311" r:id="rId51"/>
    <p:sldId id="319" r:id="rId52"/>
    <p:sldId id="314" r:id="rId53"/>
    <p:sldId id="315" r:id="rId54"/>
    <p:sldId id="316" r:id="rId55"/>
    <p:sldId id="317" r:id="rId56"/>
    <p:sldId id="320" r:id="rId57"/>
    <p:sldId id="287" r:id="rId58"/>
    <p:sldId id="321" r:id="rId59"/>
    <p:sldId id="322" r:id="rId60"/>
    <p:sldId id="323" r:id="rId61"/>
    <p:sldId id="324" r:id="rId62"/>
    <p:sldId id="325" r:id="rId63"/>
    <p:sldId id="326" r:id="rId64"/>
    <p:sldId id="327" r:id="rId65"/>
    <p:sldId id="328" r:id="rId66"/>
    <p:sldId id="330" r:id="rId67"/>
    <p:sldId id="329"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262" r:id="rId81"/>
    <p:sldId id="343" r:id="rId82"/>
    <p:sldId id="344" r:id="rId83"/>
    <p:sldId id="345" r:id="rId84"/>
    <p:sldId id="346" r:id="rId85"/>
    <p:sldId id="347" r:id="rId86"/>
    <p:sldId id="348" r:id="rId87"/>
    <p:sldId id="349" r:id="rId88"/>
    <p:sldId id="263" r:id="rId89"/>
    <p:sldId id="350" r:id="rId90"/>
    <p:sldId id="351" r:id="rId91"/>
    <p:sldId id="352" r:id="rId92"/>
    <p:sldId id="357" r:id="rId93"/>
    <p:sldId id="358" r:id="rId94"/>
    <p:sldId id="353" r:id="rId95"/>
    <p:sldId id="355" r:id="rId96"/>
    <p:sldId id="399" r:id="rId97"/>
    <p:sldId id="398" r:id="rId98"/>
    <p:sldId id="396" r:id="rId99"/>
    <p:sldId id="397" r:id="rId100"/>
    <p:sldId id="382" r:id="rId101"/>
    <p:sldId id="359" r:id="rId102"/>
    <p:sldId id="288" r:id="rId103"/>
    <p:sldId id="264" r:id="rId104"/>
    <p:sldId id="360" r:id="rId105"/>
    <p:sldId id="363" r:id="rId106"/>
    <p:sldId id="413" r:id="rId107"/>
    <p:sldId id="414" r:id="rId108"/>
    <p:sldId id="362" r:id="rId109"/>
    <p:sldId id="400" r:id="rId110"/>
    <p:sldId id="401" r:id="rId111"/>
    <p:sldId id="365" r:id="rId112"/>
    <p:sldId id="366" r:id="rId113"/>
    <p:sldId id="367" r:id="rId114"/>
    <p:sldId id="368" r:id="rId115"/>
    <p:sldId id="369" r:id="rId116"/>
    <p:sldId id="370" r:id="rId117"/>
    <p:sldId id="371" r:id="rId118"/>
    <p:sldId id="373" r:id="rId119"/>
    <p:sldId id="372" r:id="rId120"/>
    <p:sldId id="374" r:id="rId121"/>
    <p:sldId id="375" r:id="rId122"/>
    <p:sldId id="376" r:id="rId123"/>
    <p:sldId id="377" r:id="rId124"/>
    <p:sldId id="378" r:id="rId125"/>
    <p:sldId id="379" r:id="rId126"/>
    <p:sldId id="415" r:id="rId127"/>
    <p:sldId id="410" r:id="rId128"/>
    <p:sldId id="409" r:id="rId129"/>
    <p:sldId id="380" r:id="rId130"/>
    <p:sldId id="383" r:id="rId131"/>
    <p:sldId id="386" r:id="rId132"/>
    <p:sldId id="387" r:id="rId133"/>
    <p:sldId id="388" r:id="rId134"/>
    <p:sldId id="389" r:id="rId135"/>
    <p:sldId id="390" r:id="rId136"/>
    <p:sldId id="384" r:id="rId137"/>
    <p:sldId id="385" r:id="rId138"/>
    <p:sldId id="403" r:id="rId139"/>
    <p:sldId id="404" r:id="rId140"/>
    <p:sldId id="402" r:id="rId141"/>
    <p:sldId id="405" r:id="rId142"/>
    <p:sldId id="408" r:id="rId143"/>
    <p:sldId id="406" r:id="rId144"/>
    <p:sldId id="407" r:id="rId145"/>
    <p:sldId id="289" r:id="rId146"/>
    <p:sldId id="280" r:id="rId147"/>
    <p:sldId id="411" r:id="rId148"/>
    <p:sldId id="412" r:id="rId149"/>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5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0574" autoAdjust="0"/>
  </p:normalViewPr>
  <p:slideViewPr>
    <p:cSldViewPr snapToGrid="0">
      <p:cViewPr varScale="1">
        <p:scale>
          <a:sx n="56" d="100"/>
          <a:sy n="56" d="100"/>
        </p:scale>
        <p:origin x="128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C90D2-ABFE-49F1-80AD-4A632EFDE305}" type="datetimeFigureOut">
              <a:rPr lang="en-US" smtClean="0"/>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16831-082A-4FD0-B1B9-52A75D463DEB}" type="slidenum">
              <a:rPr lang="en-US" smtClean="0"/>
              <a:t>‹#›</a:t>
            </a:fld>
            <a:endParaRPr lang="en-US"/>
          </a:p>
        </p:txBody>
      </p:sp>
    </p:spTree>
    <p:extLst>
      <p:ext uri="{BB962C8B-B14F-4D97-AF65-F5344CB8AC3E}">
        <p14:creationId xmlns:p14="http://schemas.microsoft.com/office/powerpoint/2010/main" val="2790551365"/>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Grew up in Florida. Worked out West for 2 summers before returning to FL and working in </a:t>
            </a:r>
            <a:r>
              <a:rPr lang="en-US"/>
              <a:t>the Everglades for 9 years (incl MS).</a:t>
            </a:r>
          </a:p>
          <a:p>
            <a:endParaRPr lang="en-US" dirty="0"/>
          </a:p>
          <a:p>
            <a:r>
              <a:rPr lang="en-US" dirty="0"/>
              <a:t>M.S. at University of Florida, Thesis on Spatial Ecology of Burmese Pythons, Advised by Christina </a:t>
            </a:r>
            <a:r>
              <a:rPr lang="en-US" dirty="0" err="1"/>
              <a:t>Romagosa</a:t>
            </a:r>
            <a:endParaRPr lang="en-US" dirty="0"/>
          </a:p>
          <a:p>
            <a:endParaRPr lang="en-US" dirty="0"/>
          </a:p>
          <a:p>
            <a:r>
              <a:rPr lang="en-US" dirty="0"/>
              <a:t>Ph.D. at Utah State University, Dissertation on Nonconsumptive Effects of Wolves/Cougars on Elk, Co-advised by Tal </a:t>
            </a:r>
            <a:r>
              <a:rPr lang="en-US" dirty="0" err="1"/>
              <a:t>Avgar</a:t>
            </a:r>
            <a:r>
              <a:rPr lang="en-US" dirty="0"/>
              <a:t> and Dan </a:t>
            </a:r>
            <a:r>
              <a:rPr lang="en-US" dirty="0" err="1"/>
              <a:t>MacNulty</a:t>
            </a:r>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4</a:t>
            </a:fld>
            <a:endParaRPr lang="en-US"/>
          </a:p>
        </p:txBody>
      </p:sp>
    </p:spTree>
    <p:extLst>
      <p:ext uri="{BB962C8B-B14F-4D97-AF65-F5344CB8AC3E}">
        <p14:creationId xmlns:p14="http://schemas.microsoft.com/office/powerpoint/2010/main" val="268030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(Proportional to u/a by a normalizing constant)</a:t>
            </a:r>
          </a:p>
          <a:p>
            <a:r>
              <a:rPr lang="en-US" dirty="0"/>
              <a:t>We assume that +/- selection indicates evolved traits that increase fitness</a:t>
            </a:r>
          </a:p>
        </p:txBody>
      </p:sp>
      <p:sp>
        <p:nvSpPr>
          <p:cNvPr id="4" name="Slide Number Placeholder 3"/>
          <p:cNvSpPr>
            <a:spLocks noGrp="1"/>
          </p:cNvSpPr>
          <p:nvPr>
            <p:ph type="sldNum" sz="quarter" idx="5"/>
          </p:nvPr>
        </p:nvSpPr>
        <p:spPr/>
        <p:txBody>
          <a:bodyPr/>
          <a:lstStyle/>
          <a:p>
            <a:fld id="{80016831-082A-4FD0-B1B9-52A75D463DEB}" type="slidenum">
              <a:rPr lang="en-US" smtClean="0"/>
              <a:t>22</a:t>
            </a:fld>
            <a:endParaRPr lang="en-US"/>
          </a:p>
        </p:txBody>
      </p:sp>
    </p:spTree>
    <p:extLst>
      <p:ext uri="{BB962C8B-B14F-4D97-AF65-F5344CB8AC3E}">
        <p14:creationId xmlns:p14="http://schemas.microsoft.com/office/powerpoint/2010/main" val="19592715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point (I think) is to separate the underlying model (“model formulation”) from the method for fitting it (“inference”).</a:t>
            </a:r>
          </a:p>
        </p:txBody>
      </p:sp>
      <p:sp>
        <p:nvSpPr>
          <p:cNvPr id="4" name="Slide Number Placeholder 3"/>
          <p:cNvSpPr>
            <a:spLocks noGrp="1"/>
          </p:cNvSpPr>
          <p:nvPr>
            <p:ph type="sldNum" sz="quarter" idx="5"/>
          </p:nvPr>
        </p:nvSpPr>
        <p:spPr/>
        <p:txBody>
          <a:bodyPr/>
          <a:lstStyle/>
          <a:p>
            <a:fld id="{80016831-082A-4FD0-B1B9-52A75D463DEB}" type="slidenum">
              <a:rPr lang="en-US" smtClean="0"/>
              <a:t>142</a:t>
            </a:fld>
            <a:endParaRPr lang="en-US"/>
          </a:p>
        </p:txBody>
      </p:sp>
    </p:spTree>
    <p:extLst>
      <p:ext uri="{BB962C8B-B14F-4D97-AF65-F5344CB8AC3E}">
        <p14:creationId xmlns:p14="http://schemas.microsoft.com/office/powerpoint/2010/main" val="22522839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iSSA</a:t>
            </a:r>
            <a:r>
              <a:rPr lang="en-US" dirty="0"/>
              <a:t>, we cannot use Weibull and wrapped Cauchy (or many others)</a:t>
            </a:r>
          </a:p>
        </p:txBody>
      </p:sp>
      <p:sp>
        <p:nvSpPr>
          <p:cNvPr id="4" name="Slide Number Placeholder 3"/>
          <p:cNvSpPr>
            <a:spLocks noGrp="1"/>
          </p:cNvSpPr>
          <p:nvPr>
            <p:ph type="sldNum" sz="quarter" idx="5"/>
          </p:nvPr>
        </p:nvSpPr>
        <p:spPr/>
        <p:txBody>
          <a:bodyPr/>
          <a:lstStyle/>
          <a:p>
            <a:fld id="{80016831-082A-4FD0-B1B9-52A75D463DEB}" type="slidenum">
              <a:rPr lang="en-US" smtClean="0"/>
              <a:t>143</a:t>
            </a:fld>
            <a:endParaRPr lang="en-US"/>
          </a:p>
        </p:txBody>
      </p:sp>
    </p:spTree>
    <p:extLst>
      <p:ext uri="{BB962C8B-B14F-4D97-AF65-F5344CB8AC3E}">
        <p14:creationId xmlns:p14="http://schemas.microsoft.com/office/powerpoint/2010/main" val="4627531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with the methods of </a:t>
            </a:r>
            <a:r>
              <a:rPr lang="en-US" dirty="0" err="1"/>
              <a:t>Michelot</a:t>
            </a:r>
            <a:r>
              <a:rPr lang="en-US" dirty="0"/>
              <a:t>, we can use any distributions we like.</a:t>
            </a:r>
          </a:p>
        </p:txBody>
      </p:sp>
      <p:sp>
        <p:nvSpPr>
          <p:cNvPr id="4" name="Slide Number Placeholder 3"/>
          <p:cNvSpPr>
            <a:spLocks noGrp="1"/>
          </p:cNvSpPr>
          <p:nvPr>
            <p:ph type="sldNum" sz="quarter" idx="5"/>
          </p:nvPr>
        </p:nvSpPr>
        <p:spPr/>
        <p:txBody>
          <a:bodyPr/>
          <a:lstStyle/>
          <a:p>
            <a:fld id="{80016831-082A-4FD0-B1B9-52A75D463DEB}" type="slidenum">
              <a:rPr lang="en-US" smtClean="0"/>
              <a:t>144</a:t>
            </a:fld>
            <a:endParaRPr lang="en-US"/>
          </a:p>
        </p:txBody>
      </p:sp>
    </p:spTree>
    <p:extLst>
      <p:ext uri="{BB962C8B-B14F-4D97-AF65-F5344CB8AC3E}">
        <p14:creationId xmlns:p14="http://schemas.microsoft.com/office/powerpoint/2010/main" val="34672416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&lt;~2:45 – switch rooms by 3:00&gt;</a:t>
            </a:r>
          </a:p>
        </p:txBody>
      </p:sp>
      <p:sp>
        <p:nvSpPr>
          <p:cNvPr id="4" name="Slide Number Placeholder 3"/>
          <p:cNvSpPr>
            <a:spLocks noGrp="1"/>
          </p:cNvSpPr>
          <p:nvPr>
            <p:ph type="sldNum" sz="quarter" idx="5"/>
          </p:nvPr>
        </p:nvSpPr>
        <p:spPr/>
        <p:txBody>
          <a:bodyPr/>
          <a:lstStyle/>
          <a:p>
            <a:fld id="{80016831-082A-4FD0-B1B9-52A75D463DEB}" type="slidenum">
              <a:rPr lang="en-US" smtClean="0"/>
              <a:t>145</a:t>
            </a:fld>
            <a:endParaRPr lang="en-US"/>
          </a:p>
        </p:txBody>
      </p:sp>
    </p:spTree>
    <p:extLst>
      <p:ext uri="{BB962C8B-B14F-4D97-AF65-F5344CB8AC3E}">
        <p14:creationId xmlns:p14="http://schemas.microsoft.com/office/powerpoint/2010/main" val="845303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since resources are just one type of environmental variables, </a:t>
            </a:r>
            <a:r>
              <a:rPr lang="en-US" dirty="0" err="1"/>
              <a:t>Matthiopoulos</a:t>
            </a:r>
            <a:r>
              <a:rPr lang="en-US" dirty="0"/>
              <a:t> et al. (e.g., 2023) prefer the term HSF over RSF.</a:t>
            </a:r>
          </a:p>
        </p:txBody>
      </p:sp>
      <p:sp>
        <p:nvSpPr>
          <p:cNvPr id="4" name="Slide Number Placeholder 3"/>
          <p:cNvSpPr>
            <a:spLocks noGrp="1"/>
          </p:cNvSpPr>
          <p:nvPr>
            <p:ph type="sldNum" sz="quarter" idx="5"/>
          </p:nvPr>
        </p:nvSpPr>
        <p:spPr/>
        <p:txBody>
          <a:bodyPr/>
          <a:lstStyle/>
          <a:p>
            <a:fld id="{80016831-082A-4FD0-B1B9-52A75D463DEB}" type="slidenum">
              <a:rPr lang="en-US" smtClean="0"/>
              <a:t>23</a:t>
            </a:fld>
            <a:endParaRPr lang="en-US"/>
          </a:p>
        </p:txBody>
      </p:sp>
    </p:spTree>
    <p:extLst>
      <p:ext uri="{BB962C8B-B14F-4D97-AF65-F5344CB8AC3E}">
        <p14:creationId xmlns:p14="http://schemas.microsoft.com/office/powerpoint/2010/main" val="137942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Johnson (1980) defined 4 hierarchical scales of habitat selection.</a:t>
            </a:r>
          </a:p>
          <a:p>
            <a:endParaRPr lang="en-US" dirty="0"/>
          </a:p>
          <a:p>
            <a:r>
              <a:rPr lang="en-US" dirty="0"/>
              <a:t>This is an absolute classic.</a:t>
            </a:r>
          </a:p>
        </p:txBody>
      </p:sp>
      <p:sp>
        <p:nvSpPr>
          <p:cNvPr id="4" name="Slide Number Placeholder 3"/>
          <p:cNvSpPr>
            <a:spLocks noGrp="1"/>
          </p:cNvSpPr>
          <p:nvPr>
            <p:ph type="sldNum" sz="quarter" idx="5"/>
          </p:nvPr>
        </p:nvSpPr>
        <p:spPr/>
        <p:txBody>
          <a:bodyPr/>
          <a:lstStyle/>
          <a:p>
            <a:fld id="{80016831-082A-4FD0-B1B9-52A75D463DEB}" type="slidenum">
              <a:rPr lang="en-US" smtClean="0"/>
              <a:t>28</a:t>
            </a:fld>
            <a:endParaRPr lang="en-US"/>
          </a:p>
        </p:txBody>
      </p:sp>
    </p:spTree>
    <p:extLst>
      <p:ext uri="{BB962C8B-B14F-4D97-AF65-F5344CB8AC3E}">
        <p14:creationId xmlns:p14="http://schemas.microsoft.com/office/powerpoint/2010/main" val="47165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species distribution model (SDM) is just a first-order habitat selection model.</a:t>
            </a:r>
          </a:p>
          <a:p>
            <a:endParaRPr lang="en-US" dirty="0"/>
          </a:p>
          <a:p>
            <a:r>
              <a:rPr lang="en-US" dirty="0"/>
              <a:t>We will see later why these are just RSFs.</a:t>
            </a:r>
          </a:p>
        </p:txBody>
      </p:sp>
      <p:sp>
        <p:nvSpPr>
          <p:cNvPr id="4" name="Slide Number Placeholder 3"/>
          <p:cNvSpPr>
            <a:spLocks noGrp="1"/>
          </p:cNvSpPr>
          <p:nvPr>
            <p:ph type="sldNum" sz="quarter" idx="5"/>
          </p:nvPr>
        </p:nvSpPr>
        <p:spPr/>
        <p:txBody>
          <a:bodyPr/>
          <a:lstStyle/>
          <a:p>
            <a:fld id="{80016831-082A-4FD0-B1B9-52A75D463DEB}" type="slidenum">
              <a:rPr lang="en-US" smtClean="0"/>
              <a:t>29</a:t>
            </a:fld>
            <a:endParaRPr lang="en-US"/>
          </a:p>
        </p:txBody>
      </p:sp>
    </p:spTree>
    <p:extLst>
      <p:ext uri="{BB962C8B-B14F-4D97-AF65-F5344CB8AC3E}">
        <p14:creationId xmlns:p14="http://schemas.microsoft.com/office/powerpoint/2010/main" val="437951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order is where a home range is placed inside the species/geographic range</a:t>
            </a:r>
          </a:p>
        </p:txBody>
      </p:sp>
      <p:sp>
        <p:nvSpPr>
          <p:cNvPr id="4" name="Slide Number Placeholder 3"/>
          <p:cNvSpPr>
            <a:spLocks noGrp="1"/>
          </p:cNvSpPr>
          <p:nvPr>
            <p:ph type="sldNum" sz="quarter" idx="5"/>
          </p:nvPr>
        </p:nvSpPr>
        <p:spPr/>
        <p:txBody>
          <a:bodyPr/>
          <a:lstStyle/>
          <a:p>
            <a:fld id="{80016831-082A-4FD0-B1B9-52A75D463DEB}" type="slidenum">
              <a:rPr lang="en-US" smtClean="0"/>
              <a:t>30</a:t>
            </a:fld>
            <a:endParaRPr lang="en-US"/>
          </a:p>
        </p:txBody>
      </p:sp>
    </p:spTree>
    <p:extLst>
      <p:ext uri="{BB962C8B-B14F-4D97-AF65-F5344CB8AC3E}">
        <p14:creationId xmlns:p14="http://schemas.microsoft.com/office/powerpoint/2010/main" val="1187195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order is particular patches within the home range</a:t>
            </a:r>
          </a:p>
        </p:txBody>
      </p:sp>
      <p:sp>
        <p:nvSpPr>
          <p:cNvPr id="4" name="Slide Number Placeholder 3"/>
          <p:cNvSpPr>
            <a:spLocks noGrp="1"/>
          </p:cNvSpPr>
          <p:nvPr>
            <p:ph type="sldNum" sz="quarter" idx="5"/>
          </p:nvPr>
        </p:nvSpPr>
        <p:spPr/>
        <p:txBody>
          <a:bodyPr/>
          <a:lstStyle/>
          <a:p>
            <a:fld id="{80016831-082A-4FD0-B1B9-52A75D463DEB}" type="slidenum">
              <a:rPr lang="en-US" smtClean="0"/>
              <a:t>31</a:t>
            </a:fld>
            <a:endParaRPr lang="en-US"/>
          </a:p>
        </p:txBody>
      </p:sp>
    </p:spTree>
    <p:extLst>
      <p:ext uri="{BB962C8B-B14F-4D97-AF65-F5344CB8AC3E}">
        <p14:creationId xmlns:p14="http://schemas.microsoft.com/office/powerpoint/2010/main" val="1396034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Fourth order is the specific food items being used in those patches</a:t>
            </a:r>
          </a:p>
        </p:txBody>
      </p:sp>
      <p:sp>
        <p:nvSpPr>
          <p:cNvPr id="4" name="Slide Number Placeholder 3"/>
          <p:cNvSpPr>
            <a:spLocks noGrp="1"/>
          </p:cNvSpPr>
          <p:nvPr>
            <p:ph type="sldNum" sz="quarter" idx="5"/>
          </p:nvPr>
        </p:nvSpPr>
        <p:spPr/>
        <p:txBody>
          <a:bodyPr/>
          <a:lstStyle/>
          <a:p>
            <a:fld id="{80016831-082A-4FD0-B1B9-52A75D463DEB}" type="slidenum">
              <a:rPr lang="en-US" smtClean="0"/>
              <a:t>32</a:t>
            </a:fld>
            <a:endParaRPr lang="en-US"/>
          </a:p>
        </p:txBody>
      </p:sp>
    </p:spTree>
    <p:extLst>
      <p:ext uri="{BB962C8B-B14F-4D97-AF65-F5344CB8AC3E}">
        <p14:creationId xmlns:p14="http://schemas.microsoft.com/office/powerpoint/2010/main" val="3941899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&lt;9:00&gt;</a:t>
            </a:r>
          </a:p>
        </p:txBody>
      </p:sp>
      <p:sp>
        <p:nvSpPr>
          <p:cNvPr id="4" name="Slide Number Placeholder 3"/>
          <p:cNvSpPr>
            <a:spLocks noGrp="1"/>
          </p:cNvSpPr>
          <p:nvPr>
            <p:ph type="sldNum" sz="quarter" idx="5"/>
          </p:nvPr>
        </p:nvSpPr>
        <p:spPr/>
        <p:txBody>
          <a:bodyPr/>
          <a:lstStyle/>
          <a:p>
            <a:fld id="{80016831-082A-4FD0-B1B9-52A75D463DEB}" type="slidenum">
              <a:rPr lang="en-US" smtClean="0"/>
              <a:t>33</a:t>
            </a:fld>
            <a:endParaRPr lang="en-US"/>
          </a:p>
        </p:txBody>
      </p:sp>
    </p:spTree>
    <p:extLst>
      <p:ext uri="{BB962C8B-B14F-4D97-AF65-F5344CB8AC3E}">
        <p14:creationId xmlns:p14="http://schemas.microsoft.com/office/powerpoint/2010/main" val="246579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timeline!</a:t>
            </a:r>
          </a:p>
        </p:txBody>
      </p:sp>
      <p:sp>
        <p:nvSpPr>
          <p:cNvPr id="4" name="Slide Number Placeholder 3"/>
          <p:cNvSpPr>
            <a:spLocks noGrp="1"/>
          </p:cNvSpPr>
          <p:nvPr>
            <p:ph type="sldNum" sz="quarter" idx="5"/>
          </p:nvPr>
        </p:nvSpPr>
        <p:spPr/>
        <p:txBody>
          <a:bodyPr/>
          <a:lstStyle/>
          <a:p>
            <a:fld id="{80016831-082A-4FD0-B1B9-52A75D463DEB}" type="slidenum">
              <a:rPr lang="en-US" smtClean="0"/>
              <a:t>35</a:t>
            </a:fld>
            <a:endParaRPr lang="en-US"/>
          </a:p>
        </p:txBody>
      </p:sp>
    </p:spTree>
    <p:extLst>
      <p:ext uri="{BB962C8B-B14F-4D97-AF65-F5344CB8AC3E}">
        <p14:creationId xmlns:p14="http://schemas.microsoft.com/office/powerpoint/2010/main" val="1988447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Aebischer</a:t>
            </a:r>
            <a:r>
              <a:rPr lang="en-US" dirty="0"/>
              <a:t> et al. (1993) and Manly et al. (1993) have the same publication year.</a:t>
            </a:r>
          </a:p>
          <a:p>
            <a:endParaRPr lang="en-US" dirty="0"/>
          </a:p>
          <a:p>
            <a:r>
              <a:rPr lang="en-US" dirty="0"/>
              <a:t>Manly came out first, but I want to start with </a:t>
            </a:r>
            <a:r>
              <a:rPr lang="en-US" dirty="0" err="1"/>
              <a:t>Aebischer</a:t>
            </a:r>
            <a:r>
              <a:rPr lang="en-US" dirty="0"/>
              <a:t>, which was state-of-the-art at the time.</a:t>
            </a:r>
          </a:p>
        </p:txBody>
      </p:sp>
      <p:sp>
        <p:nvSpPr>
          <p:cNvPr id="4" name="Slide Number Placeholder 3"/>
          <p:cNvSpPr>
            <a:spLocks noGrp="1"/>
          </p:cNvSpPr>
          <p:nvPr>
            <p:ph type="sldNum" sz="quarter" idx="5"/>
          </p:nvPr>
        </p:nvSpPr>
        <p:spPr/>
        <p:txBody>
          <a:bodyPr/>
          <a:lstStyle/>
          <a:p>
            <a:fld id="{80016831-082A-4FD0-B1B9-52A75D463DEB}" type="slidenum">
              <a:rPr lang="en-US" smtClean="0"/>
              <a:t>36</a:t>
            </a:fld>
            <a:endParaRPr lang="en-US"/>
          </a:p>
        </p:txBody>
      </p:sp>
    </p:spTree>
    <p:extLst>
      <p:ext uri="{BB962C8B-B14F-4D97-AF65-F5344CB8AC3E}">
        <p14:creationId xmlns:p14="http://schemas.microsoft.com/office/powerpoint/2010/main" val="353281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start from the simple perspective of used and available habitat classes.</a:t>
            </a:r>
          </a:p>
          <a:p>
            <a:r>
              <a:rPr lang="en-US" dirty="0"/>
              <a:t>We know we want to arrive at the fairly complex perspective of (</a:t>
            </a:r>
            <a:r>
              <a:rPr lang="en-US" dirty="0" err="1"/>
              <a:t>i</a:t>
            </a:r>
            <a:r>
              <a:rPr lang="en-US" dirty="0"/>
              <a:t>)SSFs.</a:t>
            </a:r>
          </a:p>
          <a:p>
            <a:r>
              <a:rPr lang="en-US" dirty="0"/>
              <a:t>The way there is long and winding.</a:t>
            </a:r>
          </a:p>
        </p:txBody>
      </p:sp>
      <p:sp>
        <p:nvSpPr>
          <p:cNvPr id="4" name="Slide Number Placeholder 3"/>
          <p:cNvSpPr>
            <a:spLocks noGrp="1"/>
          </p:cNvSpPr>
          <p:nvPr>
            <p:ph type="sldNum" sz="quarter" idx="5"/>
          </p:nvPr>
        </p:nvSpPr>
        <p:spPr/>
        <p:txBody>
          <a:bodyPr/>
          <a:lstStyle/>
          <a:p>
            <a:fld id="{80016831-082A-4FD0-B1B9-52A75D463DEB}" type="slidenum">
              <a:rPr lang="en-US" smtClean="0"/>
              <a:t>11</a:t>
            </a:fld>
            <a:endParaRPr lang="en-US"/>
          </a:p>
        </p:txBody>
      </p:sp>
    </p:spTree>
    <p:extLst>
      <p:ext uri="{BB962C8B-B14F-4D97-AF65-F5344CB8AC3E}">
        <p14:creationId xmlns:p14="http://schemas.microsoft.com/office/powerpoint/2010/main" val="2666797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Aebischer</a:t>
            </a:r>
            <a:r>
              <a:rPr lang="en-US" dirty="0"/>
              <a:t> et al. (1993) presented compositional analysis for statistical analysis of proportions (used/available), recognizing that the categories must sum to 1.</a:t>
            </a:r>
          </a:p>
          <a:p>
            <a:endParaRPr lang="en-US" dirty="0"/>
          </a:p>
          <a:p>
            <a:r>
              <a:rPr lang="en-US" dirty="0"/>
              <a:t>Note the requirement for categorical habitat types. This is how habitat selection had been analyzed (but with Chi-squared tests or ANOVA) in the previous decades.</a:t>
            </a:r>
          </a:p>
        </p:txBody>
      </p:sp>
      <p:sp>
        <p:nvSpPr>
          <p:cNvPr id="4" name="Slide Number Placeholder 3"/>
          <p:cNvSpPr>
            <a:spLocks noGrp="1"/>
          </p:cNvSpPr>
          <p:nvPr>
            <p:ph type="sldNum" sz="quarter" idx="5"/>
          </p:nvPr>
        </p:nvSpPr>
        <p:spPr/>
        <p:txBody>
          <a:bodyPr/>
          <a:lstStyle/>
          <a:p>
            <a:fld id="{80016831-082A-4FD0-B1B9-52A75D463DEB}" type="slidenum">
              <a:rPr lang="en-US" smtClean="0"/>
              <a:t>37</a:t>
            </a:fld>
            <a:endParaRPr lang="en-US"/>
          </a:p>
        </p:txBody>
      </p:sp>
    </p:spTree>
    <p:extLst>
      <p:ext uri="{BB962C8B-B14F-4D97-AF65-F5344CB8AC3E}">
        <p14:creationId xmlns:p14="http://schemas.microsoft.com/office/powerpoint/2010/main" val="1279513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spirit of compositional analysis, let’s think about a simple habitat selection example with just categorical habitats</a:t>
            </a:r>
          </a:p>
        </p:txBody>
      </p:sp>
      <p:sp>
        <p:nvSpPr>
          <p:cNvPr id="4" name="Slide Number Placeholder 3"/>
          <p:cNvSpPr>
            <a:spLocks noGrp="1"/>
          </p:cNvSpPr>
          <p:nvPr>
            <p:ph type="sldNum" sz="quarter" idx="5"/>
          </p:nvPr>
        </p:nvSpPr>
        <p:spPr/>
        <p:txBody>
          <a:bodyPr/>
          <a:lstStyle/>
          <a:p>
            <a:fld id="{80016831-082A-4FD0-B1B9-52A75D463DEB}" type="slidenum">
              <a:rPr lang="en-US" smtClean="0"/>
              <a:t>38</a:t>
            </a:fld>
            <a:endParaRPr lang="en-US"/>
          </a:p>
        </p:txBody>
      </p:sp>
    </p:spTree>
    <p:extLst>
      <p:ext uri="{BB962C8B-B14F-4D97-AF65-F5344CB8AC3E}">
        <p14:creationId xmlns:p14="http://schemas.microsoft.com/office/powerpoint/2010/main" val="2640308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habitat is most important to our study animal?</a:t>
            </a:r>
          </a:p>
        </p:txBody>
      </p:sp>
      <p:sp>
        <p:nvSpPr>
          <p:cNvPr id="4" name="Slide Number Placeholder 3"/>
          <p:cNvSpPr>
            <a:spLocks noGrp="1"/>
          </p:cNvSpPr>
          <p:nvPr>
            <p:ph type="sldNum" sz="quarter" idx="5"/>
          </p:nvPr>
        </p:nvSpPr>
        <p:spPr/>
        <p:txBody>
          <a:bodyPr/>
          <a:lstStyle/>
          <a:p>
            <a:fld id="{80016831-082A-4FD0-B1B9-52A75D463DEB}" type="slidenum">
              <a:rPr lang="en-US" smtClean="0"/>
              <a:t>39</a:t>
            </a:fld>
            <a:endParaRPr lang="en-US"/>
          </a:p>
        </p:txBody>
      </p:sp>
    </p:spTree>
    <p:extLst>
      <p:ext uri="{BB962C8B-B14F-4D97-AF65-F5344CB8AC3E}">
        <p14:creationId xmlns:p14="http://schemas.microsoft.com/office/powerpoint/2010/main" val="4219306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do you think?</a:t>
            </a:r>
          </a:p>
        </p:txBody>
      </p:sp>
      <p:sp>
        <p:nvSpPr>
          <p:cNvPr id="4" name="Slide Number Placeholder 3"/>
          <p:cNvSpPr>
            <a:spLocks noGrp="1"/>
          </p:cNvSpPr>
          <p:nvPr>
            <p:ph type="sldNum" sz="quarter" idx="5"/>
          </p:nvPr>
        </p:nvSpPr>
        <p:spPr/>
        <p:txBody>
          <a:bodyPr/>
          <a:lstStyle/>
          <a:p>
            <a:fld id="{80016831-082A-4FD0-B1B9-52A75D463DEB}" type="slidenum">
              <a:rPr lang="en-US" smtClean="0"/>
              <a:t>40</a:t>
            </a:fld>
            <a:endParaRPr lang="en-US"/>
          </a:p>
        </p:txBody>
      </p:sp>
    </p:spTree>
    <p:extLst>
      <p:ext uri="{BB962C8B-B14F-4D97-AF65-F5344CB8AC3E}">
        <p14:creationId xmlns:p14="http://schemas.microsoft.com/office/powerpoint/2010/main" val="3577882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calculate the selection function by just dividing (normalizing constant = 1)</a:t>
            </a:r>
          </a:p>
        </p:txBody>
      </p:sp>
      <p:sp>
        <p:nvSpPr>
          <p:cNvPr id="4" name="Slide Number Placeholder 3"/>
          <p:cNvSpPr>
            <a:spLocks noGrp="1"/>
          </p:cNvSpPr>
          <p:nvPr>
            <p:ph type="sldNum" sz="quarter" idx="5"/>
          </p:nvPr>
        </p:nvSpPr>
        <p:spPr/>
        <p:txBody>
          <a:bodyPr/>
          <a:lstStyle/>
          <a:p>
            <a:fld id="{80016831-082A-4FD0-B1B9-52A75D463DEB}" type="slidenum">
              <a:rPr lang="en-US" smtClean="0"/>
              <a:t>41</a:t>
            </a:fld>
            <a:endParaRPr lang="en-US"/>
          </a:p>
        </p:txBody>
      </p:sp>
    </p:spTree>
    <p:extLst>
      <p:ext uri="{BB962C8B-B14F-4D97-AF65-F5344CB8AC3E}">
        <p14:creationId xmlns:p14="http://schemas.microsoft.com/office/powerpoint/2010/main" val="3028003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logarithm of w(x) is useful</a:t>
            </a:r>
          </a:p>
          <a:p>
            <a:r>
              <a:rPr lang="en-US" dirty="0"/>
              <a:t>The method of </a:t>
            </a:r>
            <a:r>
              <a:rPr lang="en-US" dirty="0" err="1"/>
              <a:t>Aebischer</a:t>
            </a:r>
            <a:r>
              <a:rPr lang="en-US" dirty="0"/>
              <a:t> works with the log ratios, but only works for categorical variables</a:t>
            </a:r>
          </a:p>
        </p:txBody>
      </p:sp>
      <p:sp>
        <p:nvSpPr>
          <p:cNvPr id="4" name="Slide Number Placeholder 3"/>
          <p:cNvSpPr>
            <a:spLocks noGrp="1"/>
          </p:cNvSpPr>
          <p:nvPr>
            <p:ph type="sldNum" sz="quarter" idx="5"/>
          </p:nvPr>
        </p:nvSpPr>
        <p:spPr/>
        <p:txBody>
          <a:bodyPr/>
          <a:lstStyle/>
          <a:p>
            <a:fld id="{80016831-082A-4FD0-B1B9-52A75D463DEB}" type="slidenum">
              <a:rPr lang="en-US" smtClean="0"/>
              <a:t>42</a:t>
            </a:fld>
            <a:endParaRPr lang="en-US"/>
          </a:p>
        </p:txBody>
      </p:sp>
    </p:spTree>
    <p:extLst>
      <p:ext uri="{BB962C8B-B14F-4D97-AF65-F5344CB8AC3E}">
        <p14:creationId xmlns:p14="http://schemas.microsoft.com/office/powerpoint/2010/main" val="2554618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useful property of logarithms is that a multiplicative inverse on the natural scale is an additive inverse on the log scale.</a:t>
            </a:r>
          </a:p>
          <a:p>
            <a:endParaRPr lang="en-US" dirty="0"/>
          </a:p>
          <a:p>
            <a:r>
              <a:rPr lang="en-US" dirty="0"/>
              <a:t>I.e., the strength of selection is the same in both case, but one habitat is 5x more likely to be selected and the other is 5x more likely to be avoided</a:t>
            </a:r>
          </a:p>
        </p:txBody>
      </p:sp>
      <p:sp>
        <p:nvSpPr>
          <p:cNvPr id="4" name="Slide Number Placeholder 3"/>
          <p:cNvSpPr>
            <a:spLocks noGrp="1"/>
          </p:cNvSpPr>
          <p:nvPr>
            <p:ph type="sldNum" sz="quarter" idx="5"/>
          </p:nvPr>
        </p:nvSpPr>
        <p:spPr/>
        <p:txBody>
          <a:bodyPr/>
          <a:lstStyle/>
          <a:p>
            <a:fld id="{80016831-082A-4FD0-B1B9-52A75D463DEB}" type="slidenum">
              <a:rPr lang="en-US" smtClean="0"/>
              <a:t>43</a:t>
            </a:fld>
            <a:endParaRPr lang="en-US"/>
          </a:p>
        </p:txBody>
      </p:sp>
    </p:spTree>
    <p:extLst>
      <p:ext uri="{BB962C8B-B14F-4D97-AF65-F5344CB8AC3E}">
        <p14:creationId xmlns:p14="http://schemas.microsoft.com/office/powerpoint/2010/main" val="2002163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ideas?</a:t>
            </a:r>
          </a:p>
        </p:txBody>
      </p:sp>
      <p:sp>
        <p:nvSpPr>
          <p:cNvPr id="4" name="Slide Number Placeholder 3"/>
          <p:cNvSpPr>
            <a:spLocks noGrp="1"/>
          </p:cNvSpPr>
          <p:nvPr>
            <p:ph type="sldNum" sz="quarter" idx="5"/>
          </p:nvPr>
        </p:nvSpPr>
        <p:spPr/>
        <p:txBody>
          <a:bodyPr/>
          <a:lstStyle/>
          <a:p>
            <a:fld id="{80016831-082A-4FD0-B1B9-52A75D463DEB}" type="slidenum">
              <a:rPr lang="en-US" smtClean="0"/>
              <a:t>44</a:t>
            </a:fld>
            <a:endParaRPr lang="en-US"/>
          </a:p>
        </p:txBody>
      </p:sp>
    </p:spTree>
    <p:extLst>
      <p:ext uri="{BB962C8B-B14F-4D97-AF65-F5344CB8AC3E}">
        <p14:creationId xmlns:p14="http://schemas.microsoft.com/office/powerpoint/2010/main" val="1984651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Manly et al. published textbook, </a:t>
            </a:r>
            <a:r>
              <a:rPr lang="en-US" i="1" dirty="0"/>
              <a:t>Resource Selection by Animals</a:t>
            </a:r>
            <a:r>
              <a:rPr lang="en-US" dirty="0"/>
              <a:t>, in late 1992 (new edition in 2002).</a:t>
            </a:r>
          </a:p>
          <a:p>
            <a:endParaRPr lang="en-US" dirty="0"/>
          </a:p>
          <a:p>
            <a:r>
              <a:rPr lang="en-US" dirty="0"/>
              <a:t>This is the introduction to the term RSF.</a:t>
            </a:r>
          </a:p>
          <a:p>
            <a:endParaRPr lang="en-US" dirty="0"/>
          </a:p>
          <a:p>
            <a:r>
              <a:rPr lang="en-US" dirty="0"/>
              <a:t>This allowed categorical and continuous variables and introduced the form of the RSF we still use today.</a:t>
            </a:r>
          </a:p>
          <a:p>
            <a:endParaRPr lang="en-US" dirty="0"/>
          </a:p>
          <a:p>
            <a:r>
              <a:rPr lang="en-US" dirty="0"/>
              <a:t>Can find a PDF of this book online, btw.</a:t>
            </a:r>
          </a:p>
        </p:txBody>
      </p:sp>
      <p:sp>
        <p:nvSpPr>
          <p:cNvPr id="4" name="Slide Number Placeholder 3"/>
          <p:cNvSpPr>
            <a:spLocks noGrp="1"/>
          </p:cNvSpPr>
          <p:nvPr>
            <p:ph type="sldNum" sz="quarter" idx="5"/>
          </p:nvPr>
        </p:nvSpPr>
        <p:spPr/>
        <p:txBody>
          <a:bodyPr/>
          <a:lstStyle/>
          <a:p>
            <a:fld id="{80016831-082A-4FD0-B1B9-52A75D463DEB}" type="slidenum">
              <a:rPr lang="en-US" smtClean="0"/>
              <a:t>45</a:t>
            </a:fld>
            <a:endParaRPr lang="en-US"/>
          </a:p>
        </p:txBody>
      </p:sp>
    </p:spTree>
    <p:extLst>
      <p:ext uri="{BB962C8B-B14F-4D97-AF65-F5344CB8AC3E}">
        <p14:creationId xmlns:p14="http://schemas.microsoft.com/office/powerpoint/2010/main" val="170240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RSPFs are rarely seen in the literature. </a:t>
            </a:r>
          </a:p>
          <a:p>
            <a:r>
              <a:rPr lang="en-US" dirty="0"/>
              <a:t>Thanks to Jim Nichols and others (e.g., Andy Royle), we are well versed in the problem of imperfect detection and we seldom assume absences.</a:t>
            </a:r>
          </a:p>
          <a:p>
            <a:r>
              <a:rPr lang="en-US" dirty="0"/>
              <a:t>Models that relate habitat to true presence/absence, while controlling for imperfect detection, are typically called occupancy models, not RSPFs.</a:t>
            </a:r>
          </a:p>
        </p:txBody>
      </p:sp>
      <p:sp>
        <p:nvSpPr>
          <p:cNvPr id="4" name="Slide Number Placeholder 3"/>
          <p:cNvSpPr>
            <a:spLocks noGrp="1"/>
          </p:cNvSpPr>
          <p:nvPr>
            <p:ph type="sldNum" sz="quarter" idx="5"/>
          </p:nvPr>
        </p:nvSpPr>
        <p:spPr/>
        <p:txBody>
          <a:bodyPr/>
          <a:lstStyle/>
          <a:p>
            <a:fld id="{80016831-082A-4FD0-B1B9-52A75D463DEB}" type="slidenum">
              <a:rPr lang="en-US" smtClean="0"/>
              <a:t>46</a:t>
            </a:fld>
            <a:endParaRPr lang="en-US"/>
          </a:p>
        </p:txBody>
      </p:sp>
    </p:spTree>
    <p:extLst>
      <p:ext uri="{BB962C8B-B14F-4D97-AF65-F5344CB8AC3E}">
        <p14:creationId xmlns:p14="http://schemas.microsoft.com/office/powerpoint/2010/main" val="167674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 way, we’ll build up to RSFs.</a:t>
            </a:r>
          </a:p>
          <a:p>
            <a:r>
              <a:rPr lang="en-US" dirty="0"/>
              <a:t>Then we need to bring in movement models from mathematics before we can understand SSFs.</a:t>
            </a:r>
          </a:p>
        </p:txBody>
      </p:sp>
      <p:sp>
        <p:nvSpPr>
          <p:cNvPr id="4" name="Slide Number Placeholder 3"/>
          <p:cNvSpPr>
            <a:spLocks noGrp="1"/>
          </p:cNvSpPr>
          <p:nvPr>
            <p:ph type="sldNum" sz="quarter" idx="5"/>
          </p:nvPr>
        </p:nvSpPr>
        <p:spPr/>
        <p:txBody>
          <a:bodyPr/>
          <a:lstStyle/>
          <a:p>
            <a:fld id="{80016831-082A-4FD0-B1B9-52A75D463DEB}" type="slidenum">
              <a:rPr lang="en-US" smtClean="0"/>
              <a:t>12</a:t>
            </a:fld>
            <a:endParaRPr lang="en-US"/>
          </a:p>
        </p:txBody>
      </p:sp>
    </p:spTree>
    <p:extLst>
      <p:ext uri="{BB962C8B-B14F-4D97-AF65-F5344CB8AC3E}">
        <p14:creationId xmlns:p14="http://schemas.microsoft.com/office/powerpoint/2010/main" val="1155081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straightforward. Our data consists of 1s (presences) and 0s (absences). p(x) gives us the probability that x is used, it is truly a probability, and we know exactly how to interpret it.</a:t>
            </a:r>
          </a:p>
        </p:txBody>
      </p:sp>
      <p:sp>
        <p:nvSpPr>
          <p:cNvPr id="4" name="Slide Number Placeholder 3"/>
          <p:cNvSpPr>
            <a:spLocks noGrp="1"/>
          </p:cNvSpPr>
          <p:nvPr>
            <p:ph type="sldNum" sz="quarter" idx="5"/>
          </p:nvPr>
        </p:nvSpPr>
        <p:spPr/>
        <p:txBody>
          <a:bodyPr/>
          <a:lstStyle/>
          <a:p>
            <a:fld id="{80016831-082A-4FD0-B1B9-52A75D463DEB}" type="slidenum">
              <a:rPr lang="en-US" smtClean="0"/>
              <a:t>47</a:t>
            </a:fld>
            <a:endParaRPr lang="en-US"/>
          </a:p>
        </p:txBody>
      </p:sp>
    </p:spTree>
    <p:extLst>
      <p:ext uri="{BB962C8B-B14F-4D97-AF65-F5344CB8AC3E}">
        <p14:creationId xmlns:p14="http://schemas.microsoft.com/office/powerpoint/2010/main" val="2221066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48</a:t>
            </a:fld>
            <a:endParaRPr lang="en-US"/>
          </a:p>
        </p:txBody>
      </p:sp>
    </p:spTree>
    <p:extLst>
      <p:ext uri="{BB962C8B-B14F-4D97-AF65-F5344CB8AC3E}">
        <p14:creationId xmlns:p14="http://schemas.microsoft.com/office/powerpoint/2010/main" val="1246027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i="1" dirty="0"/>
              <a:t>still </a:t>
            </a:r>
            <a:r>
              <a:rPr lang="en-US" i="0" dirty="0"/>
              <a:t>use logistic regression! But this has led to a whole ton of confusion that has plagued the field to this day.</a:t>
            </a:r>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49</a:t>
            </a:fld>
            <a:endParaRPr lang="en-US"/>
          </a:p>
        </p:txBody>
      </p:sp>
    </p:spTree>
    <p:extLst>
      <p:ext uri="{BB962C8B-B14F-4D97-AF65-F5344CB8AC3E}">
        <p14:creationId xmlns:p14="http://schemas.microsoft.com/office/powerpoint/2010/main" val="1517258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wasn’t until 20 years later that a few groups of statisticians told us ecologists exactly what an RSF was doing.</a:t>
            </a:r>
          </a:p>
          <a:p>
            <a:endParaRPr lang="en-US" dirty="0"/>
          </a:p>
          <a:p>
            <a:r>
              <a:rPr lang="en-US" dirty="0"/>
              <a:t>It turns out it’s a fitting trick for approximating a very general model, which only works under certain conditions (that we ecologists were mostly getting wrong)</a:t>
            </a:r>
          </a:p>
        </p:txBody>
      </p:sp>
      <p:sp>
        <p:nvSpPr>
          <p:cNvPr id="4" name="Slide Number Placeholder 3"/>
          <p:cNvSpPr>
            <a:spLocks noGrp="1"/>
          </p:cNvSpPr>
          <p:nvPr>
            <p:ph type="sldNum" sz="quarter" idx="5"/>
          </p:nvPr>
        </p:nvSpPr>
        <p:spPr/>
        <p:txBody>
          <a:bodyPr/>
          <a:lstStyle/>
          <a:p>
            <a:fld id="{80016831-082A-4FD0-B1B9-52A75D463DEB}" type="slidenum">
              <a:rPr lang="en-US" smtClean="0"/>
              <a:t>50</a:t>
            </a:fld>
            <a:endParaRPr lang="en-US"/>
          </a:p>
        </p:txBody>
      </p:sp>
    </p:spTree>
    <p:extLst>
      <p:ext uri="{BB962C8B-B14F-4D97-AF65-F5344CB8AC3E}">
        <p14:creationId xmlns:p14="http://schemas.microsoft.com/office/powerpoint/2010/main" val="3280550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Clarification came in the 2010s when statisticians pointed out that almost all the habitat selection analyses we were using were approximations to an Inhomogeneous Point Process Model.</a:t>
            </a:r>
          </a:p>
          <a:p>
            <a:endParaRPr lang="en-US" dirty="0"/>
          </a:p>
          <a:p>
            <a:r>
              <a:rPr lang="en-US" dirty="0"/>
              <a:t>The 20 years of RSFs (and their cousins) before this muddied the literature, led to fraught (often wrong) ad hoc methods, and much debate about things like “pseudo-absences”. Those things persist today.</a:t>
            </a:r>
          </a:p>
          <a:p>
            <a:endParaRPr lang="en-US" dirty="0"/>
          </a:p>
          <a:p>
            <a:r>
              <a:rPr lang="en-US" dirty="0"/>
              <a:t>These papers are dense and technical, but the main points are reviewed in </a:t>
            </a:r>
            <a:r>
              <a:rPr lang="en-US" dirty="0" err="1"/>
              <a:t>Fieberg</a:t>
            </a:r>
            <a:r>
              <a:rPr lang="en-US" dirty="0"/>
              <a:t> et al. (2021).</a:t>
            </a:r>
          </a:p>
        </p:txBody>
      </p:sp>
      <p:sp>
        <p:nvSpPr>
          <p:cNvPr id="4" name="Slide Number Placeholder 3"/>
          <p:cNvSpPr>
            <a:spLocks noGrp="1"/>
          </p:cNvSpPr>
          <p:nvPr>
            <p:ph type="sldNum" sz="quarter" idx="5"/>
          </p:nvPr>
        </p:nvSpPr>
        <p:spPr/>
        <p:txBody>
          <a:bodyPr/>
          <a:lstStyle/>
          <a:p>
            <a:fld id="{80016831-082A-4FD0-B1B9-52A75D463DEB}" type="slidenum">
              <a:rPr lang="en-US" smtClean="0"/>
              <a:t>51</a:t>
            </a:fld>
            <a:endParaRPr lang="en-US"/>
          </a:p>
        </p:txBody>
      </p:sp>
    </p:spTree>
    <p:extLst>
      <p:ext uri="{BB962C8B-B14F-4D97-AF65-F5344CB8AC3E}">
        <p14:creationId xmlns:p14="http://schemas.microsoft.com/office/powerpoint/2010/main" val="1107537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alternative, for example, would be an Inhomogeneous Negative Binomial Point Process.</a:t>
            </a:r>
          </a:p>
          <a:p>
            <a:endParaRPr lang="en-US" dirty="0"/>
          </a:p>
          <a:p>
            <a:r>
              <a:rPr lang="en-US" dirty="0"/>
              <a:t>Count of events in any spatial domain, G, is Poisson distributed with parameter given by the average intensity function over G</a:t>
            </a:r>
          </a:p>
        </p:txBody>
      </p:sp>
      <p:sp>
        <p:nvSpPr>
          <p:cNvPr id="4" name="Slide Number Placeholder 3"/>
          <p:cNvSpPr>
            <a:spLocks noGrp="1"/>
          </p:cNvSpPr>
          <p:nvPr>
            <p:ph type="sldNum" sz="quarter" idx="5"/>
          </p:nvPr>
        </p:nvSpPr>
        <p:spPr/>
        <p:txBody>
          <a:bodyPr/>
          <a:lstStyle/>
          <a:p>
            <a:fld id="{80016831-082A-4FD0-B1B9-52A75D463DEB}" type="slidenum">
              <a:rPr lang="en-US" smtClean="0"/>
              <a:t>54</a:t>
            </a:fld>
            <a:endParaRPr lang="en-US"/>
          </a:p>
        </p:txBody>
      </p:sp>
    </p:spTree>
    <p:extLst>
      <p:ext uri="{BB962C8B-B14F-4D97-AF65-F5344CB8AC3E}">
        <p14:creationId xmlns:p14="http://schemas.microsoft.com/office/powerpoint/2010/main" val="1958671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&lt;~9:30 break here&gt;</a:t>
            </a:r>
          </a:p>
        </p:txBody>
      </p:sp>
      <p:sp>
        <p:nvSpPr>
          <p:cNvPr id="4" name="Slide Number Placeholder 3"/>
          <p:cNvSpPr>
            <a:spLocks noGrp="1"/>
          </p:cNvSpPr>
          <p:nvPr>
            <p:ph type="sldNum" sz="quarter" idx="5"/>
          </p:nvPr>
        </p:nvSpPr>
        <p:spPr/>
        <p:txBody>
          <a:bodyPr/>
          <a:lstStyle/>
          <a:p>
            <a:fld id="{80016831-082A-4FD0-B1B9-52A75D463DEB}" type="slidenum">
              <a:rPr lang="en-US" smtClean="0"/>
              <a:t>57</a:t>
            </a:fld>
            <a:endParaRPr lang="en-US"/>
          </a:p>
        </p:txBody>
      </p:sp>
    </p:spTree>
    <p:extLst>
      <p:ext uri="{BB962C8B-B14F-4D97-AF65-F5344CB8AC3E}">
        <p14:creationId xmlns:p14="http://schemas.microsoft.com/office/powerpoint/2010/main" val="3264984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lambda(s) is an exponential function of covariates</a:t>
            </a:r>
          </a:p>
          <a:p>
            <a:endParaRPr lang="en-US" dirty="0"/>
          </a:p>
          <a:p>
            <a:r>
              <a:rPr lang="en-US" dirty="0"/>
              <a:t>This is the same form as the expected value of a Poisson regression</a:t>
            </a:r>
          </a:p>
        </p:txBody>
      </p:sp>
      <p:sp>
        <p:nvSpPr>
          <p:cNvPr id="4" name="Slide Number Placeholder 3"/>
          <p:cNvSpPr>
            <a:spLocks noGrp="1"/>
          </p:cNvSpPr>
          <p:nvPr>
            <p:ph type="sldNum" sz="quarter" idx="5"/>
          </p:nvPr>
        </p:nvSpPr>
        <p:spPr/>
        <p:txBody>
          <a:bodyPr/>
          <a:lstStyle/>
          <a:p>
            <a:fld id="{80016831-082A-4FD0-B1B9-52A75D463DEB}" type="slidenum">
              <a:rPr lang="en-US" smtClean="0"/>
              <a:t>59</a:t>
            </a:fld>
            <a:endParaRPr lang="en-US"/>
          </a:p>
        </p:txBody>
      </p:sp>
    </p:spTree>
    <p:extLst>
      <p:ext uri="{BB962C8B-B14F-4D97-AF65-F5344CB8AC3E}">
        <p14:creationId xmlns:p14="http://schemas.microsoft.com/office/powerpoint/2010/main" val="1013954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matches Manly et al.’s (2002) definition of an RSF as any function proportional to the probability of use, but I’m not going to explain that in detail here.</a:t>
            </a:r>
          </a:p>
        </p:txBody>
      </p:sp>
      <p:sp>
        <p:nvSpPr>
          <p:cNvPr id="4" name="Slide Number Placeholder 3"/>
          <p:cNvSpPr>
            <a:spLocks noGrp="1"/>
          </p:cNvSpPr>
          <p:nvPr>
            <p:ph type="sldNum" sz="quarter" idx="5"/>
          </p:nvPr>
        </p:nvSpPr>
        <p:spPr/>
        <p:txBody>
          <a:bodyPr/>
          <a:lstStyle/>
          <a:p>
            <a:fld id="{80016831-082A-4FD0-B1B9-52A75D463DEB}" type="slidenum">
              <a:rPr lang="en-US" smtClean="0"/>
              <a:t>60</a:t>
            </a:fld>
            <a:endParaRPr lang="en-US"/>
          </a:p>
        </p:txBody>
      </p:sp>
    </p:spTree>
    <p:extLst>
      <p:ext uri="{BB962C8B-B14F-4D97-AF65-F5344CB8AC3E}">
        <p14:creationId xmlns:p14="http://schemas.microsoft.com/office/powerpoint/2010/main" val="2546803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monitor an animal for 1-year with a fix every 24-h, we get 365 locations.</a:t>
            </a:r>
          </a:p>
          <a:p>
            <a:endParaRPr lang="en-US" dirty="0"/>
          </a:p>
          <a:p>
            <a:r>
              <a:rPr lang="en-US" dirty="0"/>
              <a:t>If we monitor an animal for 1-year with a fix every 1-h, we get 8,760 locations.</a:t>
            </a:r>
          </a:p>
          <a:p>
            <a:endParaRPr lang="en-US" dirty="0"/>
          </a:p>
          <a:p>
            <a:r>
              <a:rPr lang="en-US" dirty="0"/>
              <a:t>The slopes (how selection changes with habitat) will be the same, but the intercept is what changes.</a:t>
            </a:r>
          </a:p>
        </p:txBody>
      </p:sp>
      <p:sp>
        <p:nvSpPr>
          <p:cNvPr id="4" name="Slide Number Placeholder 3"/>
          <p:cNvSpPr>
            <a:spLocks noGrp="1"/>
          </p:cNvSpPr>
          <p:nvPr>
            <p:ph type="sldNum" sz="quarter" idx="5"/>
          </p:nvPr>
        </p:nvSpPr>
        <p:spPr/>
        <p:txBody>
          <a:bodyPr/>
          <a:lstStyle/>
          <a:p>
            <a:fld id="{80016831-082A-4FD0-B1B9-52A75D463DEB}" type="slidenum">
              <a:rPr lang="en-US" smtClean="0"/>
              <a:t>61</a:t>
            </a:fld>
            <a:endParaRPr lang="en-US"/>
          </a:p>
        </p:txBody>
      </p:sp>
    </p:spTree>
    <p:extLst>
      <p:ext uri="{BB962C8B-B14F-4D97-AF65-F5344CB8AC3E}">
        <p14:creationId xmlns:p14="http://schemas.microsoft.com/office/powerpoint/2010/main" val="206919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try to give you the background and context chronologically on a timeline</a:t>
            </a:r>
          </a:p>
        </p:txBody>
      </p:sp>
      <p:sp>
        <p:nvSpPr>
          <p:cNvPr id="4" name="Slide Number Placeholder 3"/>
          <p:cNvSpPr>
            <a:spLocks noGrp="1"/>
          </p:cNvSpPr>
          <p:nvPr>
            <p:ph type="sldNum" sz="quarter" idx="5"/>
          </p:nvPr>
        </p:nvSpPr>
        <p:spPr/>
        <p:txBody>
          <a:bodyPr/>
          <a:lstStyle/>
          <a:p>
            <a:fld id="{80016831-082A-4FD0-B1B9-52A75D463DEB}" type="slidenum">
              <a:rPr lang="en-US" smtClean="0"/>
              <a:t>13</a:t>
            </a:fld>
            <a:endParaRPr lang="en-US"/>
          </a:p>
        </p:txBody>
      </p:sp>
    </p:spTree>
    <p:extLst>
      <p:ext uri="{BB962C8B-B14F-4D97-AF65-F5344CB8AC3E}">
        <p14:creationId xmlns:p14="http://schemas.microsoft.com/office/powerpoint/2010/main" val="27932018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62</a:t>
            </a:fld>
            <a:endParaRPr lang="en-US"/>
          </a:p>
        </p:txBody>
      </p:sp>
    </p:spTree>
    <p:extLst>
      <p:ext uri="{BB962C8B-B14F-4D97-AF65-F5344CB8AC3E}">
        <p14:creationId xmlns:p14="http://schemas.microsoft.com/office/powerpoint/2010/main" val="1474020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in continuous space is useful if our covariates are not all at the same resolution or if they involve vector rather than raster data.</a:t>
            </a:r>
          </a:p>
          <a:p>
            <a:endParaRPr lang="en-US" dirty="0"/>
          </a:p>
          <a:p>
            <a:r>
              <a:rPr lang="en-US" dirty="0"/>
              <a:t>This is the most common approach for fitting HSFs</a:t>
            </a:r>
          </a:p>
        </p:txBody>
      </p:sp>
      <p:sp>
        <p:nvSpPr>
          <p:cNvPr id="4" name="Slide Number Placeholder 3"/>
          <p:cNvSpPr>
            <a:spLocks noGrp="1"/>
          </p:cNvSpPr>
          <p:nvPr>
            <p:ph type="sldNum" sz="quarter" idx="5"/>
          </p:nvPr>
        </p:nvSpPr>
        <p:spPr/>
        <p:txBody>
          <a:bodyPr/>
          <a:lstStyle/>
          <a:p>
            <a:fld id="{80016831-082A-4FD0-B1B9-52A75D463DEB}" type="slidenum">
              <a:rPr lang="en-US" smtClean="0"/>
              <a:t>63</a:t>
            </a:fld>
            <a:endParaRPr lang="en-US"/>
          </a:p>
        </p:txBody>
      </p:sp>
    </p:spTree>
    <p:extLst>
      <p:ext uri="{BB962C8B-B14F-4D97-AF65-F5344CB8AC3E}">
        <p14:creationId xmlns:p14="http://schemas.microsoft.com/office/powerpoint/2010/main" val="246940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only difference is the denominator of the binomial.</a:t>
            </a:r>
          </a:p>
        </p:txBody>
      </p:sp>
      <p:sp>
        <p:nvSpPr>
          <p:cNvPr id="4" name="Slide Number Placeholder 3"/>
          <p:cNvSpPr>
            <a:spLocks noGrp="1"/>
          </p:cNvSpPr>
          <p:nvPr>
            <p:ph type="sldNum" sz="quarter" idx="5"/>
          </p:nvPr>
        </p:nvSpPr>
        <p:spPr/>
        <p:txBody>
          <a:bodyPr/>
          <a:lstStyle/>
          <a:p>
            <a:fld id="{80016831-082A-4FD0-B1B9-52A75D463DEB}" type="slidenum">
              <a:rPr lang="en-US" smtClean="0"/>
              <a:t>64</a:t>
            </a:fld>
            <a:endParaRPr lang="en-US"/>
          </a:p>
        </p:txBody>
      </p:sp>
    </p:spTree>
    <p:extLst>
      <p:ext uri="{BB962C8B-B14F-4D97-AF65-F5344CB8AC3E}">
        <p14:creationId xmlns:p14="http://schemas.microsoft.com/office/powerpoint/2010/main" val="1417785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 lambda(s) becomes really small, that denominator approaches 1.</a:t>
            </a:r>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65</a:t>
            </a:fld>
            <a:endParaRPr lang="en-US"/>
          </a:p>
        </p:txBody>
      </p:sp>
    </p:spTree>
    <p:extLst>
      <p:ext uri="{BB962C8B-B14F-4D97-AF65-F5344CB8AC3E}">
        <p14:creationId xmlns:p14="http://schemas.microsoft.com/office/powerpoint/2010/main" val="29392004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66</a:t>
            </a:fld>
            <a:endParaRPr lang="en-US"/>
          </a:p>
        </p:txBody>
      </p:sp>
    </p:spTree>
    <p:extLst>
      <p:ext uri="{BB962C8B-B14F-4D97-AF65-F5344CB8AC3E}">
        <p14:creationId xmlns:p14="http://schemas.microsoft.com/office/powerpoint/2010/main" val="2262117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69</a:t>
            </a:fld>
            <a:endParaRPr lang="en-US"/>
          </a:p>
        </p:txBody>
      </p:sp>
    </p:spTree>
    <p:extLst>
      <p:ext uri="{BB962C8B-B14F-4D97-AF65-F5344CB8AC3E}">
        <p14:creationId xmlns:p14="http://schemas.microsoft.com/office/powerpoint/2010/main" val="273587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stick to the g(x) notation throughout</a:t>
            </a:r>
          </a:p>
        </p:txBody>
      </p:sp>
      <p:sp>
        <p:nvSpPr>
          <p:cNvPr id="4" name="Slide Number Placeholder 3"/>
          <p:cNvSpPr>
            <a:spLocks noGrp="1"/>
          </p:cNvSpPr>
          <p:nvPr>
            <p:ph type="sldNum" sz="quarter" idx="5"/>
          </p:nvPr>
        </p:nvSpPr>
        <p:spPr/>
        <p:txBody>
          <a:bodyPr/>
          <a:lstStyle/>
          <a:p>
            <a:fld id="{80016831-082A-4FD0-B1B9-52A75D463DEB}" type="slidenum">
              <a:rPr lang="en-US" smtClean="0"/>
              <a:t>71</a:t>
            </a:fld>
            <a:endParaRPr lang="en-US"/>
          </a:p>
        </p:txBody>
      </p:sp>
    </p:spTree>
    <p:extLst>
      <p:ext uri="{BB962C8B-B14F-4D97-AF65-F5344CB8AC3E}">
        <p14:creationId xmlns:p14="http://schemas.microsoft.com/office/powerpoint/2010/main" val="1009620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ratio of the HSF in two locations is the same as the ratio of the density of points in the two locations</a:t>
            </a:r>
          </a:p>
        </p:txBody>
      </p:sp>
      <p:sp>
        <p:nvSpPr>
          <p:cNvPr id="4" name="Slide Number Placeholder 3"/>
          <p:cNvSpPr>
            <a:spLocks noGrp="1"/>
          </p:cNvSpPr>
          <p:nvPr>
            <p:ph type="sldNum" sz="quarter" idx="5"/>
          </p:nvPr>
        </p:nvSpPr>
        <p:spPr/>
        <p:txBody>
          <a:bodyPr/>
          <a:lstStyle/>
          <a:p>
            <a:fld id="{80016831-082A-4FD0-B1B9-52A75D463DEB}" type="slidenum">
              <a:rPr lang="en-US" smtClean="0"/>
              <a:t>74</a:t>
            </a:fld>
            <a:endParaRPr lang="en-US"/>
          </a:p>
        </p:txBody>
      </p:sp>
    </p:spTree>
    <p:extLst>
      <p:ext uri="{BB962C8B-B14F-4D97-AF65-F5344CB8AC3E}">
        <p14:creationId xmlns:p14="http://schemas.microsoft.com/office/powerpoint/2010/main" val="379343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“points” are generally telemetry locations.</a:t>
            </a:r>
          </a:p>
        </p:txBody>
      </p:sp>
      <p:sp>
        <p:nvSpPr>
          <p:cNvPr id="4" name="Slide Number Placeholder 3"/>
          <p:cNvSpPr>
            <a:spLocks noGrp="1"/>
          </p:cNvSpPr>
          <p:nvPr>
            <p:ph type="sldNum" sz="quarter" idx="5"/>
          </p:nvPr>
        </p:nvSpPr>
        <p:spPr/>
        <p:txBody>
          <a:bodyPr/>
          <a:lstStyle/>
          <a:p>
            <a:fld id="{80016831-082A-4FD0-B1B9-52A75D463DEB}" type="slidenum">
              <a:rPr lang="en-US" smtClean="0"/>
              <a:t>75</a:t>
            </a:fld>
            <a:endParaRPr lang="en-US"/>
          </a:p>
        </p:txBody>
      </p:sp>
    </p:spTree>
    <p:extLst>
      <p:ext uri="{BB962C8B-B14F-4D97-AF65-F5344CB8AC3E}">
        <p14:creationId xmlns:p14="http://schemas.microsoft.com/office/powerpoint/2010/main" val="1097236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log-RSS is just the difference in the linear predictors for the two habitats.</a:t>
            </a:r>
            <a:br>
              <a:rPr lang="en-US" dirty="0"/>
            </a:br>
            <a:br>
              <a:rPr lang="en-US" dirty="0"/>
            </a:br>
            <a:r>
              <a:rPr lang="en-US" dirty="0"/>
              <a:t>log-RSS is easier to calculate than RSS, but RSS has a more intuitive interpretation</a:t>
            </a:r>
          </a:p>
        </p:txBody>
      </p:sp>
      <p:sp>
        <p:nvSpPr>
          <p:cNvPr id="4" name="Slide Number Placeholder 3"/>
          <p:cNvSpPr>
            <a:spLocks noGrp="1"/>
          </p:cNvSpPr>
          <p:nvPr>
            <p:ph type="sldNum" sz="quarter" idx="5"/>
          </p:nvPr>
        </p:nvSpPr>
        <p:spPr/>
        <p:txBody>
          <a:bodyPr/>
          <a:lstStyle/>
          <a:p>
            <a:fld id="{80016831-082A-4FD0-B1B9-52A75D463DEB}" type="slidenum">
              <a:rPr lang="en-US" smtClean="0"/>
              <a:t>76</a:t>
            </a:fld>
            <a:endParaRPr lang="en-US"/>
          </a:p>
        </p:txBody>
      </p:sp>
    </p:spTree>
    <p:extLst>
      <p:ext uri="{BB962C8B-B14F-4D97-AF65-F5344CB8AC3E}">
        <p14:creationId xmlns:p14="http://schemas.microsoft.com/office/powerpoint/2010/main" val="1067962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we’ll build up this timeline and arrive at a modern perspective on SSFs.</a:t>
            </a:r>
          </a:p>
        </p:txBody>
      </p:sp>
      <p:sp>
        <p:nvSpPr>
          <p:cNvPr id="4" name="Slide Number Placeholder 3"/>
          <p:cNvSpPr>
            <a:spLocks noGrp="1"/>
          </p:cNvSpPr>
          <p:nvPr>
            <p:ph type="sldNum" sz="quarter" idx="5"/>
          </p:nvPr>
        </p:nvSpPr>
        <p:spPr/>
        <p:txBody>
          <a:bodyPr/>
          <a:lstStyle/>
          <a:p>
            <a:fld id="{80016831-082A-4FD0-B1B9-52A75D463DEB}" type="slidenum">
              <a:rPr lang="en-US" smtClean="0"/>
              <a:t>14</a:t>
            </a:fld>
            <a:endParaRPr lang="en-US"/>
          </a:p>
        </p:txBody>
      </p:sp>
    </p:spTree>
    <p:extLst>
      <p:ext uri="{BB962C8B-B14F-4D97-AF65-F5344CB8AC3E}">
        <p14:creationId xmlns:p14="http://schemas.microsoft.com/office/powerpoint/2010/main" val="37961071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&lt;11:00 break&gt;</a:t>
            </a:r>
          </a:p>
          <a:p>
            <a:endParaRPr lang="en-US" dirty="0"/>
          </a:p>
          <a:p>
            <a:r>
              <a:rPr lang="en-US" dirty="0"/>
              <a:t>&lt;onto the RSF code walkthrough&gt;</a:t>
            </a:r>
          </a:p>
        </p:txBody>
      </p:sp>
      <p:sp>
        <p:nvSpPr>
          <p:cNvPr id="4" name="Slide Number Placeholder 3"/>
          <p:cNvSpPr>
            <a:spLocks noGrp="1"/>
          </p:cNvSpPr>
          <p:nvPr>
            <p:ph type="sldNum" sz="quarter" idx="5"/>
          </p:nvPr>
        </p:nvSpPr>
        <p:spPr/>
        <p:txBody>
          <a:bodyPr/>
          <a:lstStyle/>
          <a:p>
            <a:fld id="{80016831-082A-4FD0-B1B9-52A75D463DEB}" type="slidenum">
              <a:rPr lang="en-US" smtClean="0"/>
              <a:t>79</a:t>
            </a:fld>
            <a:endParaRPr lang="en-US"/>
          </a:p>
        </p:txBody>
      </p:sp>
    </p:spTree>
    <p:extLst>
      <p:ext uri="{BB962C8B-B14F-4D97-AF65-F5344CB8AC3E}">
        <p14:creationId xmlns:p14="http://schemas.microsoft.com/office/powerpoint/2010/main" val="39681508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&lt;1:30 – 2:00&gt;</a:t>
            </a:r>
          </a:p>
          <a:p>
            <a:r>
              <a:rPr lang="en-US" dirty="0"/>
              <a:t>We’re switching gears entirely right now, thinking not about habitat selection, but about movement</a:t>
            </a:r>
          </a:p>
        </p:txBody>
      </p:sp>
      <p:sp>
        <p:nvSpPr>
          <p:cNvPr id="4" name="Slide Number Placeholder 3"/>
          <p:cNvSpPr>
            <a:spLocks noGrp="1"/>
          </p:cNvSpPr>
          <p:nvPr>
            <p:ph type="sldNum" sz="quarter" idx="5"/>
          </p:nvPr>
        </p:nvSpPr>
        <p:spPr/>
        <p:txBody>
          <a:bodyPr/>
          <a:lstStyle/>
          <a:p>
            <a:fld id="{80016831-082A-4FD0-B1B9-52A75D463DEB}" type="slidenum">
              <a:rPr lang="en-US" smtClean="0"/>
              <a:t>80</a:t>
            </a:fld>
            <a:endParaRPr lang="en-US"/>
          </a:p>
        </p:txBody>
      </p:sp>
    </p:spTree>
    <p:extLst>
      <p:ext uri="{BB962C8B-B14F-4D97-AF65-F5344CB8AC3E}">
        <p14:creationId xmlns:p14="http://schemas.microsoft.com/office/powerpoint/2010/main" val="3122490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that animals move in continuous time and can trace complex paths through their environment.</a:t>
            </a:r>
          </a:p>
        </p:txBody>
      </p:sp>
      <p:sp>
        <p:nvSpPr>
          <p:cNvPr id="4" name="Slide Number Placeholder 3"/>
          <p:cNvSpPr>
            <a:spLocks noGrp="1"/>
          </p:cNvSpPr>
          <p:nvPr>
            <p:ph type="sldNum" sz="quarter" idx="5"/>
          </p:nvPr>
        </p:nvSpPr>
        <p:spPr/>
        <p:txBody>
          <a:bodyPr/>
          <a:lstStyle/>
          <a:p>
            <a:fld id="{80016831-082A-4FD0-B1B9-52A75D463DEB}" type="slidenum">
              <a:rPr lang="en-US" smtClean="0"/>
              <a:t>83</a:t>
            </a:fld>
            <a:endParaRPr lang="en-US"/>
          </a:p>
        </p:txBody>
      </p:sp>
    </p:spTree>
    <p:extLst>
      <p:ext uri="{BB962C8B-B14F-4D97-AF65-F5344CB8AC3E}">
        <p14:creationId xmlns:p14="http://schemas.microsoft.com/office/powerpoint/2010/main" val="160528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know that our telemetry devices take regular </a:t>
            </a:r>
            <a:r>
              <a:rPr lang="en-US" i="1" dirty="0"/>
              <a:t>samples</a:t>
            </a:r>
            <a:r>
              <a:rPr lang="en-US" i="0" dirty="0"/>
              <a:t> of that movement process.</a:t>
            </a:r>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84</a:t>
            </a:fld>
            <a:endParaRPr lang="en-US"/>
          </a:p>
        </p:txBody>
      </p:sp>
    </p:spTree>
    <p:extLst>
      <p:ext uri="{BB962C8B-B14F-4D97-AF65-F5344CB8AC3E}">
        <p14:creationId xmlns:p14="http://schemas.microsoft.com/office/powerpoint/2010/main" val="3696018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those samples we can create steps in discrete time.</a:t>
            </a:r>
          </a:p>
        </p:txBody>
      </p:sp>
      <p:sp>
        <p:nvSpPr>
          <p:cNvPr id="4" name="Slide Number Placeholder 3"/>
          <p:cNvSpPr>
            <a:spLocks noGrp="1"/>
          </p:cNvSpPr>
          <p:nvPr>
            <p:ph type="sldNum" sz="quarter" idx="5"/>
          </p:nvPr>
        </p:nvSpPr>
        <p:spPr/>
        <p:txBody>
          <a:bodyPr/>
          <a:lstStyle/>
          <a:p>
            <a:fld id="{80016831-082A-4FD0-B1B9-52A75D463DEB}" type="slidenum">
              <a:rPr lang="en-US" smtClean="0"/>
              <a:t>85</a:t>
            </a:fld>
            <a:endParaRPr lang="en-US"/>
          </a:p>
        </p:txBody>
      </p:sp>
    </p:spTree>
    <p:extLst>
      <p:ext uri="{BB962C8B-B14F-4D97-AF65-F5344CB8AC3E}">
        <p14:creationId xmlns:p14="http://schemas.microsoft.com/office/powerpoint/2010/main" val="459639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though we don’t observed the underlying movements, we’re not trying to imply that our animal followed the straight lines between points.</a:t>
            </a:r>
          </a:p>
        </p:txBody>
      </p:sp>
      <p:sp>
        <p:nvSpPr>
          <p:cNvPr id="4" name="Slide Number Placeholder 3"/>
          <p:cNvSpPr>
            <a:spLocks noGrp="1"/>
          </p:cNvSpPr>
          <p:nvPr>
            <p:ph type="sldNum" sz="quarter" idx="5"/>
          </p:nvPr>
        </p:nvSpPr>
        <p:spPr/>
        <p:txBody>
          <a:bodyPr/>
          <a:lstStyle/>
          <a:p>
            <a:fld id="{80016831-082A-4FD0-B1B9-52A75D463DEB}" type="slidenum">
              <a:rPr lang="en-US" smtClean="0"/>
              <a:t>86</a:t>
            </a:fld>
            <a:endParaRPr lang="en-US"/>
          </a:p>
        </p:txBody>
      </p:sp>
    </p:spTree>
    <p:extLst>
      <p:ext uri="{BB962C8B-B14F-4D97-AF65-F5344CB8AC3E}">
        <p14:creationId xmlns:p14="http://schemas.microsoft.com/office/powerpoint/2010/main" val="629523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true for continuous time or discrete time random walks</a:t>
            </a:r>
          </a:p>
        </p:txBody>
      </p:sp>
      <p:sp>
        <p:nvSpPr>
          <p:cNvPr id="4" name="Slide Number Placeholder 3"/>
          <p:cNvSpPr>
            <a:spLocks noGrp="1"/>
          </p:cNvSpPr>
          <p:nvPr>
            <p:ph type="sldNum" sz="quarter" idx="5"/>
          </p:nvPr>
        </p:nvSpPr>
        <p:spPr/>
        <p:txBody>
          <a:bodyPr/>
          <a:lstStyle/>
          <a:p>
            <a:fld id="{80016831-082A-4FD0-B1B9-52A75D463DEB}" type="slidenum">
              <a:rPr lang="en-US" smtClean="0"/>
              <a:t>89</a:t>
            </a:fld>
            <a:endParaRPr lang="en-US"/>
          </a:p>
        </p:txBody>
      </p:sp>
    </p:spTree>
    <p:extLst>
      <p:ext uri="{BB962C8B-B14F-4D97-AF65-F5344CB8AC3E}">
        <p14:creationId xmlns:p14="http://schemas.microsoft.com/office/powerpoint/2010/main" val="11651121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90</a:t>
            </a:fld>
            <a:endParaRPr lang="en-US"/>
          </a:p>
        </p:txBody>
      </p:sp>
    </p:spTree>
    <p:extLst>
      <p:ext uri="{BB962C8B-B14F-4D97-AF65-F5344CB8AC3E}">
        <p14:creationId xmlns:p14="http://schemas.microsoft.com/office/powerpoint/2010/main" val="34937435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Position (p) at time t is given by an x-coordinate and a y-coordinate</a:t>
            </a:r>
          </a:p>
          <a:p>
            <a:endParaRPr lang="en-US" dirty="0"/>
          </a:p>
          <a:p>
            <a:r>
              <a:rPr lang="en-US" dirty="0"/>
              <a:t>So here, we’re just adding some amount (positive or negative) to the x-coordinate and the y-coordinate.</a:t>
            </a:r>
          </a:p>
          <a:p>
            <a:endParaRPr lang="en-US" dirty="0"/>
          </a:p>
          <a:p>
            <a:r>
              <a:rPr lang="en-US" dirty="0"/>
              <a:t>This example will result in a distribution of expected p at any t that comes from a bivariate normal distribution.</a:t>
            </a:r>
          </a:p>
        </p:txBody>
      </p:sp>
      <p:sp>
        <p:nvSpPr>
          <p:cNvPr id="4" name="Slide Number Placeholder 3"/>
          <p:cNvSpPr>
            <a:spLocks noGrp="1"/>
          </p:cNvSpPr>
          <p:nvPr>
            <p:ph type="sldNum" sz="quarter" idx="5"/>
          </p:nvPr>
        </p:nvSpPr>
        <p:spPr/>
        <p:txBody>
          <a:bodyPr/>
          <a:lstStyle/>
          <a:p>
            <a:fld id="{80016831-082A-4FD0-B1B9-52A75D463DEB}" type="slidenum">
              <a:rPr lang="en-US" smtClean="0"/>
              <a:t>91</a:t>
            </a:fld>
            <a:endParaRPr lang="en-US"/>
          </a:p>
        </p:txBody>
      </p:sp>
    </p:spTree>
    <p:extLst>
      <p:ext uri="{BB962C8B-B14F-4D97-AF65-F5344CB8AC3E}">
        <p14:creationId xmlns:p14="http://schemas.microsoft.com/office/powerpoint/2010/main" val="21116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looks something like this.</a:t>
            </a:r>
          </a:p>
          <a:p>
            <a:endParaRPr lang="en-US" dirty="0"/>
          </a:p>
          <a:p>
            <a:r>
              <a:rPr lang="en-US" dirty="0"/>
              <a:t>We can then calculate the step length and heading using trig.</a:t>
            </a:r>
          </a:p>
          <a:p>
            <a:endParaRPr lang="en-US" dirty="0"/>
          </a:p>
          <a:p>
            <a:r>
              <a:rPr lang="en-US" dirty="0"/>
              <a:t>These are planar coordinates</a:t>
            </a:r>
          </a:p>
        </p:txBody>
      </p:sp>
      <p:sp>
        <p:nvSpPr>
          <p:cNvPr id="4" name="Slide Number Placeholder 3"/>
          <p:cNvSpPr>
            <a:spLocks noGrp="1"/>
          </p:cNvSpPr>
          <p:nvPr>
            <p:ph type="sldNum" sz="quarter" idx="5"/>
          </p:nvPr>
        </p:nvSpPr>
        <p:spPr/>
        <p:txBody>
          <a:bodyPr/>
          <a:lstStyle/>
          <a:p>
            <a:fld id="{80016831-082A-4FD0-B1B9-52A75D463DEB}" type="slidenum">
              <a:rPr lang="en-US" smtClean="0"/>
              <a:t>92</a:t>
            </a:fld>
            <a:endParaRPr lang="en-US"/>
          </a:p>
        </p:txBody>
      </p:sp>
    </p:spTree>
    <p:extLst>
      <p:ext uri="{BB962C8B-B14F-4D97-AF65-F5344CB8AC3E}">
        <p14:creationId xmlns:p14="http://schemas.microsoft.com/office/powerpoint/2010/main" val="3306423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&lt;9:30 – 9:30&gt;</a:t>
            </a:r>
          </a:p>
        </p:txBody>
      </p:sp>
      <p:sp>
        <p:nvSpPr>
          <p:cNvPr id="4" name="Slide Number Placeholder 3"/>
          <p:cNvSpPr>
            <a:spLocks noGrp="1"/>
          </p:cNvSpPr>
          <p:nvPr>
            <p:ph type="sldNum" sz="quarter" idx="5"/>
          </p:nvPr>
        </p:nvSpPr>
        <p:spPr/>
        <p:txBody>
          <a:bodyPr/>
          <a:lstStyle/>
          <a:p>
            <a:fld id="{80016831-082A-4FD0-B1B9-52A75D463DEB}" type="slidenum">
              <a:rPr lang="en-US" smtClean="0"/>
              <a:t>15</a:t>
            </a:fld>
            <a:endParaRPr lang="en-US"/>
          </a:p>
        </p:txBody>
      </p:sp>
    </p:spTree>
    <p:extLst>
      <p:ext uri="{BB962C8B-B14F-4D97-AF65-F5344CB8AC3E}">
        <p14:creationId xmlns:p14="http://schemas.microsoft.com/office/powerpoint/2010/main" val="1124649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we can model step length and turn angle as the random quantities.</a:t>
            </a:r>
          </a:p>
          <a:p>
            <a:endParaRPr lang="en-US" dirty="0"/>
          </a:p>
          <a:p>
            <a:r>
              <a:rPr lang="en-US" dirty="0"/>
              <a:t>And we can calculate Delta x and Delta y using trig.</a:t>
            </a:r>
          </a:p>
          <a:p>
            <a:endParaRPr lang="en-US" dirty="0"/>
          </a:p>
          <a:p>
            <a:r>
              <a:rPr lang="en-US" dirty="0"/>
              <a:t>These are polar coordinates instead of planar coordinates.</a:t>
            </a:r>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93</a:t>
            </a:fld>
            <a:endParaRPr lang="en-US"/>
          </a:p>
        </p:txBody>
      </p:sp>
    </p:spTree>
    <p:extLst>
      <p:ext uri="{BB962C8B-B14F-4D97-AF65-F5344CB8AC3E}">
        <p14:creationId xmlns:p14="http://schemas.microsoft.com/office/powerpoint/2010/main" val="37251931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 length is still random.</a:t>
            </a:r>
          </a:p>
          <a:p>
            <a:endParaRPr lang="en-US" dirty="0"/>
          </a:p>
          <a:p>
            <a:r>
              <a:rPr lang="en-US" dirty="0"/>
              <a:t>Now the change in heading is the random quantity. I’ll call this a turn angle. The difference in angle from if you had gone straight.</a:t>
            </a:r>
          </a:p>
          <a:p>
            <a:endParaRPr lang="en-US" dirty="0"/>
          </a:p>
          <a:p>
            <a:r>
              <a:rPr lang="en-US" dirty="0"/>
              <a:t>We sum the previous heading and the turn angle to get the new heading.</a:t>
            </a:r>
          </a:p>
        </p:txBody>
      </p:sp>
      <p:sp>
        <p:nvSpPr>
          <p:cNvPr id="4" name="Slide Number Placeholder 3"/>
          <p:cNvSpPr>
            <a:spLocks noGrp="1"/>
          </p:cNvSpPr>
          <p:nvPr>
            <p:ph type="sldNum" sz="quarter" idx="5"/>
          </p:nvPr>
        </p:nvSpPr>
        <p:spPr/>
        <p:txBody>
          <a:bodyPr/>
          <a:lstStyle/>
          <a:p>
            <a:fld id="{80016831-082A-4FD0-B1B9-52A75D463DEB}" type="slidenum">
              <a:rPr lang="en-US" smtClean="0"/>
              <a:t>95</a:t>
            </a:fld>
            <a:endParaRPr lang="en-US"/>
          </a:p>
        </p:txBody>
      </p:sp>
    </p:spTree>
    <p:extLst>
      <p:ext uri="{BB962C8B-B14F-4D97-AF65-F5344CB8AC3E}">
        <p14:creationId xmlns:p14="http://schemas.microsoft.com/office/powerpoint/2010/main" val="3527082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96</a:t>
            </a:fld>
            <a:endParaRPr lang="en-US"/>
          </a:p>
        </p:txBody>
      </p:sp>
    </p:spTree>
    <p:extLst>
      <p:ext uri="{BB962C8B-B14F-4D97-AF65-F5344CB8AC3E}">
        <p14:creationId xmlns:p14="http://schemas.microsoft.com/office/powerpoint/2010/main" val="8555482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local bias, as the animal moves, the heading of the bias changes (the dotted lines point at a different angle)</a:t>
            </a:r>
          </a:p>
        </p:txBody>
      </p:sp>
      <p:sp>
        <p:nvSpPr>
          <p:cNvPr id="4" name="Slide Number Placeholder 3"/>
          <p:cNvSpPr>
            <a:spLocks noGrp="1"/>
          </p:cNvSpPr>
          <p:nvPr>
            <p:ph type="sldNum" sz="quarter" idx="5"/>
          </p:nvPr>
        </p:nvSpPr>
        <p:spPr/>
        <p:txBody>
          <a:bodyPr/>
          <a:lstStyle/>
          <a:p>
            <a:fld id="{80016831-082A-4FD0-B1B9-52A75D463DEB}" type="slidenum">
              <a:rPr lang="en-US" smtClean="0"/>
              <a:t>98</a:t>
            </a:fld>
            <a:endParaRPr lang="en-US"/>
          </a:p>
        </p:txBody>
      </p:sp>
    </p:spTree>
    <p:extLst>
      <p:ext uri="{BB962C8B-B14F-4D97-AF65-F5344CB8AC3E}">
        <p14:creationId xmlns:p14="http://schemas.microsoft.com/office/powerpoint/2010/main" val="28549566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US" dirty="0"/>
              <a:t>With global bias, as the animal moves, the heading of the bias DOES NOT change (the dotted lines point at the same angle)</a:t>
            </a:r>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99</a:t>
            </a:fld>
            <a:endParaRPr lang="en-US"/>
          </a:p>
        </p:txBody>
      </p:sp>
    </p:spTree>
    <p:extLst>
      <p:ext uri="{BB962C8B-B14F-4D97-AF65-F5344CB8AC3E}">
        <p14:creationId xmlns:p14="http://schemas.microsoft.com/office/powerpoint/2010/main" val="3993010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Combination of the tendency to head in the same direction and a tendency toward a local or global bias</a:t>
            </a:r>
          </a:p>
        </p:txBody>
      </p:sp>
      <p:sp>
        <p:nvSpPr>
          <p:cNvPr id="4" name="Slide Number Placeholder 3"/>
          <p:cNvSpPr>
            <a:spLocks noGrp="1"/>
          </p:cNvSpPr>
          <p:nvPr>
            <p:ph type="sldNum" sz="quarter" idx="5"/>
          </p:nvPr>
        </p:nvSpPr>
        <p:spPr/>
        <p:txBody>
          <a:bodyPr/>
          <a:lstStyle/>
          <a:p>
            <a:fld id="{80016831-082A-4FD0-B1B9-52A75D463DEB}" type="slidenum">
              <a:rPr lang="en-US" smtClean="0"/>
              <a:t>100</a:t>
            </a:fld>
            <a:endParaRPr lang="en-US"/>
          </a:p>
        </p:txBody>
      </p:sp>
    </p:spTree>
    <p:extLst>
      <p:ext uri="{BB962C8B-B14F-4D97-AF65-F5344CB8AC3E}">
        <p14:creationId xmlns:p14="http://schemas.microsoft.com/office/powerpoint/2010/main" val="2564531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bias induced by habitat selection!</a:t>
            </a:r>
          </a:p>
        </p:txBody>
      </p:sp>
      <p:sp>
        <p:nvSpPr>
          <p:cNvPr id="4" name="Slide Number Placeholder 3"/>
          <p:cNvSpPr>
            <a:spLocks noGrp="1"/>
          </p:cNvSpPr>
          <p:nvPr>
            <p:ph type="sldNum" sz="quarter" idx="5"/>
          </p:nvPr>
        </p:nvSpPr>
        <p:spPr/>
        <p:txBody>
          <a:bodyPr/>
          <a:lstStyle/>
          <a:p>
            <a:fld id="{80016831-082A-4FD0-B1B9-52A75D463DEB}" type="slidenum">
              <a:rPr lang="en-US" smtClean="0"/>
              <a:t>101</a:t>
            </a:fld>
            <a:endParaRPr lang="en-US"/>
          </a:p>
        </p:txBody>
      </p:sp>
    </p:spTree>
    <p:extLst>
      <p:ext uri="{BB962C8B-B14F-4D97-AF65-F5344CB8AC3E}">
        <p14:creationId xmlns:p14="http://schemas.microsoft.com/office/powerpoint/2010/main" val="19724717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&lt;2:00, break&gt;</a:t>
            </a:r>
          </a:p>
        </p:txBody>
      </p:sp>
      <p:sp>
        <p:nvSpPr>
          <p:cNvPr id="4" name="Slide Number Placeholder 3"/>
          <p:cNvSpPr>
            <a:spLocks noGrp="1"/>
          </p:cNvSpPr>
          <p:nvPr>
            <p:ph type="sldNum" sz="quarter" idx="5"/>
          </p:nvPr>
        </p:nvSpPr>
        <p:spPr/>
        <p:txBody>
          <a:bodyPr/>
          <a:lstStyle/>
          <a:p>
            <a:fld id="{80016831-082A-4FD0-B1B9-52A75D463DEB}" type="slidenum">
              <a:rPr lang="en-US" smtClean="0"/>
              <a:t>102</a:t>
            </a:fld>
            <a:endParaRPr lang="en-US"/>
          </a:p>
        </p:txBody>
      </p:sp>
    </p:spTree>
    <p:extLst>
      <p:ext uri="{BB962C8B-B14F-4D97-AF65-F5344CB8AC3E}">
        <p14:creationId xmlns:p14="http://schemas.microsoft.com/office/powerpoint/2010/main" val="1528662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&lt;2:00 – 2:45&gt;</a:t>
            </a:r>
          </a:p>
        </p:txBody>
      </p:sp>
      <p:sp>
        <p:nvSpPr>
          <p:cNvPr id="4" name="Slide Number Placeholder 3"/>
          <p:cNvSpPr>
            <a:spLocks noGrp="1"/>
          </p:cNvSpPr>
          <p:nvPr>
            <p:ph type="sldNum" sz="quarter" idx="5"/>
          </p:nvPr>
        </p:nvSpPr>
        <p:spPr/>
        <p:txBody>
          <a:bodyPr/>
          <a:lstStyle/>
          <a:p>
            <a:fld id="{80016831-082A-4FD0-B1B9-52A75D463DEB}" type="slidenum">
              <a:rPr lang="en-US" smtClean="0"/>
              <a:t>103</a:t>
            </a:fld>
            <a:endParaRPr lang="en-US"/>
          </a:p>
        </p:txBody>
      </p:sp>
    </p:spTree>
    <p:extLst>
      <p:ext uri="{BB962C8B-B14F-4D97-AF65-F5344CB8AC3E}">
        <p14:creationId xmlns:p14="http://schemas.microsoft.com/office/powerpoint/2010/main" val="24170042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covered HSFs and movement, now let’s put them together to understand SSFs.</a:t>
            </a:r>
          </a:p>
        </p:txBody>
      </p:sp>
      <p:sp>
        <p:nvSpPr>
          <p:cNvPr id="4" name="Slide Number Placeholder 3"/>
          <p:cNvSpPr>
            <a:spLocks noGrp="1"/>
          </p:cNvSpPr>
          <p:nvPr>
            <p:ph type="sldNum" sz="quarter" idx="5"/>
          </p:nvPr>
        </p:nvSpPr>
        <p:spPr/>
        <p:txBody>
          <a:bodyPr/>
          <a:lstStyle/>
          <a:p>
            <a:fld id="{80016831-082A-4FD0-B1B9-52A75D463DEB}" type="slidenum">
              <a:rPr lang="en-US" smtClean="0"/>
              <a:t>104</a:t>
            </a:fld>
            <a:endParaRPr lang="en-US"/>
          </a:p>
        </p:txBody>
      </p:sp>
    </p:spTree>
    <p:extLst>
      <p:ext uri="{BB962C8B-B14F-4D97-AF65-F5344CB8AC3E}">
        <p14:creationId xmlns:p14="http://schemas.microsoft.com/office/powerpoint/2010/main" val="1013085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is a probability density function here</a:t>
                </a:r>
              </a:p>
              <a:p>
                <a:r>
                  <a:rPr lang="en-US" dirty="0"/>
                  <a:t>Could be a probability mass function for categorical environmental variables</a:t>
                </a:r>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𝑓_𝑎 (𝑥)</a:t>
                </a:r>
                <a:r>
                  <a:rPr lang="en-US" dirty="0"/>
                  <a:t> is a probability density function here</a:t>
                </a:r>
              </a:p>
              <a:p>
                <a:r>
                  <a:rPr lang="en-US" dirty="0"/>
                  <a:t>Could be a probability mass function for categorical environmental variables</a:t>
                </a:r>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19</a:t>
            </a:fld>
            <a:endParaRPr lang="en-US"/>
          </a:p>
        </p:txBody>
      </p:sp>
    </p:spTree>
    <p:extLst>
      <p:ext uri="{BB962C8B-B14F-4D97-AF65-F5344CB8AC3E}">
        <p14:creationId xmlns:p14="http://schemas.microsoft.com/office/powerpoint/2010/main" val="36092002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that the generating model for HSFs assumes completely independent points.</a:t>
            </a:r>
          </a:p>
          <a:p>
            <a:endParaRPr lang="en-US" dirty="0"/>
          </a:p>
          <a:p>
            <a:r>
              <a:rPr lang="en-US" dirty="0"/>
              <a:t>(Figure from the HSF code walkthrough)</a:t>
            </a:r>
          </a:p>
        </p:txBody>
      </p:sp>
      <p:sp>
        <p:nvSpPr>
          <p:cNvPr id="4" name="Slide Number Placeholder 3"/>
          <p:cNvSpPr>
            <a:spLocks noGrp="1"/>
          </p:cNvSpPr>
          <p:nvPr>
            <p:ph type="sldNum" sz="quarter" idx="5"/>
          </p:nvPr>
        </p:nvSpPr>
        <p:spPr/>
        <p:txBody>
          <a:bodyPr/>
          <a:lstStyle/>
          <a:p>
            <a:fld id="{80016831-082A-4FD0-B1B9-52A75D463DEB}" type="slidenum">
              <a:rPr lang="en-US" smtClean="0"/>
              <a:t>105</a:t>
            </a:fld>
            <a:endParaRPr lang="en-US"/>
          </a:p>
        </p:txBody>
      </p:sp>
    </p:spTree>
    <p:extLst>
      <p:ext uri="{BB962C8B-B14F-4D97-AF65-F5344CB8AC3E}">
        <p14:creationId xmlns:p14="http://schemas.microsoft.com/office/powerpoint/2010/main" val="765191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we’ve also seen that modern telemetry datasets are high resolution samples from a continuous movement process. This results in strong spatiotemporal autocorrelation.</a:t>
            </a:r>
          </a:p>
        </p:txBody>
      </p:sp>
      <p:sp>
        <p:nvSpPr>
          <p:cNvPr id="4" name="Slide Number Placeholder 3"/>
          <p:cNvSpPr>
            <a:spLocks noGrp="1"/>
          </p:cNvSpPr>
          <p:nvPr>
            <p:ph type="sldNum" sz="quarter" idx="5"/>
          </p:nvPr>
        </p:nvSpPr>
        <p:spPr/>
        <p:txBody>
          <a:bodyPr/>
          <a:lstStyle/>
          <a:p>
            <a:fld id="{80016831-082A-4FD0-B1B9-52A75D463DEB}" type="slidenum">
              <a:rPr lang="en-US" smtClean="0"/>
              <a:t>106</a:t>
            </a:fld>
            <a:endParaRPr lang="en-US"/>
          </a:p>
        </p:txBody>
      </p:sp>
    </p:spTree>
    <p:extLst>
      <p:ext uri="{BB962C8B-B14F-4D97-AF65-F5344CB8AC3E}">
        <p14:creationId xmlns:p14="http://schemas.microsoft.com/office/powerpoint/2010/main" val="18410599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is that it’s not reasonable to assume that all locations are equally available at all times.</a:t>
            </a:r>
          </a:p>
          <a:p>
            <a:endParaRPr lang="en-US" dirty="0"/>
          </a:p>
          <a:p>
            <a:r>
              <a:rPr lang="en-US" dirty="0"/>
              <a:t>Given what we know about animal movement, is it reasonable to assume that in the next observation – a short time later – that it’s equally likely to be at either of these available locations?</a:t>
            </a:r>
          </a:p>
        </p:txBody>
      </p:sp>
      <p:sp>
        <p:nvSpPr>
          <p:cNvPr id="4" name="Slide Number Placeholder 3"/>
          <p:cNvSpPr>
            <a:spLocks noGrp="1"/>
          </p:cNvSpPr>
          <p:nvPr>
            <p:ph type="sldNum" sz="quarter" idx="5"/>
          </p:nvPr>
        </p:nvSpPr>
        <p:spPr/>
        <p:txBody>
          <a:bodyPr/>
          <a:lstStyle/>
          <a:p>
            <a:fld id="{80016831-082A-4FD0-B1B9-52A75D463DEB}" type="slidenum">
              <a:rPr lang="en-US" smtClean="0"/>
              <a:t>107</a:t>
            </a:fld>
            <a:endParaRPr lang="en-US"/>
          </a:p>
        </p:txBody>
      </p:sp>
    </p:spTree>
    <p:extLst>
      <p:ext uri="{BB962C8B-B14F-4D97-AF65-F5344CB8AC3E}">
        <p14:creationId xmlns:p14="http://schemas.microsoft.com/office/powerpoint/2010/main" val="19101064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Arthur et al. (1996) presented what would become known as discrete choice RSFs.</a:t>
            </a:r>
          </a:p>
        </p:txBody>
      </p:sp>
      <p:sp>
        <p:nvSpPr>
          <p:cNvPr id="4" name="Slide Number Placeholder 3"/>
          <p:cNvSpPr>
            <a:spLocks noGrp="1"/>
          </p:cNvSpPr>
          <p:nvPr>
            <p:ph type="sldNum" sz="quarter" idx="5"/>
          </p:nvPr>
        </p:nvSpPr>
        <p:spPr/>
        <p:txBody>
          <a:bodyPr/>
          <a:lstStyle/>
          <a:p>
            <a:fld id="{80016831-082A-4FD0-B1B9-52A75D463DEB}" type="slidenum">
              <a:rPr lang="en-US" smtClean="0"/>
              <a:t>108</a:t>
            </a:fld>
            <a:endParaRPr lang="en-US"/>
          </a:p>
        </p:txBody>
      </p:sp>
    </p:spTree>
    <p:extLst>
      <p:ext uri="{BB962C8B-B14F-4D97-AF65-F5344CB8AC3E}">
        <p14:creationId xmlns:p14="http://schemas.microsoft.com/office/powerpoint/2010/main" val="31604893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temporally changing availability</a:t>
            </a:r>
          </a:p>
        </p:txBody>
      </p:sp>
      <p:sp>
        <p:nvSpPr>
          <p:cNvPr id="4" name="Slide Number Placeholder 3"/>
          <p:cNvSpPr>
            <a:spLocks noGrp="1"/>
          </p:cNvSpPr>
          <p:nvPr>
            <p:ph type="sldNum" sz="quarter" idx="5"/>
          </p:nvPr>
        </p:nvSpPr>
        <p:spPr/>
        <p:txBody>
          <a:bodyPr/>
          <a:lstStyle/>
          <a:p>
            <a:fld id="{80016831-082A-4FD0-B1B9-52A75D463DEB}" type="slidenum">
              <a:rPr lang="en-US" smtClean="0"/>
              <a:t>109</a:t>
            </a:fld>
            <a:endParaRPr lang="en-US"/>
          </a:p>
        </p:txBody>
      </p:sp>
    </p:spTree>
    <p:extLst>
      <p:ext uri="{BB962C8B-B14F-4D97-AF65-F5344CB8AC3E}">
        <p14:creationId xmlns:p14="http://schemas.microsoft.com/office/powerpoint/2010/main" val="42588201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logistic regression finds parameters that maximize likelihood within all strata (kind of like the average across all strata)</a:t>
            </a:r>
          </a:p>
          <a:p>
            <a:endParaRPr lang="en-US" dirty="0"/>
          </a:p>
          <a:p>
            <a:r>
              <a:rPr lang="en-US" dirty="0"/>
              <a:t>One set of selection coefficients.</a:t>
            </a:r>
          </a:p>
        </p:txBody>
      </p:sp>
      <p:sp>
        <p:nvSpPr>
          <p:cNvPr id="4" name="Slide Number Placeholder 3"/>
          <p:cNvSpPr>
            <a:spLocks noGrp="1"/>
          </p:cNvSpPr>
          <p:nvPr>
            <p:ph type="sldNum" sz="quarter" idx="5"/>
          </p:nvPr>
        </p:nvSpPr>
        <p:spPr/>
        <p:txBody>
          <a:bodyPr/>
          <a:lstStyle/>
          <a:p>
            <a:fld id="{80016831-082A-4FD0-B1B9-52A75D463DEB}" type="slidenum">
              <a:rPr lang="en-US" smtClean="0"/>
              <a:t>110</a:t>
            </a:fld>
            <a:endParaRPr lang="en-US"/>
          </a:p>
        </p:txBody>
      </p:sp>
    </p:spTree>
    <p:extLst>
      <p:ext uri="{BB962C8B-B14F-4D97-AF65-F5344CB8AC3E}">
        <p14:creationId xmlns:p14="http://schemas.microsoft.com/office/powerpoint/2010/main" val="1658953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used points</a:t>
            </a:r>
          </a:p>
        </p:txBody>
      </p:sp>
      <p:sp>
        <p:nvSpPr>
          <p:cNvPr id="4" name="Slide Number Placeholder 3"/>
          <p:cNvSpPr>
            <a:spLocks noGrp="1"/>
          </p:cNvSpPr>
          <p:nvPr>
            <p:ph type="sldNum" sz="quarter" idx="5"/>
          </p:nvPr>
        </p:nvSpPr>
        <p:spPr/>
        <p:txBody>
          <a:bodyPr/>
          <a:lstStyle/>
          <a:p>
            <a:fld id="{80016831-082A-4FD0-B1B9-52A75D463DEB}" type="slidenum">
              <a:rPr lang="en-US" smtClean="0"/>
              <a:t>111</a:t>
            </a:fld>
            <a:endParaRPr lang="en-US"/>
          </a:p>
        </p:txBody>
      </p:sp>
    </p:spTree>
    <p:extLst>
      <p:ext uri="{BB962C8B-B14F-4D97-AF65-F5344CB8AC3E}">
        <p14:creationId xmlns:p14="http://schemas.microsoft.com/office/powerpoint/2010/main" val="2244558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a radius of availability</a:t>
            </a:r>
          </a:p>
          <a:p>
            <a:endParaRPr lang="en-US" dirty="0"/>
          </a:p>
          <a:p>
            <a:r>
              <a:rPr lang="en-US" dirty="0"/>
              <a:t>Something like the maximum distance the animal might travel between locations</a:t>
            </a:r>
          </a:p>
        </p:txBody>
      </p:sp>
      <p:sp>
        <p:nvSpPr>
          <p:cNvPr id="4" name="Slide Number Placeholder 3"/>
          <p:cNvSpPr>
            <a:spLocks noGrp="1"/>
          </p:cNvSpPr>
          <p:nvPr>
            <p:ph type="sldNum" sz="quarter" idx="5"/>
          </p:nvPr>
        </p:nvSpPr>
        <p:spPr/>
        <p:txBody>
          <a:bodyPr/>
          <a:lstStyle/>
          <a:p>
            <a:fld id="{80016831-082A-4FD0-B1B9-52A75D463DEB}" type="slidenum">
              <a:rPr lang="en-US" smtClean="0"/>
              <a:t>112</a:t>
            </a:fld>
            <a:endParaRPr lang="en-US"/>
          </a:p>
        </p:txBody>
      </p:sp>
    </p:spTree>
    <p:extLst>
      <p:ext uri="{BB962C8B-B14F-4D97-AF65-F5344CB8AC3E}">
        <p14:creationId xmlns:p14="http://schemas.microsoft.com/office/powerpoint/2010/main" val="34228956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Randomly sample available points within the domain (uniform density)</a:t>
            </a:r>
          </a:p>
        </p:txBody>
      </p:sp>
      <p:sp>
        <p:nvSpPr>
          <p:cNvPr id="4" name="Slide Number Placeholder 3"/>
          <p:cNvSpPr>
            <a:spLocks noGrp="1"/>
          </p:cNvSpPr>
          <p:nvPr>
            <p:ph type="sldNum" sz="quarter" idx="5"/>
          </p:nvPr>
        </p:nvSpPr>
        <p:spPr/>
        <p:txBody>
          <a:bodyPr/>
          <a:lstStyle/>
          <a:p>
            <a:fld id="{80016831-082A-4FD0-B1B9-52A75D463DEB}" type="slidenum">
              <a:rPr lang="en-US" smtClean="0"/>
              <a:t>113</a:t>
            </a:fld>
            <a:endParaRPr lang="en-US"/>
          </a:p>
        </p:txBody>
      </p:sp>
    </p:spTree>
    <p:extLst>
      <p:ext uri="{BB962C8B-B14F-4D97-AF65-F5344CB8AC3E}">
        <p14:creationId xmlns:p14="http://schemas.microsoft.com/office/powerpoint/2010/main" val="3506544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with uniform sampling in this domain is that there is more area far from the used point than close to the used point.</a:t>
            </a:r>
          </a:p>
          <a:p>
            <a:endParaRPr lang="en-US" dirty="0"/>
          </a:p>
          <a:p>
            <a:r>
              <a:rPr lang="en-US" dirty="0"/>
              <a:t>If these were possible movements, then this implies an unrealistic movement model, where long steps are more likely than short steps.</a:t>
            </a:r>
          </a:p>
        </p:txBody>
      </p:sp>
      <p:sp>
        <p:nvSpPr>
          <p:cNvPr id="4" name="Slide Number Placeholder 3"/>
          <p:cNvSpPr>
            <a:spLocks noGrp="1"/>
          </p:cNvSpPr>
          <p:nvPr>
            <p:ph type="sldNum" sz="quarter" idx="5"/>
          </p:nvPr>
        </p:nvSpPr>
        <p:spPr/>
        <p:txBody>
          <a:bodyPr/>
          <a:lstStyle/>
          <a:p>
            <a:fld id="{80016831-082A-4FD0-B1B9-52A75D463DEB}" type="slidenum">
              <a:rPr lang="en-US" smtClean="0"/>
              <a:t>114</a:t>
            </a:fld>
            <a:endParaRPr lang="en-US"/>
          </a:p>
        </p:txBody>
      </p:sp>
    </p:spTree>
    <p:extLst>
      <p:ext uri="{BB962C8B-B14F-4D97-AF65-F5344CB8AC3E}">
        <p14:creationId xmlns:p14="http://schemas.microsoft.com/office/powerpoint/2010/main" val="238064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is a probability density function</a:t>
                </a:r>
              </a:p>
              <a:p>
                <a:r>
                  <a:rPr lang="en-US" dirty="0"/>
                  <a:t>Could be a probability mass function for categorical environmental variables</a:t>
                </a:r>
              </a:p>
              <a:p>
                <a:endParaRPr lang="en-US" dirty="0"/>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𝑓_𝑢 (𝑥)</a:t>
                </a:r>
                <a:r>
                  <a:rPr lang="en-US" dirty="0"/>
                  <a:t> is a probability density function</a:t>
                </a:r>
              </a:p>
              <a:p>
                <a:r>
                  <a:rPr lang="en-US" dirty="0"/>
                  <a:t>Could be a probability mass function for categorical environmental variables</a:t>
                </a:r>
              </a:p>
              <a:p>
                <a:endParaRPr lang="en-US" dirty="0"/>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20</a:t>
            </a:fld>
            <a:endParaRPr lang="en-US"/>
          </a:p>
        </p:txBody>
      </p:sp>
    </p:spTree>
    <p:extLst>
      <p:ext uri="{BB962C8B-B14F-4D97-AF65-F5344CB8AC3E}">
        <p14:creationId xmlns:p14="http://schemas.microsoft.com/office/powerpoint/2010/main" val="30185730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Fortin addressed this problem by introducing SSFs</a:t>
            </a:r>
          </a:p>
        </p:txBody>
      </p:sp>
      <p:sp>
        <p:nvSpPr>
          <p:cNvPr id="4" name="Slide Number Placeholder 3"/>
          <p:cNvSpPr>
            <a:spLocks noGrp="1"/>
          </p:cNvSpPr>
          <p:nvPr>
            <p:ph type="sldNum" sz="quarter" idx="5"/>
          </p:nvPr>
        </p:nvSpPr>
        <p:spPr/>
        <p:txBody>
          <a:bodyPr/>
          <a:lstStyle/>
          <a:p>
            <a:fld id="{80016831-082A-4FD0-B1B9-52A75D463DEB}" type="slidenum">
              <a:rPr lang="en-US" smtClean="0"/>
              <a:t>115</a:t>
            </a:fld>
            <a:endParaRPr lang="en-US"/>
          </a:p>
        </p:txBody>
      </p:sp>
    </p:spTree>
    <p:extLst>
      <p:ext uri="{BB962C8B-B14F-4D97-AF65-F5344CB8AC3E}">
        <p14:creationId xmlns:p14="http://schemas.microsoft.com/office/powerpoint/2010/main" val="20514185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data</a:t>
            </a:r>
          </a:p>
        </p:txBody>
      </p:sp>
      <p:sp>
        <p:nvSpPr>
          <p:cNvPr id="4" name="Slide Number Placeholder 3"/>
          <p:cNvSpPr>
            <a:spLocks noGrp="1"/>
          </p:cNvSpPr>
          <p:nvPr>
            <p:ph type="sldNum" sz="quarter" idx="5"/>
          </p:nvPr>
        </p:nvSpPr>
        <p:spPr/>
        <p:txBody>
          <a:bodyPr/>
          <a:lstStyle/>
          <a:p>
            <a:fld id="{80016831-082A-4FD0-B1B9-52A75D463DEB}" type="slidenum">
              <a:rPr lang="en-US" smtClean="0"/>
              <a:t>117</a:t>
            </a:fld>
            <a:endParaRPr lang="en-US"/>
          </a:p>
        </p:txBody>
      </p:sp>
    </p:spTree>
    <p:extLst>
      <p:ext uri="{BB962C8B-B14F-4D97-AF65-F5344CB8AC3E}">
        <p14:creationId xmlns:p14="http://schemas.microsoft.com/office/powerpoint/2010/main" val="11816959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 the step lengths and turn angles for the observed data</a:t>
            </a:r>
          </a:p>
        </p:txBody>
      </p:sp>
      <p:sp>
        <p:nvSpPr>
          <p:cNvPr id="4" name="Slide Number Placeholder 3"/>
          <p:cNvSpPr>
            <a:spLocks noGrp="1"/>
          </p:cNvSpPr>
          <p:nvPr>
            <p:ph type="sldNum" sz="quarter" idx="5"/>
          </p:nvPr>
        </p:nvSpPr>
        <p:spPr/>
        <p:txBody>
          <a:bodyPr/>
          <a:lstStyle/>
          <a:p>
            <a:fld id="{80016831-082A-4FD0-B1B9-52A75D463DEB}" type="slidenum">
              <a:rPr lang="en-US" smtClean="0"/>
              <a:t>118</a:t>
            </a:fld>
            <a:endParaRPr lang="en-US"/>
          </a:p>
        </p:txBody>
      </p:sp>
    </p:spTree>
    <p:extLst>
      <p:ext uri="{BB962C8B-B14F-4D97-AF65-F5344CB8AC3E}">
        <p14:creationId xmlns:p14="http://schemas.microsoft.com/office/powerpoint/2010/main" val="19804231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use those empirical distributions to sample random step lengths and turn angles to create available steps</a:t>
            </a:r>
          </a:p>
          <a:p>
            <a:endParaRPr lang="en-US" dirty="0"/>
          </a:p>
          <a:p>
            <a:r>
              <a:rPr lang="en-US" dirty="0"/>
              <a:t>We fit the model with conditional logistic regression, just like the discrete choice RSF.</a:t>
            </a:r>
          </a:p>
          <a:p>
            <a:endParaRPr lang="en-US" dirty="0"/>
          </a:p>
          <a:p>
            <a:r>
              <a:rPr lang="en-US" dirty="0"/>
              <a:t>But here, we have a sensible movement model.</a:t>
            </a:r>
          </a:p>
        </p:txBody>
      </p:sp>
      <p:sp>
        <p:nvSpPr>
          <p:cNvPr id="4" name="Slide Number Placeholder 3"/>
          <p:cNvSpPr>
            <a:spLocks noGrp="1"/>
          </p:cNvSpPr>
          <p:nvPr>
            <p:ph type="sldNum" sz="quarter" idx="5"/>
          </p:nvPr>
        </p:nvSpPr>
        <p:spPr/>
        <p:txBody>
          <a:bodyPr/>
          <a:lstStyle/>
          <a:p>
            <a:fld id="{80016831-082A-4FD0-B1B9-52A75D463DEB}" type="slidenum">
              <a:rPr lang="en-US" smtClean="0"/>
              <a:t>119</a:t>
            </a:fld>
            <a:endParaRPr lang="en-US"/>
          </a:p>
        </p:txBody>
      </p:sp>
    </p:spTree>
    <p:extLst>
      <p:ext uri="{BB962C8B-B14F-4D97-AF65-F5344CB8AC3E}">
        <p14:creationId xmlns:p14="http://schemas.microsoft.com/office/powerpoint/2010/main" val="1872504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Forester et al. (2009) pointed out a problem with SSFs.</a:t>
            </a:r>
          </a:p>
          <a:p>
            <a:endParaRPr lang="en-US" dirty="0"/>
          </a:p>
          <a:p>
            <a:r>
              <a:rPr lang="en-US" dirty="0"/>
              <a:t>They showed that the empirical movement distributions depend strongly on </a:t>
            </a:r>
            <a:r>
              <a:rPr lang="en-US" i="0" dirty="0"/>
              <a:t>habitat selection, so the habitat selection signal is already in the sampled available steps.</a:t>
            </a:r>
          </a:p>
          <a:p>
            <a:endParaRPr lang="en-US" i="0" dirty="0"/>
          </a:p>
          <a:p>
            <a:r>
              <a:rPr lang="en-US" i="0" dirty="0"/>
              <a:t>This leads to a bias in the estimation of the habitat selection coefficients</a:t>
            </a:r>
            <a:endParaRPr lang="en-US" dirty="0"/>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120</a:t>
            </a:fld>
            <a:endParaRPr lang="en-US"/>
          </a:p>
        </p:txBody>
      </p:sp>
    </p:spTree>
    <p:extLst>
      <p:ext uri="{BB962C8B-B14F-4D97-AF65-F5344CB8AC3E}">
        <p14:creationId xmlns:p14="http://schemas.microsoft.com/office/powerpoint/2010/main" val="18565314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refer to the “resource-independent sampling function” as a “selection-free movement kernel”</a:t>
            </a:r>
          </a:p>
          <a:p>
            <a:endParaRPr lang="en-US" dirty="0"/>
          </a:p>
          <a:p>
            <a:r>
              <a:rPr lang="en-US" dirty="0"/>
              <a:t>This removes the bias in the coefficients, but it still treats movement like a nuisance and habitat selection as the quantity of interest.</a:t>
            </a:r>
          </a:p>
        </p:txBody>
      </p:sp>
      <p:sp>
        <p:nvSpPr>
          <p:cNvPr id="4" name="Slide Number Placeholder 3"/>
          <p:cNvSpPr>
            <a:spLocks noGrp="1"/>
          </p:cNvSpPr>
          <p:nvPr>
            <p:ph type="sldNum" sz="quarter" idx="5"/>
          </p:nvPr>
        </p:nvSpPr>
        <p:spPr/>
        <p:txBody>
          <a:bodyPr/>
          <a:lstStyle/>
          <a:p>
            <a:fld id="{80016831-082A-4FD0-B1B9-52A75D463DEB}" type="slidenum">
              <a:rPr lang="en-US" smtClean="0"/>
              <a:t>122</a:t>
            </a:fld>
            <a:endParaRPr lang="en-US"/>
          </a:p>
        </p:txBody>
      </p:sp>
    </p:spTree>
    <p:extLst>
      <p:ext uri="{BB962C8B-B14F-4D97-AF65-F5344CB8AC3E}">
        <p14:creationId xmlns:p14="http://schemas.microsoft.com/office/powerpoint/2010/main" val="3017089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off the ideas of Forester et al. (2009), </a:t>
            </a:r>
            <a:r>
              <a:rPr lang="en-US" dirty="0" err="1"/>
              <a:t>Avgar</a:t>
            </a:r>
            <a:r>
              <a:rPr lang="en-US" dirty="0"/>
              <a:t> et al. (2016) developed </a:t>
            </a:r>
            <a:r>
              <a:rPr lang="en-US" dirty="0" err="1"/>
              <a:t>iSSA</a:t>
            </a:r>
            <a:r>
              <a:rPr lang="en-US" dirty="0"/>
              <a:t>.</a:t>
            </a:r>
          </a:p>
          <a:p>
            <a:endParaRPr lang="en-US" dirty="0"/>
          </a:p>
        </p:txBody>
      </p:sp>
      <p:sp>
        <p:nvSpPr>
          <p:cNvPr id="4" name="Slide Number Placeholder 3"/>
          <p:cNvSpPr>
            <a:spLocks noGrp="1"/>
          </p:cNvSpPr>
          <p:nvPr>
            <p:ph type="sldNum" sz="quarter" idx="5"/>
          </p:nvPr>
        </p:nvSpPr>
        <p:spPr/>
        <p:txBody>
          <a:bodyPr/>
          <a:lstStyle/>
          <a:p>
            <a:fld id="{80016831-082A-4FD0-B1B9-52A75D463DEB}" type="slidenum">
              <a:rPr lang="en-US" smtClean="0"/>
              <a:t>123</a:t>
            </a:fld>
            <a:endParaRPr lang="en-US"/>
          </a:p>
        </p:txBody>
      </p:sp>
    </p:spTree>
    <p:extLst>
      <p:ext uri="{BB962C8B-B14F-4D97-AF65-F5344CB8AC3E}">
        <p14:creationId xmlns:p14="http://schemas.microsoft.com/office/powerpoint/2010/main" val="23791033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Integrated estimation of movement and habitat had been done before, but required custom models.</a:t>
            </a:r>
          </a:p>
        </p:txBody>
      </p:sp>
      <p:sp>
        <p:nvSpPr>
          <p:cNvPr id="4" name="Slide Number Placeholder 3"/>
          <p:cNvSpPr>
            <a:spLocks noGrp="1"/>
          </p:cNvSpPr>
          <p:nvPr>
            <p:ph type="sldNum" sz="quarter" idx="5"/>
          </p:nvPr>
        </p:nvSpPr>
        <p:spPr/>
        <p:txBody>
          <a:bodyPr/>
          <a:lstStyle/>
          <a:p>
            <a:fld id="{80016831-082A-4FD0-B1B9-52A75D463DEB}" type="slidenum">
              <a:rPr lang="en-US" smtClean="0"/>
              <a:t>124</a:t>
            </a:fld>
            <a:endParaRPr lang="en-US"/>
          </a:p>
        </p:txBody>
      </p:sp>
    </p:spTree>
    <p:extLst>
      <p:ext uri="{BB962C8B-B14F-4D97-AF65-F5344CB8AC3E}">
        <p14:creationId xmlns:p14="http://schemas.microsoft.com/office/powerpoint/2010/main" val="24910861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really powerful tings you can do with this – see this excellent review for details on concept and approach.</a:t>
            </a:r>
          </a:p>
        </p:txBody>
      </p:sp>
      <p:sp>
        <p:nvSpPr>
          <p:cNvPr id="4" name="Slide Number Placeholder 3"/>
          <p:cNvSpPr>
            <a:spLocks noGrp="1"/>
          </p:cNvSpPr>
          <p:nvPr>
            <p:ph type="sldNum" sz="quarter" idx="5"/>
          </p:nvPr>
        </p:nvSpPr>
        <p:spPr/>
        <p:txBody>
          <a:bodyPr/>
          <a:lstStyle/>
          <a:p>
            <a:fld id="{80016831-082A-4FD0-B1B9-52A75D463DEB}" type="slidenum">
              <a:rPr lang="en-US" smtClean="0"/>
              <a:t>126</a:t>
            </a:fld>
            <a:endParaRPr lang="en-US"/>
          </a:p>
        </p:txBody>
      </p:sp>
    </p:spTree>
    <p:extLst>
      <p:ext uri="{BB962C8B-B14F-4D97-AF65-F5344CB8AC3E}">
        <p14:creationId xmlns:p14="http://schemas.microsoft.com/office/powerpoint/2010/main" val="35695516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going to cover how to do this, but see our recent paper for details of the implementation in ‘amt’</a:t>
            </a:r>
          </a:p>
        </p:txBody>
      </p:sp>
      <p:sp>
        <p:nvSpPr>
          <p:cNvPr id="4" name="Slide Number Placeholder 3"/>
          <p:cNvSpPr>
            <a:spLocks noGrp="1"/>
          </p:cNvSpPr>
          <p:nvPr>
            <p:ph type="sldNum" sz="quarter" idx="5"/>
          </p:nvPr>
        </p:nvSpPr>
        <p:spPr/>
        <p:txBody>
          <a:bodyPr/>
          <a:lstStyle/>
          <a:p>
            <a:fld id="{80016831-082A-4FD0-B1B9-52A75D463DEB}" type="slidenum">
              <a:rPr lang="en-US" smtClean="0"/>
              <a:t>127</a:t>
            </a:fld>
            <a:endParaRPr lang="en-US"/>
          </a:p>
        </p:txBody>
      </p:sp>
    </p:spTree>
    <p:extLst>
      <p:ext uri="{BB962C8B-B14F-4D97-AF65-F5344CB8AC3E}">
        <p14:creationId xmlns:p14="http://schemas.microsoft.com/office/powerpoint/2010/main" val="356422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can be thought of as a weighting function that transforms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into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a:t>
                </a:r>
              </a:p>
            </p:txBody>
          </p:sp>
        </mc:Choice>
        <mc:Fallback xmlns="">
          <p:sp>
            <p:nvSpPr>
              <p:cNvPr id="3" name="Notes Placeholder 2"/>
              <p:cNvSpPr>
                <a:spLocks noGrp="1"/>
              </p:cNvSpPr>
              <p:nvPr>
                <p:ph type="body" idx="1"/>
              </p:nvPr>
            </p:nvSpPr>
            <p:spPr/>
            <p:txBody>
              <a:bodyPr/>
              <a:lstStyle/>
              <a:p>
                <a:r>
                  <a:rPr lang="en-US" b="0" i="0">
                    <a:latin typeface="Cambria Math" panose="02040503050406030204" pitchFamily="18" charset="0"/>
                  </a:rPr>
                  <a:t>𝑤(𝑥)</a:t>
                </a:r>
                <a:r>
                  <a:rPr lang="en-US" dirty="0"/>
                  <a:t> can be thought of as a weighting function that transforms </a:t>
                </a:r>
                <a:r>
                  <a:rPr lang="en-US" b="0" i="0">
                    <a:latin typeface="Cambria Math" panose="02040503050406030204" pitchFamily="18" charset="0"/>
                  </a:rPr>
                  <a:t>𝑓_𝑎 (𝑥)</a:t>
                </a:r>
                <a:r>
                  <a:rPr lang="en-US" dirty="0"/>
                  <a:t> into </a:t>
                </a:r>
                <a:r>
                  <a:rPr lang="en-US" b="0" i="0">
                    <a:latin typeface="Cambria Math" panose="02040503050406030204" pitchFamily="18" charset="0"/>
                  </a:rPr>
                  <a:t>𝑓_𝑢 (𝑥)</a:t>
                </a:r>
                <a:r>
                  <a:rPr lang="en-US" dirty="0"/>
                  <a:t>.</a:t>
                </a:r>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21</a:t>
            </a:fld>
            <a:endParaRPr lang="en-US"/>
          </a:p>
        </p:txBody>
      </p:sp>
    </p:spTree>
    <p:extLst>
      <p:ext uri="{BB962C8B-B14F-4D97-AF65-F5344CB8AC3E}">
        <p14:creationId xmlns:p14="http://schemas.microsoft.com/office/powerpoint/2010/main" val="149953262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 is often called a redistribution kernel more generally</a:t>
            </a:r>
          </a:p>
        </p:txBody>
      </p:sp>
      <p:sp>
        <p:nvSpPr>
          <p:cNvPr id="4" name="Slide Number Placeholder 3"/>
          <p:cNvSpPr>
            <a:spLocks noGrp="1"/>
          </p:cNvSpPr>
          <p:nvPr>
            <p:ph type="sldNum" sz="quarter" idx="5"/>
          </p:nvPr>
        </p:nvSpPr>
        <p:spPr/>
        <p:txBody>
          <a:bodyPr/>
          <a:lstStyle/>
          <a:p>
            <a:fld id="{80016831-082A-4FD0-B1B9-52A75D463DEB}" type="slidenum">
              <a:rPr lang="en-US" smtClean="0"/>
              <a:t>128</a:t>
            </a:fld>
            <a:endParaRPr lang="en-US"/>
          </a:p>
        </p:txBody>
      </p:sp>
    </p:spTree>
    <p:extLst>
      <p:ext uri="{BB962C8B-B14F-4D97-AF65-F5344CB8AC3E}">
        <p14:creationId xmlns:p14="http://schemas.microsoft.com/office/powerpoint/2010/main" val="13277675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distributions are exponential family</a:t>
            </a:r>
          </a:p>
          <a:p>
            <a:endParaRPr lang="en-US" dirty="0"/>
          </a:p>
          <a:p>
            <a:r>
              <a:rPr lang="en-US" dirty="0"/>
              <a:t>Weibull and wrapped Cauchy are commonly used in movement modeling, but they are not from the exponential family</a:t>
            </a:r>
          </a:p>
        </p:txBody>
      </p:sp>
      <p:sp>
        <p:nvSpPr>
          <p:cNvPr id="4" name="Slide Number Placeholder 3"/>
          <p:cNvSpPr>
            <a:spLocks noGrp="1"/>
          </p:cNvSpPr>
          <p:nvPr>
            <p:ph type="sldNum" sz="quarter" idx="5"/>
          </p:nvPr>
        </p:nvSpPr>
        <p:spPr/>
        <p:txBody>
          <a:bodyPr/>
          <a:lstStyle/>
          <a:p>
            <a:fld id="{80016831-082A-4FD0-B1B9-52A75D463DEB}" type="slidenum">
              <a:rPr lang="en-US" smtClean="0"/>
              <a:t>129</a:t>
            </a:fld>
            <a:endParaRPr lang="en-US"/>
          </a:p>
        </p:txBody>
      </p:sp>
    </p:spTree>
    <p:extLst>
      <p:ext uri="{BB962C8B-B14F-4D97-AF65-F5344CB8AC3E}">
        <p14:creationId xmlns:p14="http://schemas.microsoft.com/office/powerpoint/2010/main" val="5162109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It is important the observed steps have a reasonably constant duration </a:t>
                </a:r>
                <a14:m>
                  <m:oMath xmlns:m="http://schemas.openxmlformats.org/officeDocument/2006/math">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𝑡</m:t>
                        </m:r>
                      </m:e>
                    </m:d>
                  </m:oMath>
                </a14:m>
                <a:endParaRPr lang="en-US" dirty="0"/>
              </a:p>
            </p:txBody>
          </p:sp>
        </mc:Choice>
        <mc:Fallback xmlns="">
          <p:sp>
            <p:nvSpPr>
              <p:cNvPr id="3" name="Notes Placeholder 2"/>
              <p:cNvSpPr>
                <a:spLocks noGrp="1"/>
              </p:cNvSpPr>
              <p:nvPr>
                <p:ph type="body" idx="1"/>
              </p:nvPr>
            </p:nvSpPr>
            <p:spPr/>
            <p:txBody>
              <a:bodyPr/>
              <a:lstStyle/>
              <a:p>
                <a:r>
                  <a:rPr lang="en-US" dirty="0"/>
                  <a:t>It is important the observed steps have a reasonably constant duration </a:t>
                </a:r>
                <a:r>
                  <a:rPr lang="en-US" b="0" i="0">
                    <a:latin typeface="Cambria Math" panose="02040503050406030204" pitchFamily="18" charset="0"/>
                  </a:rPr>
                  <a:t>(Δ𝑡)</a:t>
                </a:r>
                <a:endParaRPr lang="en-US" dirty="0"/>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130</a:t>
            </a:fld>
            <a:endParaRPr lang="en-US"/>
          </a:p>
        </p:txBody>
      </p:sp>
    </p:spTree>
    <p:extLst>
      <p:ext uri="{BB962C8B-B14F-4D97-AF65-F5344CB8AC3E}">
        <p14:creationId xmlns:p14="http://schemas.microsoft.com/office/powerpoint/2010/main" val="8308594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Conditional on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a14:m>
                <a:endParaRPr lang="en-US" dirty="0"/>
              </a:p>
            </p:txBody>
          </p:sp>
        </mc:Choice>
        <mc:Fallback xmlns="">
          <p:sp>
            <p:nvSpPr>
              <p:cNvPr id="3" name="Notes Placeholder 2"/>
              <p:cNvSpPr>
                <a:spLocks noGrp="1"/>
              </p:cNvSpPr>
              <p:nvPr>
                <p:ph type="body" idx="1"/>
              </p:nvPr>
            </p:nvSpPr>
            <p:spPr/>
            <p:txBody>
              <a:bodyPr/>
              <a:lstStyle/>
              <a:p>
                <a:r>
                  <a:rPr lang="en-US" dirty="0"/>
                  <a:t>Conditional on </a:t>
                </a:r>
                <a:r>
                  <a:rPr lang="en-US" b="0" i="0">
                    <a:latin typeface="Cambria Math" panose="02040503050406030204" pitchFamily="18" charset="0"/>
                  </a:rPr>
                  <a:t>Δ𝑡</a:t>
                </a:r>
                <a:endParaRPr lang="en-US" dirty="0"/>
              </a:p>
            </p:txBody>
          </p:sp>
        </mc:Fallback>
      </mc:AlternateContent>
      <p:sp>
        <p:nvSpPr>
          <p:cNvPr id="4" name="Slide Number Placeholder 3"/>
          <p:cNvSpPr>
            <a:spLocks noGrp="1"/>
          </p:cNvSpPr>
          <p:nvPr>
            <p:ph type="sldNum" sz="quarter" idx="5"/>
          </p:nvPr>
        </p:nvSpPr>
        <p:spPr/>
        <p:txBody>
          <a:bodyPr/>
          <a:lstStyle/>
          <a:p>
            <a:fld id="{80016831-082A-4FD0-B1B9-52A75D463DEB}" type="slidenum">
              <a:rPr lang="en-US" smtClean="0"/>
              <a:t>131</a:t>
            </a:fld>
            <a:endParaRPr lang="en-US"/>
          </a:p>
        </p:txBody>
      </p:sp>
    </p:spTree>
    <p:extLst>
      <p:ext uri="{BB962C8B-B14F-4D97-AF65-F5344CB8AC3E}">
        <p14:creationId xmlns:p14="http://schemas.microsoft.com/office/powerpoint/2010/main" val="6631426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available step lengths were sampled from a gamma distribution (parameterized by shape and scale), then here are the formulas to update the shape and scale parameters.</a:t>
            </a:r>
          </a:p>
          <a:p>
            <a:endParaRPr lang="en-US" dirty="0"/>
          </a:p>
          <a:p>
            <a:r>
              <a:rPr lang="en-US" dirty="0"/>
              <a:t>Should have included ln(step length) and step length as covariates in the model.</a:t>
            </a:r>
          </a:p>
          <a:p>
            <a:endParaRPr lang="en-US" dirty="0"/>
          </a:p>
          <a:p>
            <a:r>
              <a:rPr lang="en-US" dirty="0"/>
              <a:t>See </a:t>
            </a:r>
            <a:r>
              <a:rPr lang="en-US" dirty="0" err="1"/>
              <a:t>Fieberg</a:t>
            </a:r>
            <a:r>
              <a:rPr lang="en-US" dirty="0"/>
              <a:t> et al. (2021) Appendix C for all the formulas</a:t>
            </a:r>
          </a:p>
          <a:p>
            <a:endParaRPr lang="en-US" dirty="0"/>
          </a:p>
          <a:p>
            <a:r>
              <a:rPr lang="en-US" dirty="0"/>
              <a:t>You don’t need to remember these – software (e.g., amt) will do it for you!</a:t>
            </a:r>
          </a:p>
        </p:txBody>
      </p:sp>
      <p:sp>
        <p:nvSpPr>
          <p:cNvPr id="4" name="Slide Number Placeholder 3"/>
          <p:cNvSpPr>
            <a:spLocks noGrp="1"/>
          </p:cNvSpPr>
          <p:nvPr>
            <p:ph type="sldNum" sz="quarter" idx="5"/>
          </p:nvPr>
        </p:nvSpPr>
        <p:spPr/>
        <p:txBody>
          <a:bodyPr/>
          <a:lstStyle/>
          <a:p>
            <a:fld id="{80016831-082A-4FD0-B1B9-52A75D463DEB}" type="slidenum">
              <a:rPr lang="en-US" smtClean="0"/>
              <a:t>136</a:t>
            </a:fld>
            <a:endParaRPr lang="en-US"/>
          </a:p>
        </p:txBody>
      </p:sp>
    </p:spTree>
    <p:extLst>
      <p:ext uri="{BB962C8B-B14F-4D97-AF65-F5344CB8AC3E}">
        <p14:creationId xmlns:p14="http://schemas.microsoft.com/office/powerpoint/2010/main" val="25107140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available turn angles were sampled from a von Mises distribution (parameterized by mean and concentration), then here are the formulas to update the concentration parameter (mean cannot be updated).</a:t>
            </a:r>
          </a:p>
          <a:p>
            <a:endParaRPr lang="en-US" dirty="0"/>
          </a:p>
          <a:p>
            <a:r>
              <a:rPr lang="en-US" dirty="0"/>
              <a:t>Should have included cos(turn angle) as covariate in the model.</a:t>
            </a:r>
          </a:p>
          <a:p>
            <a:endParaRPr lang="en-US" dirty="0"/>
          </a:p>
          <a:p>
            <a:r>
              <a:rPr lang="en-US" dirty="0"/>
              <a:t>See </a:t>
            </a:r>
            <a:r>
              <a:rPr lang="en-US" dirty="0" err="1"/>
              <a:t>Fieberg</a:t>
            </a:r>
            <a:r>
              <a:rPr lang="en-US" dirty="0"/>
              <a:t> et al. (2021) Appendix C for all the formulas</a:t>
            </a:r>
          </a:p>
        </p:txBody>
      </p:sp>
      <p:sp>
        <p:nvSpPr>
          <p:cNvPr id="4" name="Slide Number Placeholder 3"/>
          <p:cNvSpPr>
            <a:spLocks noGrp="1"/>
          </p:cNvSpPr>
          <p:nvPr>
            <p:ph type="sldNum" sz="quarter" idx="5"/>
          </p:nvPr>
        </p:nvSpPr>
        <p:spPr/>
        <p:txBody>
          <a:bodyPr/>
          <a:lstStyle/>
          <a:p>
            <a:fld id="{80016831-082A-4FD0-B1B9-52A75D463DEB}" type="slidenum">
              <a:rPr lang="en-US" smtClean="0"/>
              <a:t>137</a:t>
            </a:fld>
            <a:endParaRPr lang="en-US"/>
          </a:p>
        </p:txBody>
      </p:sp>
    </p:spTree>
    <p:extLst>
      <p:ext uri="{BB962C8B-B14F-4D97-AF65-F5344CB8AC3E}">
        <p14:creationId xmlns:p14="http://schemas.microsoft.com/office/powerpoint/2010/main" val="25407071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including interactions between movement and habitat in our </a:t>
            </a:r>
            <a:r>
              <a:rPr lang="en-US" dirty="0" err="1"/>
              <a:t>iSSFs</a:t>
            </a:r>
            <a:r>
              <a:rPr lang="en-US" dirty="0"/>
              <a:t>, we can model different movement processes depending on the location.</a:t>
            </a:r>
          </a:p>
          <a:p>
            <a:endParaRPr lang="en-US" dirty="0"/>
          </a:p>
          <a:p>
            <a:r>
              <a:rPr lang="en-US" dirty="0"/>
              <a:t>This is an example with a discrete habitat variable.</a:t>
            </a:r>
          </a:p>
        </p:txBody>
      </p:sp>
      <p:sp>
        <p:nvSpPr>
          <p:cNvPr id="4" name="Slide Number Placeholder 3"/>
          <p:cNvSpPr>
            <a:spLocks noGrp="1"/>
          </p:cNvSpPr>
          <p:nvPr>
            <p:ph type="sldNum" sz="quarter" idx="5"/>
          </p:nvPr>
        </p:nvSpPr>
        <p:spPr/>
        <p:txBody>
          <a:bodyPr/>
          <a:lstStyle/>
          <a:p>
            <a:fld id="{80016831-082A-4FD0-B1B9-52A75D463DEB}" type="slidenum">
              <a:rPr lang="en-US" smtClean="0"/>
              <a:t>138</a:t>
            </a:fld>
            <a:endParaRPr lang="en-US"/>
          </a:p>
        </p:txBody>
      </p:sp>
    </p:spTree>
    <p:extLst>
      <p:ext uri="{BB962C8B-B14F-4D97-AF65-F5344CB8AC3E}">
        <p14:creationId xmlns:p14="http://schemas.microsoft.com/office/powerpoint/2010/main" val="7602543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with a continuous habitat variable (even though the figure shows discrete categories, the model was fit with a continuous variable).</a:t>
            </a:r>
          </a:p>
        </p:txBody>
      </p:sp>
      <p:sp>
        <p:nvSpPr>
          <p:cNvPr id="4" name="Slide Number Placeholder 3"/>
          <p:cNvSpPr>
            <a:spLocks noGrp="1"/>
          </p:cNvSpPr>
          <p:nvPr>
            <p:ph type="sldNum" sz="quarter" idx="5"/>
          </p:nvPr>
        </p:nvSpPr>
        <p:spPr/>
        <p:txBody>
          <a:bodyPr/>
          <a:lstStyle/>
          <a:p>
            <a:fld id="{80016831-082A-4FD0-B1B9-52A75D463DEB}" type="slidenum">
              <a:rPr lang="en-US" smtClean="0"/>
              <a:t>139</a:t>
            </a:fld>
            <a:endParaRPr lang="en-US"/>
          </a:p>
        </p:txBody>
      </p:sp>
    </p:spTree>
    <p:extLst>
      <p:ext uri="{BB962C8B-B14F-4D97-AF65-F5344CB8AC3E}">
        <p14:creationId xmlns:p14="http://schemas.microsoft.com/office/powerpoint/2010/main" val="24302858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stop on our timeline.</a:t>
            </a:r>
          </a:p>
          <a:p>
            <a:endParaRPr lang="en-US" dirty="0"/>
          </a:p>
          <a:p>
            <a:r>
              <a:rPr lang="en-US" dirty="0"/>
              <a:t>Earlier this year, </a:t>
            </a:r>
            <a:r>
              <a:rPr lang="en-US" dirty="0" err="1"/>
              <a:t>Michelot</a:t>
            </a:r>
            <a:r>
              <a:rPr lang="en-US" dirty="0"/>
              <a:t> et al. showed us how sampling available steps is equivalent to known numerical integration techniques.</a:t>
            </a:r>
          </a:p>
        </p:txBody>
      </p:sp>
      <p:sp>
        <p:nvSpPr>
          <p:cNvPr id="4" name="Slide Number Placeholder 3"/>
          <p:cNvSpPr>
            <a:spLocks noGrp="1"/>
          </p:cNvSpPr>
          <p:nvPr>
            <p:ph type="sldNum" sz="quarter" idx="5"/>
          </p:nvPr>
        </p:nvSpPr>
        <p:spPr/>
        <p:txBody>
          <a:bodyPr/>
          <a:lstStyle/>
          <a:p>
            <a:fld id="{80016831-082A-4FD0-B1B9-52A75D463DEB}" type="slidenum">
              <a:rPr lang="en-US" smtClean="0"/>
              <a:t>140</a:t>
            </a:fld>
            <a:endParaRPr lang="en-US"/>
          </a:p>
        </p:txBody>
      </p:sp>
    </p:spTree>
    <p:extLst>
      <p:ext uri="{BB962C8B-B14F-4D97-AF65-F5344CB8AC3E}">
        <p14:creationId xmlns:p14="http://schemas.microsoft.com/office/powerpoint/2010/main" val="30705882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are not necessarily new, but they were presented in an accessible way with an emphasis on the underlying model.</a:t>
            </a:r>
          </a:p>
        </p:txBody>
      </p:sp>
      <p:sp>
        <p:nvSpPr>
          <p:cNvPr id="4" name="Slide Number Placeholder 3"/>
          <p:cNvSpPr>
            <a:spLocks noGrp="1"/>
          </p:cNvSpPr>
          <p:nvPr>
            <p:ph type="sldNum" sz="quarter" idx="5"/>
          </p:nvPr>
        </p:nvSpPr>
        <p:spPr/>
        <p:txBody>
          <a:bodyPr/>
          <a:lstStyle/>
          <a:p>
            <a:fld id="{80016831-082A-4FD0-B1B9-52A75D463DEB}" type="slidenum">
              <a:rPr lang="en-US" smtClean="0"/>
              <a:t>141</a:t>
            </a:fld>
            <a:endParaRPr lang="en-US"/>
          </a:p>
        </p:txBody>
      </p:sp>
    </p:spTree>
    <p:extLst>
      <p:ext uri="{BB962C8B-B14F-4D97-AF65-F5344CB8AC3E}">
        <p14:creationId xmlns:p14="http://schemas.microsoft.com/office/powerpoint/2010/main" val="2360529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ctr"/>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nchor="ct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241387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AEC3352-608C-46D7-8EC4-2A77C09D1877}"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08920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AEC3352-608C-46D7-8EC4-2A77C09D1877}"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4126006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4020559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76012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682240"/>
            <a:ext cx="10972800" cy="2865120"/>
          </a:xfrm>
        </p:spPr>
        <p:txBody>
          <a:bodyPr anchor="ctr">
            <a:normAutofit/>
          </a:bodyPr>
          <a:lstStyle>
            <a:lvl1pPr algn="ctr">
              <a:defRPr sz="480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548759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200996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ake Home">
    <p:bg>
      <p:bgPr>
        <a:solidFill>
          <a:srgbClr val="3E5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268538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EC3352-608C-46D7-8EC4-2A77C09D1877}"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450757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EC3352-608C-46D7-8EC4-2A77C09D1877}"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28458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3716000" cy="13716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828800"/>
            <a:ext cx="6583680" cy="988694"/>
          </a:xfrm>
        </p:spPr>
        <p:txBody>
          <a:bodyPr anchor="b">
            <a:normAutofit/>
          </a:bodyPr>
          <a:lstStyle>
            <a:lvl1pPr marL="0" indent="0">
              <a:buNone/>
              <a:defRPr sz="320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457200" y="3017520"/>
            <a:ext cx="6583680" cy="4297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89520" y="1828800"/>
            <a:ext cx="6583680" cy="988694"/>
          </a:xfrm>
        </p:spPr>
        <p:txBody>
          <a:bodyPr anchor="b">
            <a:normAutofit/>
          </a:bodyPr>
          <a:lstStyle>
            <a:lvl1pPr marL="0" indent="0">
              <a:buNone/>
              <a:defRPr sz="320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589520" y="3006090"/>
            <a:ext cx="6583680" cy="4297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EC3352-608C-46D7-8EC4-2A77C09D1877}" type="datetimeFigureOut">
              <a:rPr lang="en-US" smtClean="0"/>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214009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EC3352-608C-46D7-8EC4-2A77C09D1877}" type="datetimeFigureOut">
              <a:rPr lang="en-US" smtClean="0"/>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99362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EC3352-608C-46D7-8EC4-2A77C09D1877}" type="datetimeFigureOut">
              <a:rPr lang="en-US" smtClean="0"/>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294688-47CC-48FF-AB07-F173B1631E0D}" type="slidenum">
              <a:rPr lang="en-US" smtClean="0"/>
              <a:t>‹#›</a:t>
            </a:fld>
            <a:endParaRPr lang="en-US"/>
          </a:p>
        </p:txBody>
      </p:sp>
    </p:spTree>
    <p:extLst>
      <p:ext uri="{BB962C8B-B14F-4D97-AF65-F5344CB8AC3E}">
        <p14:creationId xmlns:p14="http://schemas.microsoft.com/office/powerpoint/2010/main" val="1955888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137160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828800"/>
            <a:ext cx="13716000" cy="5486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0AEC3352-608C-46D7-8EC4-2A77C09D1877}" type="datetimeFigureOut">
              <a:rPr lang="en-US" smtClean="0"/>
              <a:t>3/17/2025</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16294688-47CC-48FF-AB07-F173B1631E0D}" type="slidenum">
              <a:rPr lang="en-US" smtClean="0"/>
              <a:t>‹#›</a:t>
            </a:fld>
            <a:endParaRPr lang="en-US"/>
          </a:p>
        </p:txBody>
      </p:sp>
    </p:spTree>
    <p:extLst>
      <p:ext uri="{BB962C8B-B14F-4D97-AF65-F5344CB8AC3E}">
        <p14:creationId xmlns:p14="http://schemas.microsoft.com/office/powerpoint/2010/main" val="181404928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7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hyperlink" Target="https://conservancy.umn.edu/bitstream/handle/11299/218272/AppC_iSSA_movement.html"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580.png"/></Relationships>
</file>

<file path=ppt/slides/_rels/slide137.xml.rels><?xml version="1.0" encoding="UTF-8" standalone="yes"?>
<Relationships xmlns="http://schemas.openxmlformats.org/package/2006/relationships"><Relationship Id="rId3" Type="http://schemas.openxmlformats.org/officeDocument/2006/relationships/hyperlink" Target="https://conservancy.umn.edu/bitstream/handle/11299/218272/AppC_iSSA_movement.html"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590.png"/></Relationships>
</file>

<file path=ppt/slides/_rels/slide1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hyperlink" Target="https://conservancy.umn.edu/bitstream/handle/11299/218272/AppB_SSF_examples.html"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conservancy.umn.edu/bitstream/handle/11299/218272/AppB_SSF_examples.html" TargetMode="External"/><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i.org/10.24926/2020.081320"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2.png"/></Relationships>
</file>

<file path=ppt/slides/_rels/slide9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55342" cy="82296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5CF755-BC72-A034-7AA5-8D902B36B6EF}"/>
              </a:ext>
            </a:extLst>
          </p:cNvPr>
          <p:cNvSpPr>
            <a:spLocks noGrp="1"/>
          </p:cNvSpPr>
          <p:nvPr>
            <p:ph type="ctrTitle"/>
          </p:nvPr>
        </p:nvSpPr>
        <p:spPr>
          <a:xfrm>
            <a:off x="610267" y="1220775"/>
            <a:ext cx="4666231" cy="2160631"/>
          </a:xfrm>
        </p:spPr>
        <p:txBody>
          <a:bodyPr vert="horz" lIns="91440" tIns="45720" rIns="91440" bIns="45720" rtlCol="0" anchor="ctr">
            <a:normAutofit fontScale="90000"/>
          </a:bodyPr>
          <a:lstStyle/>
          <a:p>
            <a:pPr defTabSz="914400"/>
            <a:r>
              <a:rPr lang="en-US" sz="6000" kern="1200" dirty="0">
                <a:solidFill>
                  <a:schemeClr val="tx1"/>
                </a:solidFill>
                <a:latin typeface="+mj-lt"/>
                <a:ea typeface="+mj-ea"/>
                <a:cs typeface="+mj-cs"/>
              </a:rPr>
              <a:t>Habitat Selection Analyses in R</a:t>
            </a:r>
          </a:p>
        </p:txBody>
      </p:sp>
      <p:sp>
        <p:nvSpPr>
          <p:cNvPr id="3" name="Subtitle 2">
            <a:extLst>
              <a:ext uri="{FF2B5EF4-FFF2-40B4-BE49-F238E27FC236}">
                <a16:creationId xmlns:a16="http://schemas.microsoft.com/office/drawing/2014/main" id="{6F0F650D-770D-8639-4154-514B55E82AAD}"/>
              </a:ext>
            </a:extLst>
          </p:cNvPr>
          <p:cNvSpPr>
            <a:spLocks noGrp="1"/>
          </p:cNvSpPr>
          <p:nvPr>
            <p:ph type="subTitle" idx="1"/>
          </p:nvPr>
        </p:nvSpPr>
        <p:spPr>
          <a:xfrm>
            <a:off x="393669" y="4148510"/>
            <a:ext cx="5103017" cy="1986914"/>
          </a:xfrm>
        </p:spPr>
        <p:txBody>
          <a:bodyPr>
            <a:normAutofit/>
          </a:bodyPr>
          <a:lstStyle/>
          <a:p>
            <a:r>
              <a:rPr lang="en-US" sz="3200" dirty="0"/>
              <a:t>2025-03-18</a:t>
            </a:r>
          </a:p>
          <a:p>
            <a:r>
              <a:rPr lang="en-US" sz="3200" dirty="0"/>
              <a:t>Brian J. Smith</a:t>
            </a:r>
          </a:p>
          <a:p>
            <a:r>
              <a:rPr lang="en-US" sz="3200" dirty="0"/>
              <a:t>Walker Field, Nate Rice</a:t>
            </a:r>
          </a:p>
        </p:txBody>
      </p:sp>
      <p:sp>
        <p:nvSpPr>
          <p:cNvPr id="6" name="Oval 5">
            <a:extLst>
              <a:ext uri="{FF2B5EF4-FFF2-40B4-BE49-F238E27FC236}">
                <a16:creationId xmlns:a16="http://schemas.microsoft.com/office/drawing/2014/main" id="{5DE6F474-6775-2BF5-6203-B624DF41A35E}"/>
              </a:ext>
            </a:extLst>
          </p:cNvPr>
          <p:cNvSpPr/>
          <p:nvPr/>
        </p:nvSpPr>
        <p:spPr>
          <a:xfrm>
            <a:off x="10084011" y="393192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7" name="Straight Arrow Connector 6">
            <a:extLst>
              <a:ext uri="{FF2B5EF4-FFF2-40B4-BE49-F238E27FC236}">
                <a16:creationId xmlns:a16="http://schemas.microsoft.com/office/drawing/2014/main" id="{3A860443-ED5D-5985-FC69-3D0EAB8AE8FB}"/>
              </a:ext>
            </a:extLst>
          </p:cNvPr>
          <p:cNvCxnSpPr>
            <a:cxnSpLocks/>
          </p:cNvCxnSpPr>
          <p:nvPr/>
        </p:nvCxnSpPr>
        <p:spPr>
          <a:xfrm flipH="1" flipV="1">
            <a:off x="10387313" y="4326340"/>
            <a:ext cx="1620078" cy="21380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8D3DA39-C6C2-A1E4-FD5C-C80AC7ADBD8F}"/>
              </a:ext>
            </a:extLst>
          </p:cNvPr>
          <p:cNvCxnSpPr>
            <a:cxnSpLocks/>
          </p:cNvCxnSpPr>
          <p:nvPr/>
        </p:nvCxnSpPr>
        <p:spPr>
          <a:xfrm flipV="1">
            <a:off x="10306724" y="1027631"/>
            <a:ext cx="376134" cy="28300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2A1EC6D-F414-6D03-A1E1-125A2F4F4D18}"/>
              </a:ext>
            </a:extLst>
          </p:cNvPr>
          <p:cNvCxnSpPr>
            <a:cxnSpLocks/>
          </p:cNvCxnSpPr>
          <p:nvPr/>
        </p:nvCxnSpPr>
        <p:spPr>
          <a:xfrm flipV="1">
            <a:off x="10449771" y="2075551"/>
            <a:ext cx="1719591" cy="183213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9E48E2-3A7A-AB27-BE14-5286D7BA16E2}"/>
              </a:ext>
            </a:extLst>
          </p:cNvPr>
          <p:cNvCxnSpPr>
            <a:cxnSpLocks/>
          </p:cNvCxnSpPr>
          <p:nvPr/>
        </p:nvCxnSpPr>
        <p:spPr>
          <a:xfrm flipH="1">
            <a:off x="8987052" y="4318151"/>
            <a:ext cx="1095876" cy="101025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4CD18A-511F-4E17-F28C-4E0B9A31F5CB}"/>
              </a:ext>
            </a:extLst>
          </p:cNvPr>
          <p:cNvCxnSpPr>
            <a:cxnSpLocks/>
          </p:cNvCxnSpPr>
          <p:nvPr/>
        </p:nvCxnSpPr>
        <p:spPr>
          <a:xfrm flipH="1" flipV="1">
            <a:off x="9187830" y="3490049"/>
            <a:ext cx="824657" cy="47627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F98F16-2F76-3F10-1EAD-022C49F701F0}"/>
              </a:ext>
            </a:extLst>
          </p:cNvPr>
          <p:cNvCxnSpPr>
            <a:cxnSpLocks/>
          </p:cNvCxnSpPr>
          <p:nvPr/>
        </p:nvCxnSpPr>
        <p:spPr>
          <a:xfrm flipH="1" flipV="1">
            <a:off x="8963656" y="1882167"/>
            <a:ext cx="1109003" cy="190386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63F23D4-5E1B-6E05-0C65-E15872A318CD}"/>
              </a:ext>
            </a:extLst>
          </p:cNvPr>
          <p:cNvCxnSpPr>
            <a:cxnSpLocks/>
          </p:cNvCxnSpPr>
          <p:nvPr/>
        </p:nvCxnSpPr>
        <p:spPr>
          <a:xfrm>
            <a:off x="10543901" y="4122141"/>
            <a:ext cx="1463490" cy="9555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798750E-9150-ADA2-FDB5-330CB199407D}"/>
              </a:ext>
            </a:extLst>
          </p:cNvPr>
          <p:cNvSpPr/>
          <p:nvPr/>
        </p:nvSpPr>
        <p:spPr>
          <a:xfrm>
            <a:off x="10543901" y="558315"/>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B4F78B1D-7433-DD17-D4B5-FC9EB562EBD0}"/>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112885" y="6217730"/>
            <a:ext cx="2517515" cy="1888136"/>
          </a:xfrm>
          <a:prstGeom prst="rect">
            <a:avLst/>
          </a:prstGeom>
        </p:spPr>
      </p:pic>
      <p:cxnSp>
        <p:nvCxnSpPr>
          <p:cNvPr id="25" name="Straight Arrow Connector 24">
            <a:extLst>
              <a:ext uri="{FF2B5EF4-FFF2-40B4-BE49-F238E27FC236}">
                <a16:creationId xmlns:a16="http://schemas.microsoft.com/office/drawing/2014/main" id="{F1B4C4DD-685E-9A3A-4E1F-242B24C8E83B}"/>
              </a:ext>
            </a:extLst>
          </p:cNvPr>
          <p:cNvCxnSpPr>
            <a:cxnSpLocks/>
          </p:cNvCxnSpPr>
          <p:nvPr/>
        </p:nvCxnSpPr>
        <p:spPr>
          <a:xfrm flipV="1">
            <a:off x="10550725" y="3699612"/>
            <a:ext cx="742812" cy="26671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5194D67-07F3-8625-C7C6-02DEB217BD5B}"/>
              </a:ext>
            </a:extLst>
          </p:cNvPr>
          <p:cNvCxnSpPr>
            <a:cxnSpLocks/>
          </p:cNvCxnSpPr>
          <p:nvPr/>
        </p:nvCxnSpPr>
        <p:spPr>
          <a:xfrm flipH="1">
            <a:off x="7344419" y="4060209"/>
            <a:ext cx="2621920" cy="20306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3E86D4-4DA9-6FE9-3398-BF930F8C37A0}"/>
              </a:ext>
            </a:extLst>
          </p:cNvPr>
          <p:cNvCxnSpPr>
            <a:cxnSpLocks/>
          </p:cNvCxnSpPr>
          <p:nvPr/>
        </p:nvCxnSpPr>
        <p:spPr>
          <a:xfrm flipH="1" flipV="1">
            <a:off x="9495844" y="585612"/>
            <a:ext cx="680405" cy="322136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262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B437-8CFD-BC24-935F-7211A27597AE}"/>
              </a:ext>
            </a:extLst>
          </p:cNvPr>
          <p:cNvSpPr>
            <a:spLocks noGrp="1"/>
          </p:cNvSpPr>
          <p:nvPr>
            <p:ph type="title"/>
          </p:nvPr>
        </p:nvSpPr>
        <p:spPr/>
        <p:txBody>
          <a:bodyPr/>
          <a:lstStyle/>
          <a:p>
            <a:r>
              <a:rPr lang="en-US" dirty="0"/>
              <a:t>Things We’re Not Covering</a:t>
            </a:r>
          </a:p>
        </p:txBody>
      </p:sp>
      <p:sp>
        <p:nvSpPr>
          <p:cNvPr id="3" name="Content Placeholder 2">
            <a:extLst>
              <a:ext uri="{FF2B5EF4-FFF2-40B4-BE49-F238E27FC236}">
                <a16:creationId xmlns:a16="http://schemas.microsoft.com/office/drawing/2014/main" id="{AD978BBC-968C-F1F4-6CA8-34088DB482DD}"/>
              </a:ext>
            </a:extLst>
          </p:cNvPr>
          <p:cNvSpPr>
            <a:spLocks noGrp="1"/>
          </p:cNvSpPr>
          <p:nvPr>
            <p:ph idx="4294967295"/>
          </p:nvPr>
        </p:nvSpPr>
        <p:spPr>
          <a:xfrm>
            <a:off x="810228" y="1828800"/>
            <a:ext cx="5879939" cy="2708476"/>
          </a:xfrm>
        </p:spPr>
        <p:txBody>
          <a:bodyPr/>
          <a:lstStyle/>
          <a:p>
            <a:pPr marL="0" indent="0">
              <a:buNone/>
            </a:pPr>
            <a:r>
              <a:rPr lang="en-US" b="1" dirty="0"/>
              <a:t>Habitat-selection adjacent</a:t>
            </a:r>
          </a:p>
          <a:p>
            <a:r>
              <a:rPr lang="en-US" dirty="0"/>
              <a:t>GIS skills</a:t>
            </a:r>
          </a:p>
          <a:p>
            <a:r>
              <a:rPr lang="en-US" dirty="0"/>
              <a:t>GPS data cleaning</a:t>
            </a:r>
          </a:p>
          <a:p>
            <a:r>
              <a:rPr lang="en-US" dirty="0"/>
              <a:t>Home ranges</a:t>
            </a:r>
          </a:p>
        </p:txBody>
      </p:sp>
      <p:sp>
        <p:nvSpPr>
          <p:cNvPr id="4" name="Content Placeholder 2">
            <a:extLst>
              <a:ext uri="{FF2B5EF4-FFF2-40B4-BE49-F238E27FC236}">
                <a16:creationId xmlns:a16="http://schemas.microsoft.com/office/drawing/2014/main" id="{52DFC9A5-2057-F826-D714-B4F3D43A3CF3}"/>
              </a:ext>
            </a:extLst>
          </p:cNvPr>
          <p:cNvSpPr txBox="1">
            <a:spLocks/>
          </p:cNvSpPr>
          <p:nvPr/>
        </p:nvSpPr>
        <p:spPr>
          <a:xfrm>
            <a:off x="810228" y="4699322"/>
            <a:ext cx="6875362" cy="302820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Advanced habitat selection</a:t>
            </a:r>
          </a:p>
          <a:p>
            <a:r>
              <a:rPr lang="en-US" dirty="0"/>
              <a:t>Multiple instances, mixed models</a:t>
            </a:r>
          </a:p>
          <a:p>
            <a:r>
              <a:rPr lang="en-US" dirty="0"/>
              <a:t>Simulation from fitted SSF</a:t>
            </a:r>
          </a:p>
        </p:txBody>
      </p:sp>
      <p:sp>
        <p:nvSpPr>
          <p:cNvPr id="6" name="Content Placeholder 2">
            <a:extLst>
              <a:ext uri="{FF2B5EF4-FFF2-40B4-BE49-F238E27FC236}">
                <a16:creationId xmlns:a16="http://schemas.microsoft.com/office/drawing/2014/main" id="{D9759A58-ED3D-24FB-99B6-E9AD037BD401}"/>
              </a:ext>
            </a:extLst>
          </p:cNvPr>
          <p:cNvSpPr txBox="1">
            <a:spLocks/>
          </p:cNvSpPr>
          <p:nvPr/>
        </p:nvSpPr>
        <p:spPr>
          <a:xfrm>
            <a:off x="7647008" y="1828800"/>
            <a:ext cx="6526192" cy="302820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Alternative movement models</a:t>
            </a:r>
          </a:p>
          <a:p>
            <a:r>
              <a:rPr lang="en-US" dirty="0"/>
              <a:t>Hidden Markov models</a:t>
            </a:r>
          </a:p>
          <a:p>
            <a:r>
              <a:rPr lang="en-US" dirty="0"/>
              <a:t>Continuous time models</a:t>
            </a:r>
          </a:p>
        </p:txBody>
      </p:sp>
    </p:spTree>
    <p:extLst>
      <p:ext uri="{BB962C8B-B14F-4D97-AF65-F5344CB8AC3E}">
        <p14:creationId xmlns:p14="http://schemas.microsoft.com/office/powerpoint/2010/main" val="24769213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loud 23">
            <a:extLst>
              <a:ext uri="{FF2B5EF4-FFF2-40B4-BE49-F238E27FC236}">
                <a16:creationId xmlns:a16="http://schemas.microsoft.com/office/drawing/2014/main" id="{DE921B4B-6E58-1451-3BD2-4F79AC672E74}"/>
              </a:ext>
            </a:extLst>
          </p:cNvPr>
          <p:cNvSpPr/>
          <p:nvPr/>
        </p:nvSpPr>
        <p:spPr>
          <a:xfrm>
            <a:off x="11429644" y="6860062"/>
            <a:ext cx="3432412" cy="2169994"/>
          </a:xfrm>
          <a:prstGeom prst="clou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B7677-05FE-6683-3419-8EC568A6C4D6}"/>
              </a:ext>
            </a:extLst>
          </p:cNvPr>
          <p:cNvSpPr>
            <a:spLocks noGrp="1"/>
          </p:cNvSpPr>
          <p:nvPr>
            <p:ph type="title"/>
          </p:nvPr>
        </p:nvSpPr>
        <p:spPr/>
        <p:txBody>
          <a:bodyPr/>
          <a:lstStyle/>
          <a:p>
            <a:r>
              <a:rPr lang="en-US" dirty="0"/>
              <a:t>Biased Correlated Random Walk (BCRW)</a:t>
            </a:r>
          </a:p>
        </p:txBody>
      </p:sp>
      <p:sp>
        <p:nvSpPr>
          <p:cNvPr id="4" name="Oval 3">
            <a:extLst>
              <a:ext uri="{FF2B5EF4-FFF2-40B4-BE49-F238E27FC236}">
                <a16:creationId xmlns:a16="http://schemas.microsoft.com/office/drawing/2014/main" id="{F93FF830-C529-6CA7-1368-A3B2CB8A14A5}"/>
              </a:ext>
            </a:extLst>
          </p:cNvPr>
          <p:cNvSpPr/>
          <p:nvPr/>
        </p:nvSpPr>
        <p:spPr>
          <a:xfrm>
            <a:off x="9021626" y="4219887"/>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5" name="Straight Arrow Connector 4">
            <a:extLst>
              <a:ext uri="{FF2B5EF4-FFF2-40B4-BE49-F238E27FC236}">
                <a16:creationId xmlns:a16="http://schemas.microsoft.com/office/drawing/2014/main" id="{B095AB3E-6538-CEBF-DB3A-1471F387A429}"/>
              </a:ext>
            </a:extLst>
          </p:cNvPr>
          <p:cNvCxnSpPr>
            <a:cxnSpLocks/>
          </p:cNvCxnSpPr>
          <p:nvPr/>
        </p:nvCxnSpPr>
        <p:spPr>
          <a:xfrm flipV="1">
            <a:off x="9356708" y="1920870"/>
            <a:ext cx="1149943" cy="216209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54514E-A84F-EEF2-4D2E-77BEB5B7A569}"/>
              </a:ext>
            </a:extLst>
          </p:cNvPr>
          <p:cNvCxnSpPr>
            <a:cxnSpLocks/>
          </p:cNvCxnSpPr>
          <p:nvPr/>
        </p:nvCxnSpPr>
        <p:spPr>
          <a:xfrm flipV="1">
            <a:off x="9385426" y="836071"/>
            <a:ext cx="3522398" cy="326831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D962813-8CD8-B4E7-0334-4B321351977E}"/>
              </a:ext>
            </a:extLst>
          </p:cNvPr>
          <p:cNvCxnSpPr>
            <a:cxnSpLocks/>
          </p:cNvCxnSpPr>
          <p:nvPr/>
        </p:nvCxnSpPr>
        <p:spPr>
          <a:xfrm flipH="1" flipV="1">
            <a:off x="8403080" y="2351128"/>
            <a:ext cx="698825" cy="175325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A8CE160-4417-ABE7-1F52-3E14AD7206BF}"/>
              </a:ext>
            </a:extLst>
          </p:cNvPr>
          <p:cNvCxnSpPr>
            <a:cxnSpLocks/>
          </p:cNvCxnSpPr>
          <p:nvPr/>
        </p:nvCxnSpPr>
        <p:spPr>
          <a:xfrm>
            <a:off x="9471333" y="4610428"/>
            <a:ext cx="920691" cy="145836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DB923E2-DDDD-392D-04FE-97E66F3F705E}"/>
              </a:ext>
            </a:extLst>
          </p:cNvPr>
          <p:cNvCxnSpPr>
            <a:cxnSpLocks/>
          </p:cNvCxnSpPr>
          <p:nvPr/>
        </p:nvCxnSpPr>
        <p:spPr>
          <a:xfrm flipH="1" flipV="1">
            <a:off x="8932552" y="1367223"/>
            <a:ext cx="271954" cy="273716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10D4B86-8C96-31A6-EE25-3E472159D17A}"/>
              </a:ext>
            </a:extLst>
          </p:cNvPr>
          <p:cNvCxnSpPr>
            <a:cxnSpLocks/>
          </p:cNvCxnSpPr>
          <p:nvPr/>
        </p:nvCxnSpPr>
        <p:spPr>
          <a:xfrm flipV="1">
            <a:off x="9294510" y="2921111"/>
            <a:ext cx="258392" cy="11618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57B0F8-4643-7D31-0F30-A763DBC4BF25}"/>
              </a:ext>
            </a:extLst>
          </p:cNvPr>
          <p:cNvCxnSpPr>
            <a:cxnSpLocks/>
          </p:cNvCxnSpPr>
          <p:nvPr/>
        </p:nvCxnSpPr>
        <p:spPr>
          <a:xfrm>
            <a:off x="9553095" y="4472316"/>
            <a:ext cx="2929186" cy="231638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D305697-F0CE-940C-09E3-A29F94F3688E}"/>
              </a:ext>
            </a:extLst>
          </p:cNvPr>
          <p:cNvSpPr/>
          <p:nvPr/>
        </p:nvSpPr>
        <p:spPr>
          <a:xfrm>
            <a:off x="7529471" y="7361021"/>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3" name="Straight Arrow Connector 12">
            <a:extLst>
              <a:ext uri="{FF2B5EF4-FFF2-40B4-BE49-F238E27FC236}">
                <a16:creationId xmlns:a16="http://schemas.microsoft.com/office/drawing/2014/main" id="{457E4516-501D-4FB8-4BB4-83244714751F}"/>
              </a:ext>
            </a:extLst>
          </p:cNvPr>
          <p:cNvCxnSpPr>
            <a:cxnSpLocks/>
          </p:cNvCxnSpPr>
          <p:nvPr/>
        </p:nvCxnSpPr>
        <p:spPr>
          <a:xfrm flipV="1">
            <a:off x="7742787" y="4701148"/>
            <a:ext cx="1325742" cy="2771707"/>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A3606F-7BEC-1D54-635B-AD2F89C8D472}"/>
              </a:ext>
            </a:extLst>
          </p:cNvPr>
          <p:cNvCxnSpPr>
            <a:cxnSpLocks/>
          </p:cNvCxnSpPr>
          <p:nvPr/>
        </p:nvCxnSpPr>
        <p:spPr>
          <a:xfrm>
            <a:off x="9518337" y="4540162"/>
            <a:ext cx="1918581" cy="218069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756922-F6B6-1F89-E8D0-C6BF3D3FBFC2}"/>
              </a:ext>
            </a:extLst>
          </p:cNvPr>
          <p:cNvCxnSpPr>
            <a:cxnSpLocks/>
          </p:cNvCxnSpPr>
          <p:nvPr/>
        </p:nvCxnSpPr>
        <p:spPr>
          <a:xfrm>
            <a:off x="9387627" y="4635904"/>
            <a:ext cx="1722919" cy="339829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588A05C8-FA02-5BF4-91B2-B5341A9A7A82}"/>
              </a:ext>
            </a:extLst>
          </p:cNvPr>
          <p:cNvSpPr>
            <a:spLocks noGrp="1"/>
          </p:cNvSpPr>
          <p:nvPr>
            <p:ph idx="1"/>
          </p:nvPr>
        </p:nvSpPr>
        <p:spPr>
          <a:xfrm>
            <a:off x="457200" y="1828800"/>
            <a:ext cx="8223077" cy="5486400"/>
          </a:xfrm>
        </p:spPr>
        <p:txBody>
          <a:bodyPr>
            <a:normAutofit/>
          </a:bodyPr>
          <a:lstStyle/>
          <a:p>
            <a:pPr marL="0" indent="0">
              <a:buNone/>
            </a:pPr>
            <a:r>
              <a:rPr lang="en-US" sz="3600" dirty="0"/>
              <a:t>Positions are a second-order Markov process</a:t>
            </a:r>
          </a:p>
          <a:p>
            <a:pPr lvl="1"/>
            <a:r>
              <a:rPr lang="en-US" sz="3200" dirty="0"/>
              <a:t>Next position (t+1) depends on current position (t) </a:t>
            </a:r>
            <a:r>
              <a:rPr lang="en-US" sz="3200" i="1" dirty="0"/>
              <a:t>and </a:t>
            </a:r>
            <a:r>
              <a:rPr lang="en-US" sz="3200" dirty="0"/>
              <a:t>previous position (t-1)</a:t>
            </a:r>
          </a:p>
          <a:p>
            <a:pPr lvl="1"/>
            <a:endParaRPr lang="en-US" sz="3200" dirty="0"/>
          </a:p>
          <a:p>
            <a:pPr marL="0" indent="0">
              <a:buNone/>
            </a:pPr>
            <a:r>
              <a:rPr lang="en-US" sz="3600" dirty="0"/>
              <a:t>Steps are a first-order Markov process</a:t>
            </a:r>
          </a:p>
          <a:p>
            <a:pPr lvl="1"/>
            <a:r>
              <a:rPr lang="en-US" sz="3200" dirty="0"/>
              <a:t>Each </a:t>
            </a:r>
            <a:r>
              <a:rPr lang="en-US" sz="3200" i="1" dirty="0"/>
              <a:t>step</a:t>
            </a:r>
            <a:r>
              <a:rPr lang="en-US" sz="3200" dirty="0"/>
              <a:t> is correlated with the previous step (first-order)</a:t>
            </a:r>
          </a:p>
          <a:p>
            <a:pPr lvl="1"/>
            <a:endParaRPr lang="en-US" sz="3200" dirty="0"/>
          </a:p>
          <a:p>
            <a:pPr marL="0" indent="0">
              <a:buNone/>
            </a:pPr>
            <a:r>
              <a:rPr lang="en-US" sz="3680" dirty="0"/>
              <a:t>Some preferred heading</a:t>
            </a:r>
          </a:p>
          <a:p>
            <a:pPr lvl="1"/>
            <a:endParaRPr lang="en-US" sz="3200" dirty="0"/>
          </a:p>
        </p:txBody>
      </p:sp>
    </p:spTree>
    <p:extLst>
      <p:ext uri="{BB962C8B-B14F-4D97-AF65-F5344CB8AC3E}">
        <p14:creationId xmlns:p14="http://schemas.microsoft.com/office/powerpoint/2010/main" val="5169316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85F0-44C9-5867-5297-58AA5107B154}"/>
              </a:ext>
            </a:extLst>
          </p:cNvPr>
          <p:cNvSpPr>
            <a:spLocks noGrp="1"/>
          </p:cNvSpPr>
          <p:nvPr>
            <p:ph type="title"/>
          </p:nvPr>
        </p:nvSpPr>
        <p:spPr/>
        <p:txBody>
          <a:bodyPr/>
          <a:lstStyle/>
          <a:p>
            <a:pPr algn="ctr"/>
            <a:r>
              <a:rPr lang="en-US" dirty="0"/>
              <a:t>SSFs are BCRWs!</a:t>
            </a:r>
          </a:p>
        </p:txBody>
      </p:sp>
      <p:pic>
        <p:nvPicPr>
          <p:cNvPr id="5" name="Picture 4">
            <a:extLst>
              <a:ext uri="{FF2B5EF4-FFF2-40B4-BE49-F238E27FC236}">
                <a16:creationId xmlns:a16="http://schemas.microsoft.com/office/drawing/2014/main" id="{9C5ADFC5-F81E-01D2-E7D3-2034A411BEB9}"/>
              </a:ext>
            </a:extLst>
          </p:cNvPr>
          <p:cNvPicPr>
            <a:picLocks noChangeAspect="1"/>
          </p:cNvPicPr>
          <p:nvPr/>
        </p:nvPicPr>
        <p:blipFill>
          <a:blip r:embed="rId3"/>
          <a:stretch>
            <a:fillRect/>
          </a:stretch>
        </p:blipFill>
        <p:spPr>
          <a:xfrm>
            <a:off x="775375" y="1274950"/>
            <a:ext cx="13079650" cy="64112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6211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BDA5-6EC5-A29D-D9AD-5A009CDED0D3}"/>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984F7D22-4191-DFA1-1CA3-73D3AAB20158}"/>
              </a:ext>
            </a:extLst>
          </p:cNvPr>
          <p:cNvSpPr>
            <a:spLocks noGrp="1"/>
          </p:cNvSpPr>
          <p:nvPr>
            <p:ph idx="1"/>
          </p:nvPr>
        </p:nvSpPr>
        <p:spPr/>
        <p:txBody>
          <a:bodyPr/>
          <a:lstStyle/>
          <a:p>
            <a:r>
              <a:rPr lang="en-US" dirty="0"/>
              <a:t>Random walks are mathematical descriptions of a stepwise process that results in a movement path.</a:t>
            </a:r>
          </a:p>
          <a:p>
            <a:endParaRPr lang="en-US" dirty="0"/>
          </a:p>
          <a:p>
            <a:r>
              <a:rPr lang="en-US" dirty="0"/>
              <a:t>Random walks can be classified by whether they exhibit correlation (directional persistence) or bias (preferred heading).</a:t>
            </a:r>
          </a:p>
          <a:p>
            <a:endParaRPr lang="en-US" dirty="0"/>
          </a:p>
          <a:p>
            <a:r>
              <a:rPr lang="en-US" dirty="0"/>
              <a:t>Locally biased random walks can be used to model an animal that selects habitat.</a:t>
            </a:r>
          </a:p>
        </p:txBody>
      </p:sp>
    </p:spTree>
    <p:extLst>
      <p:ext uri="{BB962C8B-B14F-4D97-AF65-F5344CB8AC3E}">
        <p14:creationId xmlns:p14="http://schemas.microsoft.com/office/powerpoint/2010/main" val="30610481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97FBC-6442-624B-3650-626F8AC6A272}"/>
              </a:ext>
            </a:extLst>
          </p:cNvPr>
          <p:cNvSpPr>
            <a:spLocks noGrp="1"/>
          </p:cNvSpPr>
          <p:nvPr>
            <p:ph type="title"/>
          </p:nvPr>
        </p:nvSpPr>
        <p:spPr/>
        <p:txBody>
          <a:bodyPr/>
          <a:lstStyle/>
          <a:p>
            <a:r>
              <a:rPr lang="en-US" dirty="0"/>
              <a:t>Step Selection Functions</a:t>
            </a:r>
          </a:p>
        </p:txBody>
      </p:sp>
      <p:sp>
        <p:nvSpPr>
          <p:cNvPr id="3" name="Text Placeholder 2">
            <a:extLst>
              <a:ext uri="{FF2B5EF4-FFF2-40B4-BE49-F238E27FC236}">
                <a16:creationId xmlns:a16="http://schemas.microsoft.com/office/drawing/2014/main" id="{1BFFBAEB-E244-1DAF-384A-E8BEC308F9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489492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forest&#10;&#10;Description automatically generated">
            <a:extLst>
              <a:ext uri="{FF2B5EF4-FFF2-40B4-BE49-F238E27FC236}">
                <a16:creationId xmlns:a16="http://schemas.microsoft.com/office/drawing/2014/main" id="{9DAC7293-5BA1-658D-3C8D-EB046B73DCC5}"/>
              </a:ext>
            </a:extLst>
          </p:cNvPr>
          <p:cNvPicPr>
            <a:picLocks noChangeAspect="1"/>
          </p:cNvPicPr>
          <p:nvPr/>
        </p:nvPicPr>
        <p:blipFill rotWithShape="1">
          <a:blip r:embed="rId3">
            <a:extLst>
              <a:ext uri="{28A0092B-C50C-407E-A947-70E740481C1C}">
                <a14:useLocalDpi xmlns:a14="http://schemas.microsoft.com/office/drawing/2010/main" val="0"/>
              </a:ext>
            </a:extLst>
          </a:blip>
          <a:srcRect l="7762" r="6114"/>
          <a:stretch/>
        </p:blipFill>
        <p:spPr>
          <a:xfrm>
            <a:off x="360946" y="1332562"/>
            <a:ext cx="3797243" cy="2939383"/>
          </a:xfrm>
          <a:prstGeom prst="rect">
            <a:avLst/>
          </a:prstGeom>
        </p:spPr>
      </p:pic>
      <p:sp>
        <p:nvSpPr>
          <p:cNvPr id="2" name="Title 1">
            <a:extLst>
              <a:ext uri="{FF2B5EF4-FFF2-40B4-BE49-F238E27FC236}">
                <a16:creationId xmlns:a16="http://schemas.microsoft.com/office/drawing/2014/main" id="{C0278C9B-431C-B197-F475-BF7E785501D4}"/>
              </a:ext>
            </a:extLst>
          </p:cNvPr>
          <p:cNvSpPr>
            <a:spLocks noGrp="1"/>
          </p:cNvSpPr>
          <p:nvPr>
            <p:ph type="title"/>
          </p:nvPr>
        </p:nvSpPr>
        <p:spPr/>
        <p:txBody>
          <a:bodyPr/>
          <a:lstStyle/>
          <a:p>
            <a:r>
              <a:rPr lang="en-US" dirty="0"/>
              <a:t>Roadmap</a:t>
            </a:r>
          </a:p>
        </p:txBody>
      </p:sp>
      <p:sp>
        <p:nvSpPr>
          <p:cNvPr id="5" name="TextBox 4">
            <a:extLst>
              <a:ext uri="{FF2B5EF4-FFF2-40B4-BE49-F238E27FC236}">
                <a16:creationId xmlns:a16="http://schemas.microsoft.com/office/drawing/2014/main" id="{10E5AADD-7891-DE02-35A4-14D6B9294264}"/>
              </a:ext>
            </a:extLst>
          </p:cNvPr>
          <p:cNvSpPr txBox="1"/>
          <p:nvPr/>
        </p:nvSpPr>
        <p:spPr>
          <a:xfrm>
            <a:off x="12321178" y="7530011"/>
            <a:ext cx="2101668" cy="757130"/>
          </a:xfrm>
          <a:prstGeom prst="rect">
            <a:avLst/>
          </a:prstGeom>
          <a:noFill/>
        </p:spPr>
        <p:txBody>
          <a:bodyPr wrap="square" rtlCol="0">
            <a:spAutoFit/>
          </a:bodyPr>
          <a:lstStyle/>
          <a:p>
            <a:pPr algn="ctr"/>
            <a:r>
              <a:rPr lang="en-US" sz="4320" dirty="0"/>
              <a:t>(</a:t>
            </a:r>
            <a:r>
              <a:rPr lang="en-US" sz="4320" dirty="0" err="1"/>
              <a:t>i</a:t>
            </a:r>
            <a:r>
              <a:rPr lang="en-US" sz="4320" dirty="0"/>
              <a:t>)SSFs</a:t>
            </a:r>
          </a:p>
        </p:txBody>
      </p:sp>
      <p:grpSp>
        <p:nvGrpSpPr>
          <p:cNvPr id="42" name="Group 41">
            <a:extLst>
              <a:ext uri="{FF2B5EF4-FFF2-40B4-BE49-F238E27FC236}">
                <a16:creationId xmlns:a16="http://schemas.microsoft.com/office/drawing/2014/main" id="{FC200357-6DBB-D654-1CEF-A5A4A476D52A}"/>
              </a:ext>
            </a:extLst>
          </p:cNvPr>
          <p:cNvGrpSpPr/>
          <p:nvPr/>
        </p:nvGrpSpPr>
        <p:grpSpPr>
          <a:xfrm>
            <a:off x="2995747" y="2229395"/>
            <a:ext cx="9761779" cy="4745817"/>
            <a:chOff x="2995748" y="2229395"/>
            <a:chExt cx="9425578" cy="4745817"/>
          </a:xfrm>
        </p:grpSpPr>
        <p:cxnSp>
          <p:nvCxnSpPr>
            <p:cNvPr id="7" name="Connector: Curved 6">
              <a:extLst>
                <a:ext uri="{FF2B5EF4-FFF2-40B4-BE49-F238E27FC236}">
                  <a16:creationId xmlns:a16="http://schemas.microsoft.com/office/drawing/2014/main" id="{9F69E4E8-DCD4-3E80-E6E1-F47A287C04EE}"/>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9" name="Connector: Curved 8">
              <a:extLst>
                <a:ext uri="{FF2B5EF4-FFF2-40B4-BE49-F238E27FC236}">
                  <a16:creationId xmlns:a16="http://schemas.microsoft.com/office/drawing/2014/main" id="{586423EA-4B69-5DFD-8B8E-FCE637E22266}"/>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grpSp>
        <p:nvGrpSpPr>
          <p:cNvPr id="43" name="Group 42">
            <a:extLst>
              <a:ext uri="{FF2B5EF4-FFF2-40B4-BE49-F238E27FC236}">
                <a16:creationId xmlns:a16="http://schemas.microsoft.com/office/drawing/2014/main" id="{763DF50E-D928-6A3C-47B3-A7485A646188}"/>
              </a:ext>
            </a:extLst>
          </p:cNvPr>
          <p:cNvGrpSpPr/>
          <p:nvPr/>
        </p:nvGrpSpPr>
        <p:grpSpPr>
          <a:xfrm>
            <a:off x="9521809" y="1518729"/>
            <a:ext cx="4651391" cy="5946311"/>
            <a:chOff x="9521809" y="1477650"/>
            <a:chExt cx="4651391" cy="5946311"/>
          </a:xfrm>
        </p:grpSpPr>
        <p:sp>
          <p:nvSpPr>
            <p:cNvPr id="13" name="Oval 12">
              <a:extLst>
                <a:ext uri="{FF2B5EF4-FFF2-40B4-BE49-F238E27FC236}">
                  <a16:creationId xmlns:a16="http://schemas.microsoft.com/office/drawing/2014/main" id="{0333BAF3-AD18-F501-9D4F-9B1D9758244D}"/>
                </a:ext>
              </a:extLst>
            </p:cNvPr>
            <p:cNvSpPr/>
            <p:nvPr/>
          </p:nvSpPr>
          <p:spPr>
            <a:xfrm>
              <a:off x="12716205" y="4783511"/>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4" name="Straight Arrow Connector 13">
              <a:extLst>
                <a:ext uri="{FF2B5EF4-FFF2-40B4-BE49-F238E27FC236}">
                  <a16:creationId xmlns:a16="http://schemas.microsoft.com/office/drawing/2014/main" id="{3DB37F29-CD4B-3570-832F-330ECB382098}"/>
                </a:ext>
              </a:extLst>
            </p:cNvPr>
            <p:cNvCxnSpPr>
              <a:cxnSpLocks/>
            </p:cNvCxnSpPr>
            <p:nvPr/>
          </p:nvCxnSpPr>
          <p:spPr>
            <a:xfrm flipH="1" flipV="1">
              <a:off x="12852295" y="5017168"/>
              <a:ext cx="475780" cy="1662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F3EC85-FBCA-7F16-EE99-427E87576266}"/>
                </a:ext>
              </a:extLst>
            </p:cNvPr>
            <p:cNvCxnSpPr>
              <a:cxnSpLocks/>
            </p:cNvCxnSpPr>
            <p:nvPr/>
          </p:nvCxnSpPr>
          <p:spPr>
            <a:xfrm flipV="1">
              <a:off x="12844212" y="1725501"/>
              <a:ext cx="394279" cy="2966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B55210-6A37-2328-CB08-4304F034DF84}"/>
                </a:ext>
              </a:extLst>
            </p:cNvPr>
            <p:cNvCxnSpPr>
              <a:cxnSpLocks/>
            </p:cNvCxnSpPr>
            <p:nvPr/>
          </p:nvCxnSpPr>
          <p:spPr>
            <a:xfrm flipH="1">
              <a:off x="9521809" y="4874951"/>
              <a:ext cx="3140509" cy="74185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499627-3BDC-0A8F-53CC-AAE7E75ACB60}"/>
                </a:ext>
              </a:extLst>
            </p:cNvPr>
            <p:cNvCxnSpPr>
              <a:cxnSpLocks/>
            </p:cNvCxnSpPr>
            <p:nvPr/>
          </p:nvCxnSpPr>
          <p:spPr>
            <a:xfrm flipH="1">
              <a:off x="12465976" y="4993786"/>
              <a:ext cx="257442" cy="41818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F2046D-6F95-03FE-8556-69FF1413E6E5}"/>
                </a:ext>
              </a:extLst>
            </p:cNvPr>
            <p:cNvCxnSpPr>
              <a:cxnSpLocks/>
            </p:cNvCxnSpPr>
            <p:nvPr/>
          </p:nvCxnSpPr>
          <p:spPr>
            <a:xfrm flipH="1" flipV="1">
              <a:off x="11172409" y="3898404"/>
              <a:ext cx="1478710" cy="88510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A8565D-3FB8-8E8C-52B7-FCA00019FC1B}"/>
                </a:ext>
              </a:extLst>
            </p:cNvPr>
            <p:cNvCxnSpPr>
              <a:cxnSpLocks/>
            </p:cNvCxnSpPr>
            <p:nvPr/>
          </p:nvCxnSpPr>
          <p:spPr>
            <a:xfrm flipH="1" flipV="1">
              <a:off x="12508011" y="2516947"/>
              <a:ext cx="249516" cy="217512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2F6B37-16B1-D05B-2886-693E9A8E8DAF}"/>
                </a:ext>
              </a:extLst>
            </p:cNvPr>
            <p:cNvCxnSpPr>
              <a:cxnSpLocks/>
            </p:cNvCxnSpPr>
            <p:nvPr/>
          </p:nvCxnSpPr>
          <p:spPr>
            <a:xfrm flipV="1">
              <a:off x="12964171" y="4874951"/>
              <a:ext cx="1209029" cy="769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8E5149C-2026-B2AC-25D1-24EB58803000}"/>
                </a:ext>
              </a:extLst>
            </p:cNvPr>
            <p:cNvSpPr/>
            <p:nvPr/>
          </p:nvSpPr>
          <p:spPr>
            <a:xfrm>
              <a:off x="13171115" y="1477650"/>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2" name="Picture 11">
              <a:extLst>
                <a:ext uri="{FF2B5EF4-FFF2-40B4-BE49-F238E27FC236}">
                  <a16:creationId xmlns:a16="http://schemas.microsoft.com/office/drawing/2014/main" id="{93A21622-DFF0-5771-153A-FC50FB246FF2}"/>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44213" y="6577411"/>
              <a:ext cx="1128734" cy="846550"/>
            </a:xfrm>
            <a:prstGeom prst="rect">
              <a:avLst/>
            </a:prstGeom>
          </p:spPr>
        </p:pic>
      </p:grpSp>
      <p:grpSp>
        <p:nvGrpSpPr>
          <p:cNvPr id="26" name="Group 25">
            <a:extLst>
              <a:ext uri="{FF2B5EF4-FFF2-40B4-BE49-F238E27FC236}">
                <a16:creationId xmlns:a16="http://schemas.microsoft.com/office/drawing/2014/main" id="{CEE78EE4-072C-4A72-804C-8F777C089659}"/>
              </a:ext>
            </a:extLst>
          </p:cNvPr>
          <p:cNvGrpSpPr/>
          <p:nvPr/>
        </p:nvGrpSpPr>
        <p:grpSpPr>
          <a:xfrm>
            <a:off x="3343701" y="2768596"/>
            <a:ext cx="2542538" cy="2242766"/>
            <a:chOff x="3784571" y="2768600"/>
            <a:chExt cx="2101668" cy="1620465"/>
          </a:xfrm>
        </p:grpSpPr>
        <p:sp>
          <p:nvSpPr>
            <p:cNvPr id="3" name="TextBox 2">
              <a:extLst>
                <a:ext uri="{FF2B5EF4-FFF2-40B4-BE49-F238E27FC236}">
                  <a16:creationId xmlns:a16="http://schemas.microsoft.com/office/drawing/2014/main" id="{079D9660-6E1A-4F06-33B0-F41412B770FA}"/>
                </a:ext>
              </a:extLst>
            </p:cNvPr>
            <p:cNvSpPr txBox="1"/>
            <p:nvPr/>
          </p:nvSpPr>
          <p:spPr>
            <a:xfrm>
              <a:off x="3784571" y="3441736"/>
              <a:ext cx="2101668" cy="947329"/>
            </a:xfrm>
            <a:prstGeom prst="rect">
              <a:avLst/>
            </a:prstGeom>
            <a:noFill/>
          </p:spPr>
          <p:txBody>
            <a:bodyPr wrap="square" rtlCol="0">
              <a:spAutoFit/>
            </a:bodyPr>
            <a:lstStyle/>
            <a:p>
              <a:pPr algn="ctr"/>
              <a:r>
                <a:rPr lang="en-US" sz="4320" dirty="0"/>
                <a:t>RSFs</a:t>
              </a:r>
            </a:p>
            <a:p>
              <a:pPr algn="ctr"/>
              <a:r>
                <a:rPr lang="en-US" sz="3600" dirty="0"/>
                <a:t>(aka HSFs)</a:t>
              </a:r>
            </a:p>
          </p:txBody>
        </p:sp>
        <p:cxnSp>
          <p:nvCxnSpPr>
            <p:cNvPr id="6" name="Straight Connector 5">
              <a:extLst>
                <a:ext uri="{FF2B5EF4-FFF2-40B4-BE49-F238E27FC236}">
                  <a16:creationId xmlns:a16="http://schemas.microsoft.com/office/drawing/2014/main" id="{476EAE05-5A19-2164-E9A9-421705B60780}"/>
                </a:ext>
              </a:extLst>
            </p:cNvPr>
            <p:cNvCxnSpPr>
              <a:cxnSpLocks/>
              <a:stCxn id="3" idx="0"/>
            </p:cNvCxnSpPr>
            <p:nvPr/>
          </p:nvCxnSpPr>
          <p:spPr>
            <a:xfrm flipV="1">
              <a:off x="4835405" y="2768600"/>
              <a:ext cx="282695" cy="673136"/>
            </a:xfrm>
            <a:prstGeom prst="line">
              <a:avLst/>
            </a:prstGeom>
            <a:ln w="38100"/>
          </p:spPr>
          <p:style>
            <a:lnRef idx="2">
              <a:schemeClr val="dk1"/>
            </a:lnRef>
            <a:fillRef idx="0">
              <a:schemeClr val="dk1"/>
            </a:fillRef>
            <a:effectRef idx="1">
              <a:schemeClr val="dk1"/>
            </a:effectRef>
            <a:fontRef idx="minor">
              <a:schemeClr val="tx1"/>
            </a:fontRef>
          </p:style>
        </p:cxnSp>
      </p:grpSp>
      <p:grpSp>
        <p:nvGrpSpPr>
          <p:cNvPr id="22" name="Group 21">
            <a:extLst>
              <a:ext uri="{FF2B5EF4-FFF2-40B4-BE49-F238E27FC236}">
                <a16:creationId xmlns:a16="http://schemas.microsoft.com/office/drawing/2014/main" id="{9BFBA7F8-3C29-661A-14C6-CF0C89544C4B}"/>
              </a:ext>
            </a:extLst>
          </p:cNvPr>
          <p:cNvGrpSpPr/>
          <p:nvPr/>
        </p:nvGrpSpPr>
        <p:grpSpPr>
          <a:xfrm rot="20199724" flipH="1">
            <a:off x="7347443" y="1739005"/>
            <a:ext cx="2587596" cy="2593619"/>
            <a:chOff x="2995748" y="2229395"/>
            <a:chExt cx="9425578" cy="4745817"/>
          </a:xfrm>
        </p:grpSpPr>
        <p:cxnSp>
          <p:nvCxnSpPr>
            <p:cNvPr id="23" name="Connector: Curved 22">
              <a:extLst>
                <a:ext uri="{FF2B5EF4-FFF2-40B4-BE49-F238E27FC236}">
                  <a16:creationId xmlns:a16="http://schemas.microsoft.com/office/drawing/2014/main" id="{6C7D9EF9-067E-6881-A568-1739C4319772}"/>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24" name="Connector: Curved 23">
              <a:extLst>
                <a:ext uri="{FF2B5EF4-FFF2-40B4-BE49-F238E27FC236}">
                  <a16:creationId xmlns:a16="http://schemas.microsoft.com/office/drawing/2014/main" id="{B941878E-1158-9071-144E-75F8843D6DAA}"/>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25" name="TextBox 24">
            <a:extLst>
              <a:ext uri="{FF2B5EF4-FFF2-40B4-BE49-F238E27FC236}">
                <a16:creationId xmlns:a16="http://schemas.microsoft.com/office/drawing/2014/main" id="{981DF5BF-6E73-E3C9-F0D4-D1AE7DF7885B}"/>
              </a:ext>
            </a:extLst>
          </p:cNvPr>
          <p:cNvSpPr txBox="1"/>
          <p:nvPr/>
        </p:nvSpPr>
        <p:spPr>
          <a:xfrm>
            <a:off x="8639579" y="414897"/>
            <a:ext cx="3894498" cy="1421928"/>
          </a:xfrm>
          <a:prstGeom prst="rect">
            <a:avLst/>
          </a:prstGeom>
          <a:noFill/>
        </p:spPr>
        <p:txBody>
          <a:bodyPr wrap="square" rtlCol="0">
            <a:spAutoFit/>
          </a:bodyPr>
          <a:lstStyle/>
          <a:p>
            <a:pPr algn="ctr"/>
            <a:r>
              <a:rPr lang="en-US" sz="4320" dirty="0"/>
              <a:t>Movement Models</a:t>
            </a:r>
          </a:p>
        </p:txBody>
      </p:sp>
    </p:spTree>
    <p:extLst>
      <p:ext uri="{BB962C8B-B14F-4D97-AF65-F5344CB8AC3E}">
        <p14:creationId xmlns:p14="http://schemas.microsoft.com/office/powerpoint/2010/main" val="1581340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generated image&#10;&#10;Description automatically generated">
            <a:extLst>
              <a:ext uri="{FF2B5EF4-FFF2-40B4-BE49-F238E27FC236}">
                <a16:creationId xmlns:a16="http://schemas.microsoft.com/office/drawing/2014/main" id="{6D283643-BF8A-182D-58C4-7D59835A0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863" y="347043"/>
            <a:ext cx="10822675" cy="7730482"/>
          </a:xfrm>
          <a:prstGeom prst="rect">
            <a:avLst/>
          </a:prstGeom>
        </p:spPr>
      </p:pic>
      <p:sp>
        <p:nvSpPr>
          <p:cNvPr id="2" name="Title 1">
            <a:extLst>
              <a:ext uri="{FF2B5EF4-FFF2-40B4-BE49-F238E27FC236}">
                <a16:creationId xmlns:a16="http://schemas.microsoft.com/office/drawing/2014/main" id="{C17DB59B-333B-7F02-CA56-39E87149614B}"/>
              </a:ext>
            </a:extLst>
          </p:cNvPr>
          <p:cNvSpPr>
            <a:spLocks noGrp="1"/>
          </p:cNvSpPr>
          <p:nvPr>
            <p:ph type="title"/>
          </p:nvPr>
        </p:nvSpPr>
        <p:spPr/>
        <p:txBody>
          <a:bodyPr/>
          <a:lstStyle/>
          <a:p>
            <a:r>
              <a:rPr lang="en-US" dirty="0"/>
              <a:t>HSFs</a:t>
            </a:r>
          </a:p>
        </p:txBody>
      </p:sp>
    </p:spTree>
    <p:extLst>
      <p:ext uri="{BB962C8B-B14F-4D97-AF65-F5344CB8AC3E}">
        <p14:creationId xmlns:p14="http://schemas.microsoft.com/office/powerpoint/2010/main" val="28936383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51308-F2C2-CB35-AE0A-D25352E5C18A}"/>
              </a:ext>
            </a:extLst>
          </p:cNvPr>
          <p:cNvSpPr/>
          <p:nvPr/>
        </p:nvSpPr>
        <p:spPr>
          <a:xfrm>
            <a:off x="2621735" y="432179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DFFCE5-2C3A-C999-163C-6FD63F0F7567}"/>
              </a:ext>
            </a:extLst>
          </p:cNvPr>
          <p:cNvSpPr/>
          <p:nvPr/>
        </p:nvSpPr>
        <p:spPr>
          <a:xfrm>
            <a:off x="3895298" y="446509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8E4647-8DCE-141F-C5D5-179E9CDE54CA}"/>
              </a:ext>
            </a:extLst>
          </p:cNvPr>
          <p:cNvSpPr/>
          <p:nvPr/>
        </p:nvSpPr>
        <p:spPr>
          <a:xfrm>
            <a:off x="3895298" y="418667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DAC121-E13E-3FCA-1CAE-9247C8B8D393}"/>
              </a:ext>
            </a:extLst>
          </p:cNvPr>
          <p:cNvSpPr/>
          <p:nvPr/>
        </p:nvSpPr>
        <p:spPr>
          <a:xfrm>
            <a:off x="4078178" y="432042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2146C5-744D-0BFE-8605-18C09BD58216}"/>
              </a:ext>
            </a:extLst>
          </p:cNvPr>
          <p:cNvSpPr/>
          <p:nvPr/>
        </p:nvSpPr>
        <p:spPr>
          <a:xfrm>
            <a:off x="5662684" y="188612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FEEE7E-959C-31DA-786C-22A378145E10}"/>
              </a:ext>
            </a:extLst>
          </p:cNvPr>
          <p:cNvSpPr/>
          <p:nvPr/>
        </p:nvSpPr>
        <p:spPr>
          <a:xfrm>
            <a:off x="4850642" y="246842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FC43F7-FE50-455E-9D64-4BC133DB3AC4}"/>
              </a:ext>
            </a:extLst>
          </p:cNvPr>
          <p:cNvSpPr/>
          <p:nvPr/>
        </p:nvSpPr>
        <p:spPr>
          <a:xfrm>
            <a:off x="6975029" y="198120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EF61FF-E101-B6E0-6FAA-A93476A5362E}"/>
              </a:ext>
            </a:extLst>
          </p:cNvPr>
          <p:cNvSpPr/>
          <p:nvPr/>
        </p:nvSpPr>
        <p:spPr>
          <a:xfrm>
            <a:off x="9017872" y="2094022"/>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AD937-3352-B17F-F110-4C2CB2824E2B}"/>
              </a:ext>
            </a:extLst>
          </p:cNvPr>
          <p:cNvSpPr/>
          <p:nvPr/>
        </p:nvSpPr>
        <p:spPr>
          <a:xfrm>
            <a:off x="10159621" y="319994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8BB64-A8FB-7AB4-D5C7-4AE51D07D74B}"/>
              </a:ext>
            </a:extLst>
          </p:cNvPr>
          <p:cNvSpPr/>
          <p:nvPr/>
        </p:nvSpPr>
        <p:spPr>
          <a:xfrm>
            <a:off x="10395727" y="336690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DFE545-B836-C2A8-CF5F-89AFD3C1F484}"/>
              </a:ext>
            </a:extLst>
          </p:cNvPr>
          <p:cNvSpPr/>
          <p:nvPr/>
        </p:nvSpPr>
        <p:spPr>
          <a:xfrm>
            <a:off x="8834992" y="4765344"/>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766EE1-C78A-B898-65DE-1AF35D877546}"/>
              </a:ext>
            </a:extLst>
          </p:cNvPr>
          <p:cNvSpPr/>
          <p:nvPr/>
        </p:nvSpPr>
        <p:spPr>
          <a:xfrm>
            <a:off x="10029967" y="67341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681145E-6E57-3733-620D-2E2DCE5DF261}"/>
              </a:ext>
            </a:extLst>
          </p:cNvPr>
          <p:cNvCxnSpPr>
            <a:cxnSpLocks/>
            <a:endCxn id="5" idx="1"/>
          </p:cNvCxnSpPr>
          <p:nvPr/>
        </p:nvCxnSpPr>
        <p:spPr>
          <a:xfrm>
            <a:off x="1235975" y="1100011"/>
            <a:ext cx="1113825" cy="1205434"/>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66CC192-E1B8-D5A3-FDF6-067E612AD412}"/>
              </a:ext>
            </a:extLst>
          </p:cNvPr>
          <p:cNvCxnSpPr>
            <a:cxnSpLocks/>
          </p:cNvCxnSpPr>
          <p:nvPr/>
        </p:nvCxnSpPr>
        <p:spPr>
          <a:xfrm>
            <a:off x="2479116" y="2459782"/>
            <a:ext cx="142619" cy="55728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F11E503-50C5-ECD9-B6AA-070D1AB071BD}"/>
              </a:ext>
            </a:extLst>
          </p:cNvPr>
          <p:cNvCxnSpPr>
            <a:cxnSpLocks/>
          </p:cNvCxnSpPr>
          <p:nvPr/>
        </p:nvCxnSpPr>
        <p:spPr>
          <a:xfrm>
            <a:off x="2641865" y="3026923"/>
            <a:ext cx="162750" cy="147638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5005EB5-0FD7-C0EB-2447-946855C8ECD8}"/>
              </a:ext>
            </a:extLst>
          </p:cNvPr>
          <p:cNvCxnSpPr>
            <a:cxnSpLocks/>
          </p:cNvCxnSpPr>
          <p:nvPr/>
        </p:nvCxnSpPr>
        <p:spPr>
          <a:xfrm>
            <a:off x="2675299" y="4621536"/>
            <a:ext cx="1402879" cy="13986"/>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BC06AD3-5D59-0776-FD7F-95442713C27A}"/>
              </a:ext>
            </a:extLst>
          </p:cNvPr>
          <p:cNvCxnSpPr>
            <a:cxnSpLocks/>
          </p:cNvCxnSpPr>
          <p:nvPr/>
        </p:nvCxnSpPr>
        <p:spPr>
          <a:xfrm>
            <a:off x="10266680" y="6917061"/>
            <a:ext cx="2167501" cy="145577"/>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3702E3D-B7DB-6829-6F7D-64CBC9FB55E1}"/>
              </a:ext>
            </a:extLst>
          </p:cNvPr>
          <p:cNvCxnSpPr>
            <a:cxnSpLocks/>
          </p:cNvCxnSpPr>
          <p:nvPr/>
        </p:nvCxnSpPr>
        <p:spPr>
          <a:xfrm flipV="1">
            <a:off x="4078178" y="4503308"/>
            <a:ext cx="177874" cy="18288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25AA72C-A490-0FDB-EBA0-7C993FC340DC}"/>
              </a:ext>
            </a:extLst>
          </p:cNvPr>
          <p:cNvCxnSpPr>
            <a:cxnSpLocks/>
          </p:cNvCxnSpPr>
          <p:nvPr/>
        </p:nvCxnSpPr>
        <p:spPr>
          <a:xfrm>
            <a:off x="4077269" y="4331343"/>
            <a:ext cx="178783" cy="13042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FD8FDD-6800-906A-29BF-C5CAF92B2DF1}"/>
              </a:ext>
            </a:extLst>
          </p:cNvPr>
          <p:cNvCxnSpPr>
            <a:cxnSpLocks/>
          </p:cNvCxnSpPr>
          <p:nvPr/>
        </p:nvCxnSpPr>
        <p:spPr>
          <a:xfrm flipV="1">
            <a:off x="4077269" y="2061355"/>
            <a:ext cx="1744922" cy="229728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5FCC9D6-D8F7-30DD-31E0-214901C8CCCD}"/>
              </a:ext>
            </a:extLst>
          </p:cNvPr>
          <p:cNvCxnSpPr>
            <a:cxnSpLocks/>
          </p:cNvCxnSpPr>
          <p:nvPr/>
        </p:nvCxnSpPr>
        <p:spPr>
          <a:xfrm flipV="1">
            <a:off x="5033522" y="2069001"/>
            <a:ext cx="752598" cy="59983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FE484C1-06EF-5BF2-79CA-578DD3BFC26C}"/>
              </a:ext>
            </a:extLst>
          </p:cNvPr>
          <p:cNvCxnSpPr>
            <a:cxnSpLocks/>
          </p:cNvCxnSpPr>
          <p:nvPr/>
        </p:nvCxnSpPr>
        <p:spPr>
          <a:xfrm flipV="1">
            <a:off x="5033522" y="2177962"/>
            <a:ext cx="2141135" cy="47334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726D15F1-D00A-8447-784C-728124AC1B55}"/>
              </a:ext>
            </a:extLst>
          </p:cNvPr>
          <p:cNvCxnSpPr>
            <a:cxnSpLocks/>
          </p:cNvCxnSpPr>
          <p:nvPr/>
        </p:nvCxnSpPr>
        <p:spPr>
          <a:xfrm>
            <a:off x="7174657" y="2164081"/>
            <a:ext cx="2026095" cy="8780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46C8C7E-7B0C-A629-1A60-FB013F831057}"/>
              </a:ext>
            </a:extLst>
          </p:cNvPr>
          <p:cNvCxnSpPr>
            <a:cxnSpLocks/>
          </p:cNvCxnSpPr>
          <p:nvPr/>
        </p:nvCxnSpPr>
        <p:spPr>
          <a:xfrm>
            <a:off x="9200752" y="2276902"/>
            <a:ext cx="1174450" cy="108801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DC07465-889C-4D59-2851-6332532EED87}"/>
              </a:ext>
            </a:extLst>
          </p:cNvPr>
          <p:cNvCxnSpPr>
            <a:cxnSpLocks/>
          </p:cNvCxnSpPr>
          <p:nvPr/>
        </p:nvCxnSpPr>
        <p:spPr>
          <a:xfrm>
            <a:off x="10342501" y="3382825"/>
            <a:ext cx="261301" cy="16695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4D24C3F-11B7-2EFF-DBEF-F9813CD8D3F2}"/>
              </a:ext>
            </a:extLst>
          </p:cNvPr>
          <p:cNvCxnSpPr>
            <a:cxnSpLocks/>
          </p:cNvCxnSpPr>
          <p:nvPr/>
        </p:nvCxnSpPr>
        <p:spPr>
          <a:xfrm flipH="1">
            <a:off x="9017474" y="3549783"/>
            <a:ext cx="1507907" cy="1423462"/>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E075C0F-1E37-54F0-7834-4F665B02A2D7}"/>
              </a:ext>
            </a:extLst>
          </p:cNvPr>
          <p:cNvCxnSpPr>
            <a:cxnSpLocks/>
          </p:cNvCxnSpPr>
          <p:nvPr/>
        </p:nvCxnSpPr>
        <p:spPr>
          <a:xfrm>
            <a:off x="9017474" y="4902192"/>
            <a:ext cx="1195373" cy="201486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1715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681145E-6E57-3733-620D-2E2DCE5DF261}"/>
              </a:ext>
            </a:extLst>
          </p:cNvPr>
          <p:cNvCxnSpPr>
            <a:cxnSpLocks/>
            <a:endCxn id="5" idx="1"/>
          </p:cNvCxnSpPr>
          <p:nvPr/>
        </p:nvCxnSpPr>
        <p:spPr>
          <a:xfrm>
            <a:off x="1235975" y="1100011"/>
            <a:ext cx="1113825" cy="1205434"/>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66CC192-E1B8-D5A3-FDF6-067E612AD412}"/>
              </a:ext>
            </a:extLst>
          </p:cNvPr>
          <p:cNvCxnSpPr>
            <a:cxnSpLocks/>
          </p:cNvCxnSpPr>
          <p:nvPr/>
        </p:nvCxnSpPr>
        <p:spPr>
          <a:xfrm>
            <a:off x="2479116" y="2459782"/>
            <a:ext cx="142619" cy="55728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721E1799-624A-99C6-B12A-00E40812F0F4}"/>
              </a:ext>
            </a:extLst>
          </p:cNvPr>
          <p:cNvSpPr/>
          <p:nvPr/>
        </p:nvSpPr>
        <p:spPr>
          <a:xfrm>
            <a:off x="2278152" y="3956939"/>
            <a:ext cx="365760" cy="36576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C2BFAA0-92BD-D5B6-EA9F-E40C9AF43DEF}"/>
              </a:ext>
            </a:extLst>
          </p:cNvPr>
          <p:cNvSpPr/>
          <p:nvPr/>
        </p:nvSpPr>
        <p:spPr>
          <a:xfrm>
            <a:off x="13375375" y="5977720"/>
            <a:ext cx="365760" cy="365760"/>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BE3375E6-F507-BC12-CA07-651234D81B5B}"/>
              </a:ext>
            </a:extLst>
          </p:cNvPr>
          <p:cNvCxnSpPr>
            <a:cxnSpLocks/>
          </p:cNvCxnSpPr>
          <p:nvPr/>
        </p:nvCxnSpPr>
        <p:spPr>
          <a:xfrm flipH="1">
            <a:off x="2479116" y="3233609"/>
            <a:ext cx="129316" cy="689666"/>
          </a:xfrm>
          <a:prstGeom prst="straightConnector1">
            <a:avLst/>
          </a:prstGeom>
          <a:ln w="5715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D29D57E-7AFE-48D3-B2FA-E1E1E52B2D22}"/>
              </a:ext>
            </a:extLst>
          </p:cNvPr>
          <p:cNvCxnSpPr>
            <a:cxnSpLocks/>
          </p:cNvCxnSpPr>
          <p:nvPr/>
        </p:nvCxnSpPr>
        <p:spPr>
          <a:xfrm>
            <a:off x="2913797" y="3233609"/>
            <a:ext cx="10256293" cy="2853292"/>
          </a:xfrm>
          <a:prstGeom prst="straightConnector1">
            <a:avLst/>
          </a:prstGeom>
          <a:ln w="5715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08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0A135DC6-5040-615B-B88F-D527E0E36370}"/>
              </a:ext>
            </a:extLst>
          </p:cNvPr>
          <p:cNvPicPr>
            <a:picLocks noChangeAspect="1"/>
          </p:cNvPicPr>
          <p:nvPr/>
        </p:nvPicPr>
        <p:blipFill>
          <a:blip r:embed="rId3"/>
          <a:stretch>
            <a:fillRect/>
          </a:stretch>
        </p:blipFill>
        <p:spPr>
          <a:xfrm>
            <a:off x="5119178" y="2060094"/>
            <a:ext cx="8049643" cy="35104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905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3" name="Content Placeholder 2">
            <a:extLst>
              <a:ext uri="{FF2B5EF4-FFF2-40B4-BE49-F238E27FC236}">
                <a16:creationId xmlns:a16="http://schemas.microsoft.com/office/drawing/2014/main" id="{479983DF-E9FE-03C5-A939-5A38905AB9D6}"/>
              </a:ext>
            </a:extLst>
          </p:cNvPr>
          <p:cNvSpPr>
            <a:spLocks noGrp="1"/>
          </p:cNvSpPr>
          <p:nvPr>
            <p:ph idx="1"/>
          </p:nvPr>
        </p:nvSpPr>
        <p:spPr/>
        <p:txBody>
          <a:bodyPr>
            <a:normAutofit/>
          </a:bodyPr>
          <a:lstStyle/>
          <a:p>
            <a:r>
              <a:rPr lang="en-US" sz="3600" dirty="0"/>
              <a:t>Availability changes with discrete time periods</a:t>
            </a:r>
          </a:p>
          <a:p>
            <a:r>
              <a:rPr lang="en-US" sz="3600" dirty="0"/>
              <a:t>Pair used points with correct available set</a:t>
            </a:r>
          </a:p>
          <a:p>
            <a:r>
              <a:rPr lang="en-US" sz="3600" dirty="0"/>
              <a:t>Simplest analysis: </a:t>
            </a:r>
          </a:p>
          <a:p>
            <a:pPr lvl="1"/>
            <a:r>
              <a:rPr lang="en-US" sz="3200" dirty="0"/>
              <a:t>Few discrete periods</a:t>
            </a:r>
          </a:p>
          <a:p>
            <a:pPr lvl="1"/>
            <a:r>
              <a:rPr lang="en-US" sz="3200" dirty="0"/>
              <a:t>Fit an RSF for each time period</a:t>
            </a:r>
          </a:p>
        </p:txBody>
      </p:sp>
      <p:sp>
        <p:nvSpPr>
          <p:cNvPr id="4" name="TextBox 3">
            <a:extLst>
              <a:ext uri="{FF2B5EF4-FFF2-40B4-BE49-F238E27FC236}">
                <a16:creationId xmlns:a16="http://schemas.microsoft.com/office/drawing/2014/main" id="{1ABE66A2-7653-DA74-BB68-13DA2FC4A0EC}"/>
              </a:ext>
            </a:extLst>
          </p:cNvPr>
          <p:cNvSpPr txBox="1"/>
          <p:nvPr/>
        </p:nvSpPr>
        <p:spPr>
          <a:xfrm>
            <a:off x="12951725" y="4723628"/>
            <a:ext cx="1678675" cy="584775"/>
          </a:xfrm>
          <a:prstGeom prst="rect">
            <a:avLst/>
          </a:prstGeom>
          <a:noFill/>
        </p:spPr>
        <p:txBody>
          <a:bodyPr wrap="square" rtlCol="0">
            <a:spAutoFit/>
          </a:bodyPr>
          <a:lstStyle/>
          <a:p>
            <a:pPr algn="ctr"/>
            <a:r>
              <a:rPr lang="en-US" sz="3200" b="1" dirty="0">
                <a:solidFill>
                  <a:schemeClr val="accent6">
                    <a:lumMod val="40000"/>
                    <a:lumOff val="60000"/>
                  </a:schemeClr>
                </a:solidFill>
              </a:rPr>
              <a:t>SPRING</a:t>
            </a:r>
          </a:p>
        </p:txBody>
      </p:sp>
      <p:sp>
        <p:nvSpPr>
          <p:cNvPr id="8" name="TextBox 7">
            <a:extLst>
              <a:ext uri="{FF2B5EF4-FFF2-40B4-BE49-F238E27FC236}">
                <a16:creationId xmlns:a16="http://schemas.microsoft.com/office/drawing/2014/main" id="{8FA14788-6CE1-BCB3-1CE3-AF13A2386EAF}"/>
              </a:ext>
            </a:extLst>
          </p:cNvPr>
          <p:cNvSpPr txBox="1"/>
          <p:nvPr/>
        </p:nvSpPr>
        <p:spPr>
          <a:xfrm>
            <a:off x="10805431" y="3168968"/>
            <a:ext cx="1923590" cy="584775"/>
          </a:xfrm>
          <a:prstGeom prst="rect">
            <a:avLst/>
          </a:prstGeom>
          <a:noFill/>
        </p:spPr>
        <p:txBody>
          <a:bodyPr wrap="square" rtlCol="0">
            <a:spAutoFit/>
          </a:bodyPr>
          <a:lstStyle/>
          <a:p>
            <a:pPr algn="ctr"/>
            <a:r>
              <a:rPr lang="en-US" sz="3200" b="1" dirty="0">
                <a:solidFill>
                  <a:schemeClr val="accent6">
                    <a:lumMod val="75000"/>
                  </a:schemeClr>
                </a:solidFill>
              </a:rPr>
              <a:t>SUMMER</a:t>
            </a:r>
          </a:p>
        </p:txBody>
      </p:sp>
      <p:sp>
        <p:nvSpPr>
          <p:cNvPr id="9" name="TextBox 8">
            <a:extLst>
              <a:ext uri="{FF2B5EF4-FFF2-40B4-BE49-F238E27FC236}">
                <a16:creationId xmlns:a16="http://schemas.microsoft.com/office/drawing/2014/main" id="{34B3FC50-2927-9F46-B7E7-A38BFC27A3CD}"/>
              </a:ext>
            </a:extLst>
          </p:cNvPr>
          <p:cNvSpPr txBox="1"/>
          <p:nvPr/>
        </p:nvSpPr>
        <p:spPr>
          <a:xfrm>
            <a:off x="8866391" y="4558815"/>
            <a:ext cx="1678675" cy="584775"/>
          </a:xfrm>
          <a:prstGeom prst="rect">
            <a:avLst/>
          </a:prstGeom>
          <a:noFill/>
        </p:spPr>
        <p:txBody>
          <a:bodyPr wrap="square" rtlCol="0">
            <a:spAutoFit/>
          </a:bodyPr>
          <a:lstStyle/>
          <a:p>
            <a:pPr algn="ctr"/>
            <a:r>
              <a:rPr lang="en-US" sz="3200" b="1" dirty="0">
                <a:solidFill>
                  <a:schemeClr val="accent2">
                    <a:lumMod val="50000"/>
                  </a:schemeClr>
                </a:solidFill>
              </a:rPr>
              <a:t>FALL</a:t>
            </a:r>
          </a:p>
        </p:txBody>
      </p:sp>
      <p:sp>
        <p:nvSpPr>
          <p:cNvPr id="10" name="TextBox 9">
            <a:extLst>
              <a:ext uri="{FF2B5EF4-FFF2-40B4-BE49-F238E27FC236}">
                <a16:creationId xmlns:a16="http://schemas.microsoft.com/office/drawing/2014/main" id="{B8930E35-5E61-6B93-A5E1-C27E036779FC}"/>
              </a:ext>
            </a:extLst>
          </p:cNvPr>
          <p:cNvSpPr txBox="1"/>
          <p:nvPr/>
        </p:nvSpPr>
        <p:spPr>
          <a:xfrm>
            <a:off x="10649594" y="6529686"/>
            <a:ext cx="1678675" cy="584775"/>
          </a:xfrm>
          <a:prstGeom prst="rect">
            <a:avLst/>
          </a:prstGeom>
          <a:noFill/>
        </p:spPr>
        <p:txBody>
          <a:bodyPr wrap="square" rtlCol="0">
            <a:spAutoFit/>
          </a:bodyPr>
          <a:lstStyle/>
          <a:p>
            <a:pPr algn="ctr"/>
            <a:r>
              <a:rPr lang="en-US" sz="3200" b="1" dirty="0">
                <a:solidFill>
                  <a:schemeClr val="accent1">
                    <a:lumMod val="60000"/>
                    <a:lumOff val="40000"/>
                  </a:schemeClr>
                </a:solidFill>
              </a:rPr>
              <a:t>WINTER</a:t>
            </a:r>
          </a:p>
        </p:txBody>
      </p:sp>
    </p:spTree>
    <p:extLst>
      <p:ext uri="{BB962C8B-B14F-4D97-AF65-F5344CB8AC3E}">
        <p14:creationId xmlns:p14="http://schemas.microsoft.com/office/powerpoint/2010/main" val="3185760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forest&#10;&#10;Description automatically generated">
            <a:extLst>
              <a:ext uri="{FF2B5EF4-FFF2-40B4-BE49-F238E27FC236}">
                <a16:creationId xmlns:a16="http://schemas.microsoft.com/office/drawing/2014/main" id="{9DAC7293-5BA1-658D-3C8D-EB046B73DCC5}"/>
              </a:ext>
            </a:extLst>
          </p:cNvPr>
          <p:cNvPicPr>
            <a:picLocks noChangeAspect="1"/>
          </p:cNvPicPr>
          <p:nvPr/>
        </p:nvPicPr>
        <p:blipFill rotWithShape="1">
          <a:blip r:embed="rId3">
            <a:extLst>
              <a:ext uri="{28A0092B-C50C-407E-A947-70E740481C1C}">
                <a14:useLocalDpi xmlns:a14="http://schemas.microsoft.com/office/drawing/2010/main" val="0"/>
              </a:ext>
            </a:extLst>
          </a:blip>
          <a:srcRect l="7762" r="6114"/>
          <a:stretch/>
        </p:blipFill>
        <p:spPr>
          <a:xfrm>
            <a:off x="360946" y="1332562"/>
            <a:ext cx="3797243" cy="2939383"/>
          </a:xfrm>
          <a:prstGeom prst="rect">
            <a:avLst/>
          </a:prstGeom>
        </p:spPr>
      </p:pic>
      <p:sp>
        <p:nvSpPr>
          <p:cNvPr id="2" name="Title 1">
            <a:extLst>
              <a:ext uri="{FF2B5EF4-FFF2-40B4-BE49-F238E27FC236}">
                <a16:creationId xmlns:a16="http://schemas.microsoft.com/office/drawing/2014/main" id="{C0278C9B-431C-B197-F475-BF7E785501D4}"/>
              </a:ext>
            </a:extLst>
          </p:cNvPr>
          <p:cNvSpPr>
            <a:spLocks noGrp="1"/>
          </p:cNvSpPr>
          <p:nvPr>
            <p:ph type="title"/>
          </p:nvPr>
        </p:nvSpPr>
        <p:spPr/>
        <p:txBody>
          <a:bodyPr/>
          <a:lstStyle/>
          <a:p>
            <a:r>
              <a:rPr lang="en-US" dirty="0"/>
              <a:t>Roadmap</a:t>
            </a:r>
          </a:p>
        </p:txBody>
      </p:sp>
      <p:sp>
        <p:nvSpPr>
          <p:cNvPr id="5" name="TextBox 4">
            <a:extLst>
              <a:ext uri="{FF2B5EF4-FFF2-40B4-BE49-F238E27FC236}">
                <a16:creationId xmlns:a16="http://schemas.microsoft.com/office/drawing/2014/main" id="{10E5AADD-7891-DE02-35A4-14D6B9294264}"/>
              </a:ext>
            </a:extLst>
          </p:cNvPr>
          <p:cNvSpPr txBox="1"/>
          <p:nvPr/>
        </p:nvSpPr>
        <p:spPr>
          <a:xfrm>
            <a:off x="12321178" y="7530011"/>
            <a:ext cx="2101668" cy="757130"/>
          </a:xfrm>
          <a:prstGeom prst="rect">
            <a:avLst/>
          </a:prstGeom>
          <a:noFill/>
        </p:spPr>
        <p:txBody>
          <a:bodyPr wrap="square" rtlCol="0">
            <a:spAutoFit/>
          </a:bodyPr>
          <a:lstStyle/>
          <a:p>
            <a:pPr algn="ctr"/>
            <a:r>
              <a:rPr lang="en-US" sz="4320" dirty="0"/>
              <a:t>(</a:t>
            </a:r>
            <a:r>
              <a:rPr lang="en-US" sz="4320" dirty="0" err="1"/>
              <a:t>i</a:t>
            </a:r>
            <a:r>
              <a:rPr lang="en-US" sz="4320" dirty="0"/>
              <a:t>)SSFs</a:t>
            </a:r>
          </a:p>
        </p:txBody>
      </p:sp>
      <p:grpSp>
        <p:nvGrpSpPr>
          <p:cNvPr id="42" name="Group 41">
            <a:extLst>
              <a:ext uri="{FF2B5EF4-FFF2-40B4-BE49-F238E27FC236}">
                <a16:creationId xmlns:a16="http://schemas.microsoft.com/office/drawing/2014/main" id="{FC200357-6DBB-D654-1CEF-A5A4A476D52A}"/>
              </a:ext>
            </a:extLst>
          </p:cNvPr>
          <p:cNvGrpSpPr/>
          <p:nvPr/>
        </p:nvGrpSpPr>
        <p:grpSpPr>
          <a:xfrm>
            <a:off x="2995747" y="2229395"/>
            <a:ext cx="9761779" cy="4745817"/>
            <a:chOff x="2995748" y="2229395"/>
            <a:chExt cx="9425578" cy="4745817"/>
          </a:xfrm>
        </p:grpSpPr>
        <p:cxnSp>
          <p:nvCxnSpPr>
            <p:cNvPr id="7" name="Connector: Curved 6">
              <a:extLst>
                <a:ext uri="{FF2B5EF4-FFF2-40B4-BE49-F238E27FC236}">
                  <a16:creationId xmlns:a16="http://schemas.microsoft.com/office/drawing/2014/main" id="{9F69E4E8-DCD4-3E80-E6E1-F47A287C04EE}"/>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9" name="Connector: Curved 8">
              <a:extLst>
                <a:ext uri="{FF2B5EF4-FFF2-40B4-BE49-F238E27FC236}">
                  <a16:creationId xmlns:a16="http://schemas.microsoft.com/office/drawing/2014/main" id="{586423EA-4B69-5DFD-8B8E-FCE637E22266}"/>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grpSp>
        <p:nvGrpSpPr>
          <p:cNvPr id="43" name="Group 42">
            <a:extLst>
              <a:ext uri="{FF2B5EF4-FFF2-40B4-BE49-F238E27FC236}">
                <a16:creationId xmlns:a16="http://schemas.microsoft.com/office/drawing/2014/main" id="{763DF50E-D928-6A3C-47B3-A7485A646188}"/>
              </a:ext>
            </a:extLst>
          </p:cNvPr>
          <p:cNvGrpSpPr/>
          <p:nvPr/>
        </p:nvGrpSpPr>
        <p:grpSpPr>
          <a:xfrm>
            <a:off x="9521809" y="1518729"/>
            <a:ext cx="4651391" cy="5946311"/>
            <a:chOff x="9521809" y="1477650"/>
            <a:chExt cx="4651391" cy="5946311"/>
          </a:xfrm>
        </p:grpSpPr>
        <p:sp>
          <p:nvSpPr>
            <p:cNvPr id="13" name="Oval 12">
              <a:extLst>
                <a:ext uri="{FF2B5EF4-FFF2-40B4-BE49-F238E27FC236}">
                  <a16:creationId xmlns:a16="http://schemas.microsoft.com/office/drawing/2014/main" id="{0333BAF3-AD18-F501-9D4F-9B1D9758244D}"/>
                </a:ext>
              </a:extLst>
            </p:cNvPr>
            <p:cNvSpPr/>
            <p:nvPr/>
          </p:nvSpPr>
          <p:spPr>
            <a:xfrm>
              <a:off x="12716205" y="4783511"/>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4" name="Straight Arrow Connector 13">
              <a:extLst>
                <a:ext uri="{FF2B5EF4-FFF2-40B4-BE49-F238E27FC236}">
                  <a16:creationId xmlns:a16="http://schemas.microsoft.com/office/drawing/2014/main" id="{3DB37F29-CD4B-3570-832F-330ECB382098}"/>
                </a:ext>
              </a:extLst>
            </p:cNvPr>
            <p:cNvCxnSpPr>
              <a:cxnSpLocks/>
            </p:cNvCxnSpPr>
            <p:nvPr/>
          </p:nvCxnSpPr>
          <p:spPr>
            <a:xfrm flipH="1" flipV="1">
              <a:off x="12852295" y="5017168"/>
              <a:ext cx="475780" cy="1662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F3EC85-FBCA-7F16-EE99-427E87576266}"/>
                </a:ext>
              </a:extLst>
            </p:cNvPr>
            <p:cNvCxnSpPr>
              <a:cxnSpLocks/>
            </p:cNvCxnSpPr>
            <p:nvPr/>
          </p:nvCxnSpPr>
          <p:spPr>
            <a:xfrm flipV="1">
              <a:off x="12844212" y="1725501"/>
              <a:ext cx="394279" cy="2966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B55210-6A37-2328-CB08-4304F034DF84}"/>
                </a:ext>
              </a:extLst>
            </p:cNvPr>
            <p:cNvCxnSpPr>
              <a:cxnSpLocks/>
            </p:cNvCxnSpPr>
            <p:nvPr/>
          </p:nvCxnSpPr>
          <p:spPr>
            <a:xfrm flipH="1">
              <a:off x="9521809" y="4874951"/>
              <a:ext cx="3140509" cy="74185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499627-3BDC-0A8F-53CC-AAE7E75ACB60}"/>
                </a:ext>
              </a:extLst>
            </p:cNvPr>
            <p:cNvCxnSpPr>
              <a:cxnSpLocks/>
            </p:cNvCxnSpPr>
            <p:nvPr/>
          </p:nvCxnSpPr>
          <p:spPr>
            <a:xfrm flipH="1">
              <a:off x="12465976" y="4993786"/>
              <a:ext cx="257442" cy="41818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F2046D-6F95-03FE-8556-69FF1413E6E5}"/>
                </a:ext>
              </a:extLst>
            </p:cNvPr>
            <p:cNvCxnSpPr>
              <a:cxnSpLocks/>
            </p:cNvCxnSpPr>
            <p:nvPr/>
          </p:nvCxnSpPr>
          <p:spPr>
            <a:xfrm flipH="1" flipV="1">
              <a:off x="11172409" y="3898404"/>
              <a:ext cx="1478710" cy="88510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A8565D-3FB8-8E8C-52B7-FCA00019FC1B}"/>
                </a:ext>
              </a:extLst>
            </p:cNvPr>
            <p:cNvCxnSpPr>
              <a:cxnSpLocks/>
            </p:cNvCxnSpPr>
            <p:nvPr/>
          </p:nvCxnSpPr>
          <p:spPr>
            <a:xfrm flipH="1" flipV="1">
              <a:off x="12508011" y="2516947"/>
              <a:ext cx="249516" cy="217512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2F6B37-16B1-D05B-2886-693E9A8E8DAF}"/>
                </a:ext>
              </a:extLst>
            </p:cNvPr>
            <p:cNvCxnSpPr>
              <a:cxnSpLocks/>
            </p:cNvCxnSpPr>
            <p:nvPr/>
          </p:nvCxnSpPr>
          <p:spPr>
            <a:xfrm flipV="1">
              <a:off x="12964171" y="4874951"/>
              <a:ext cx="1209029" cy="769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8E5149C-2026-B2AC-25D1-24EB58803000}"/>
                </a:ext>
              </a:extLst>
            </p:cNvPr>
            <p:cNvSpPr/>
            <p:nvPr/>
          </p:nvSpPr>
          <p:spPr>
            <a:xfrm>
              <a:off x="13171115" y="1477650"/>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2" name="Picture 11">
              <a:extLst>
                <a:ext uri="{FF2B5EF4-FFF2-40B4-BE49-F238E27FC236}">
                  <a16:creationId xmlns:a16="http://schemas.microsoft.com/office/drawing/2014/main" id="{93A21622-DFF0-5771-153A-FC50FB246FF2}"/>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44213" y="6577411"/>
              <a:ext cx="1128734" cy="846550"/>
            </a:xfrm>
            <a:prstGeom prst="rect">
              <a:avLst/>
            </a:prstGeom>
          </p:spPr>
        </p:pic>
      </p:grpSp>
    </p:spTree>
    <p:extLst>
      <p:ext uri="{BB962C8B-B14F-4D97-AF65-F5344CB8AC3E}">
        <p14:creationId xmlns:p14="http://schemas.microsoft.com/office/powerpoint/2010/main" val="292847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3" name="Content Placeholder 2">
            <a:extLst>
              <a:ext uri="{FF2B5EF4-FFF2-40B4-BE49-F238E27FC236}">
                <a16:creationId xmlns:a16="http://schemas.microsoft.com/office/drawing/2014/main" id="{479983DF-E9FE-03C5-A939-5A38905AB9D6}"/>
              </a:ext>
            </a:extLst>
          </p:cNvPr>
          <p:cNvSpPr>
            <a:spLocks noGrp="1"/>
          </p:cNvSpPr>
          <p:nvPr>
            <p:ph idx="1"/>
          </p:nvPr>
        </p:nvSpPr>
        <p:spPr/>
        <p:txBody>
          <a:bodyPr>
            <a:normAutofit/>
          </a:bodyPr>
          <a:lstStyle/>
          <a:p>
            <a:r>
              <a:rPr lang="en-US" sz="3600" dirty="0"/>
              <a:t>Availability changes with discrete time periods</a:t>
            </a:r>
          </a:p>
          <a:p>
            <a:r>
              <a:rPr lang="en-US" sz="3600" dirty="0"/>
              <a:t>Pair used points with correct available set</a:t>
            </a:r>
          </a:p>
          <a:p>
            <a:r>
              <a:rPr lang="en-US" sz="3600" dirty="0"/>
              <a:t>Simplest analysis: </a:t>
            </a:r>
          </a:p>
          <a:p>
            <a:pPr lvl="1"/>
            <a:r>
              <a:rPr lang="en-US" sz="3200" dirty="0"/>
              <a:t>Few discrete periods</a:t>
            </a:r>
          </a:p>
          <a:p>
            <a:pPr lvl="1"/>
            <a:r>
              <a:rPr lang="en-US" sz="3200" dirty="0"/>
              <a:t>Fit an RSF for each time period</a:t>
            </a:r>
          </a:p>
          <a:p>
            <a:r>
              <a:rPr lang="en-US" sz="3600" dirty="0"/>
              <a:t>Better analysis:</a:t>
            </a:r>
          </a:p>
          <a:p>
            <a:pPr lvl="1"/>
            <a:r>
              <a:rPr lang="en-US" sz="3200" dirty="0"/>
              <a:t>Discrete period for each used location</a:t>
            </a:r>
          </a:p>
          <a:p>
            <a:pPr lvl="1"/>
            <a:r>
              <a:rPr lang="en-US" sz="3200" dirty="0"/>
              <a:t>Fit a single conditional RSF to all periods</a:t>
            </a:r>
          </a:p>
          <a:p>
            <a:pPr lvl="2"/>
            <a:r>
              <a:rPr lang="en-US" sz="2800" dirty="0"/>
              <a:t>Conditional logistic regression</a:t>
            </a:r>
          </a:p>
        </p:txBody>
      </p:sp>
      <p:grpSp>
        <p:nvGrpSpPr>
          <p:cNvPr id="7" name="Group 6">
            <a:extLst>
              <a:ext uri="{FF2B5EF4-FFF2-40B4-BE49-F238E27FC236}">
                <a16:creationId xmlns:a16="http://schemas.microsoft.com/office/drawing/2014/main" id="{EBC7DC42-E2BD-7CE0-2E9D-7986CC4015BE}"/>
              </a:ext>
            </a:extLst>
          </p:cNvPr>
          <p:cNvGrpSpPr/>
          <p:nvPr/>
        </p:nvGrpSpPr>
        <p:grpSpPr>
          <a:xfrm rot="16200000">
            <a:off x="9082957" y="3142376"/>
            <a:ext cx="5090243" cy="3621996"/>
            <a:chOff x="8946480" y="3693204"/>
            <a:chExt cx="5090243" cy="3621996"/>
          </a:xfrm>
        </p:grpSpPr>
        <p:sp>
          <p:nvSpPr>
            <p:cNvPr id="5" name="Arrow: Curved Right 4">
              <a:extLst>
                <a:ext uri="{FF2B5EF4-FFF2-40B4-BE49-F238E27FC236}">
                  <a16:creationId xmlns:a16="http://schemas.microsoft.com/office/drawing/2014/main" id="{84B92D5A-1334-2A5B-9FF7-BDDEE3EA1B27}"/>
                </a:ext>
              </a:extLst>
            </p:cNvPr>
            <p:cNvSpPr/>
            <p:nvPr/>
          </p:nvSpPr>
          <p:spPr>
            <a:xfrm rot="10800000">
              <a:off x="11593773" y="3693204"/>
              <a:ext cx="2442950" cy="3343702"/>
            </a:xfrm>
            <a:prstGeom prst="curvedRightArrow">
              <a:avLst/>
            </a:prstGeom>
            <a:gradFill flip="none" rotWithShape="1">
              <a:gsLst>
                <a:gs pos="11000">
                  <a:schemeClr val="accent6">
                    <a:lumMod val="20000"/>
                    <a:lumOff val="80000"/>
                  </a:schemeClr>
                </a:gs>
                <a:gs pos="53000">
                  <a:schemeClr val="accent6">
                    <a:lumMod val="75000"/>
                  </a:schemeClr>
                </a:gs>
                <a:gs pos="92000">
                  <a:schemeClr val="accent2">
                    <a:lumMod val="5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Curved Right 5">
              <a:extLst>
                <a:ext uri="{FF2B5EF4-FFF2-40B4-BE49-F238E27FC236}">
                  <a16:creationId xmlns:a16="http://schemas.microsoft.com/office/drawing/2014/main" id="{F4FE3332-3CDC-DC00-91DE-1C3A2F646A72}"/>
                </a:ext>
              </a:extLst>
            </p:cNvPr>
            <p:cNvSpPr/>
            <p:nvPr/>
          </p:nvSpPr>
          <p:spPr>
            <a:xfrm>
              <a:off x="8946480" y="3971498"/>
              <a:ext cx="2442950" cy="3343702"/>
            </a:xfrm>
            <a:prstGeom prst="curvedRightArrow">
              <a:avLst/>
            </a:prstGeom>
            <a:gradFill flip="none" rotWithShape="1">
              <a:gsLst>
                <a:gs pos="12000">
                  <a:schemeClr val="accent6">
                    <a:lumMod val="20000"/>
                    <a:lumOff val="80000"/>
                  </a:schemeClr>
                </a:gs>
                <a:gs pos="61000">
                  <a:schemeClr val="accent1">
                    <a:lumMod val="60000"/>
                    <a:lumOff val="40000"/>
                  </a:schemeClr>
                </a:gs>
                <a:gs pos="90000">
                  <a:schemeClr val="accent2">
                    <a:lumMod val="50000"/>
                  </a:schemeClr>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 name="TextBox 3">
            <a:extLst>
              <a:ext uri="{FF2B5EF4-FFF2-40B4-BE49-F238E27FC236}">
                <a16:creationId xmlns:a16="http://schemas.microsoft.com/office/drawing/2014/main" id="{1ABE66A2-7653-DA74-BB68-13DA2FC4A0EC}"/>
              </a:ext>
            </a:extLst>
          </p:cNvPr>
          <p:cNvSpPr txBox="1"/>
          <p:nvPr/>
        </p:nvSpPr>
        <p:spPr>
          <a:xfrm>
            <a:off x="12951725" y="4723628"/>
            <a:ext cx="1678675" cy="584775"/>
          </a:xfrm>
          <a:prstGeom prst="rect">
            <a:avLst/>
          </a:prstGeom>
          <a:noFill/>
        </p:spPr>
        <p:txBody>
          <a:bodyPr wrap="square" rtlCol="0">
            <a:spAutoFit/>
          </a:bodyPr>
          <a:lstStyle/>
          <a:p>
            <a:pPr algn="ctr"/>
            <a:r>
              <a:rPr lang="en-US" sz="3200" b="1" dirty="0">
                <a:solidFill>
                  <a:schemeClr val="accent6">
                    <a:lumMod val="40000"/>
                    <a:lumOff val="60000"/>
                  </a:schemeClr>
                </a:solidFill>
              </a:rPr>
              <a:t>SPRING</a:t>
            </a:r>
          </a:p>
        </p:txBody>
      </p:sp>
      <p:sp>
        <p:nvSpPr>
          <p:cNvPr id="8" name="TextBox 7">
            <a:extLst>
              <a:ext uri="{FF2B5EF4-FFF2-40B4-BE49-F238E27FC236}">
                <a16:creationId xmlns:a16="http://schemas.microsoft.com/office/drawing/2014/main" id="{8FA14788-6CE1-BCB3-1CE3-AF13A2386EAF}"/>
              </a:ext>
            </a:extLst>
          </p:cNvPr>
          <p:cNvSpPr txBox="1"/>
          <p:nvPr/>
        </p:nvSpPr>
        <p:spPr>
          <a:xfrm>
            <a:off x="10805431" y="3168968"/>
            <a:ext cx="1923590" cy="584775"/>
          </a:xfrm>
          <a:prstGeom prst="rect">
            <a:avLst/>
          </a:prstGeom>
          <a:noFill/>
        </p:spPr>
        <p:txBody>
          <a:bodyPr wrap="square" rtlCol="0">
            <a:spAutoFit/>
          </a:bodyPr>
          <a:lstStyle/>
          <a:p>
            <a:pPr algn="ctr"/>
            <a:r>
              <a:rPr lang="en-US" sz="3200" b="1" dirty="0">
                <a:solidFill>
                  <a:schemeClr val="accent6">
                    <a:lumMod val="75000"/>
                  </a:schemeClr>
                </a:solidFill>
              </a:rPr>
              <a:t>SUMMER</a:t>
            </a:r>
          </a:p>
        </p:txBody>
      </p:sp>
      <p:sp>
        <p:nvSpPr>
          <p:cNvPr id="9" name="TextBox 8">
            <a:extLst>
              <a:ext uri="{FF2B5EF4-FFF2-40B4-BE49-F238E27FC236}">
                <a16:creationId xmlns:a16="http://schemas.microsoft.com/office/drawing/2014/main" id="{34B3FC50-2927-9F46-B7E7-A38BFC27A3CD}"/>
              </a:ext>
            </a:extLst>
          </p:cNvPr>
          <p:cNvSpPr txBox="1"/>
          <p:nvPr/>
        </p:nvSpPr>
        <p:spPr>
          <a:xfrm>
            <a:off x="8866391" y="4558815"/>
            <a:ext cx="1678675" cy="584775"/>
          </a:xfrm>
          <a:prstGeom prst="rect">
            <a:avLst/>
          </a:prstGeom>
          <a:noFill/>
        </p:spPr>
        <p:txBody>
          <a:bodyPr wrap="square" rtlCol="0">
            <a:spAutoFit/>
          </a:bodyPr>
          <a:lstStyle/>
          <a:p>
            <a:pPr algn="ctr"/>
            <a:r>
              <a:rPr lang="en-US" sz="3200" b="1" dirty="0">
                <a:solidFill>
                  <a:schemeClr val="accent2">
                    <a:lumMod val="50000"/>
                  </a:schemeClr>
                </a:solidFill>
              </a:rPr>
              <a:t>FALL</a:t>
            </a:r>
          </a:p>
        </p:txBody>
      </p:sp>
      <p:sp>
        <p:nvSpPr>
          <p:cNvPr id="10" name="TextBox 9">
            <a:extLst>
              <a:ext uri="{FF2B5EF4-FFF2-40B4-BE49-F238E27FC236}">
                <a16:creationId xmlns:a16="http://schemas.microsoft.com/office/drawing/2014/main" id="{B8930E35-5E61-6B93-A5E1-C27E036779FC}"/>
              </a:ext>
            </a:extLst>
          </p:cNvPr>
          <p:cNvSpPr txBox="1"/>
          <p:nvPr/>
        </p:nvSpPr>
        <p:spPr>
          <a:xfrm>
            <a:off x="10649594" y="6529686"/>
            <a:ext cx="1678675" cy="584775"/>
          </a:xfrm>
          <a:prstGeom prst="rect">
            <a:avLst/>
          </a:prstGeom>
          <a:noFill/>
        </p:spPr>
        <p:txBody>
          <a:bodyPr wrap="square" rtlCol="0">
            <a:spAutoFit/>
          </a:bodyPr>
          <a:lstStyle/>
          <a:p>
            <a:pPr algn="ctr"/>
            <a:r>
              <a:rPr lang="en-US" sz="3200" b="1" dirty="0">
                <a:solidFill>
                  <a:schemeClr val="accent1">
                    <a:lumMod val="60000"/>
                    <a:lumOff val="40000"/>
                  </a:schemeClr>
                </a:solidFill>
              </a:rPr>
              <a:t>WINTER</a:t>
            </a:r>
          </a:p>
        </p:txBody>
      </p:sp>
    </p:spTree>
    <p:extLst>
      <p:ext uri="{BB962C8B-B14F-4D97-AF65-F5344CB8AC3E}">
        <p14:creationId xmlns:p14="http://schemas.microsoft.com/office/powerpoint/2010/main" val="3558502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4" name="Oval 3">
            <a:extLst>
              <a:ext uri="{FF2B5EF4-FFF2-40B4-BE49-F238E27FC236}">
                <a16:creationId xmlns:a16="http://schemas.microsoft.com/office/drawing/2014/main" id="{D2FC9BED-455A-D20D-2087-3468C6B82280}"/>
              </a:ext>
            </a:extLst>
          </p:cNvPr>
          <p:cNvSpPr/>
          <p:nvPr/>
        </p:nvSpPr>
        <p:spPr>
          <a:xfrm>
            <a:off x="2712720" y="496824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4000611-7513-7B7F-A803-2B71BEA07927}"/>
              </a:ext>
            </a:extLst>
          </p:cNvPr>
          <p:cNvSpPr/>
          <p:nvPr/>
        </p:nvSpPr>
        <p:spPr>
          <a:xfrm>
            <a:off x="6667500" y="289560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C559DDC-0871-8070-2898-96F5C6A73379}"/>
              </a:ext>
            </a:extLst>
          </p:cNvPr>
          <p:cNvSpPr/>
          <p:nvPr/>
        </p:nvSpPr>
        <p:spPr>
          <a:xfrm>
            <a:off x="11475720" y="522732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48930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4" name="Oval 3">
            <a:extLst>
              <a:ext uri="{FF2B5EF4-FFF2-40B4-BE49-F238E27FC236}">
                <a16:creationId xmlns:a16="http://schemas.microsoft.com/office/drawing/2014/main" id="{D2FC9BED-455A-D20D-2087-3468C6B82280}"/>
              </a:ext>
            </a:extLst>
          </p:cNvPr>
          <p:cNvSpPr/>
          <p:nvPr/>
        </p:nvSpPr>
        <p:spPr>
          <a:xfrm>
            <a:off x="2712720" y="496824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4000611-7513-7B7F-A803-2B71BEA07927}"/>
              </a:ext>
            </a:extLst>
          </p:cNvPr>
          <p:cNvSpPr/>
          <p:nvPr/>
        </p:nvSpPr>
        <p:spPr>
          <a:xfrm>
            <a:off x="6667500" y="289560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C559DDC-0871-8070-2898-96F5C6A73379}"/>
              </a:ext>
            </a:extLst>
          </p:cNvPr>
          <p:cNvSpPr/>
          <p:nvPr/>
        </p:nvSpPr>
        <p:spPr>
          <a:xfrm>
            <a:off x="11475720" y="522732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E3B0F67-157F-A5CD-5992-FE66332C0496}"/>
              </a:ext>
            </a:extLst>
          </p:cNvPr>
          <p:cNvSpPr/>
          <p:nvPr/>
        </p:nvSpPr>
        <p:spPr>
          <a:xfrm>
            <a:off x="381000" y="263652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263C5-6D44-6A01-6C0C-2E1463780397}"/>
              </a:ext>
            </a:extLst>
          </p:cNvPr>
          <p:cNvSpPr/>
          <p:nvPr/>
        </p:nvSpPr>
        <p:spPr>
          <a:xfrm>
            <a:off x="4335780" y="56388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5204BF8-6554-C9FD-2874-778A5474623E}"/>
              </a:ext>
            </a:extLst>
          </p:cNvPr>
          <p:cNvSpPr/>
          <p:nvPr/>
        </p:nvSpPr>
        <p:spPr>
          <a:xfrm>
            <a:off x="9144000" y="289560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1390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sp>
        <p:nvSpPr>
          <p:cNvPr id="4" name="Oval 3">
            <a:extLst>
              <a:ext uri="{FF2B5EF4-FFF2-40B4-BE49-F238E27FC236}">
                <a16:creationId xmlns:a16="http://schemas.microsoft.com/office/drawing/2014/main" id="{D2FC9BED-455A-D20D-2087-3468C6B82280}"/>
              </a:ext>
            </a:extLst>
          </p:cNvPr>
          <p:cNvSpPr/>
          <p:nvPr/>
        </p:nvSpPr>
        <p:spPr>
          <a:xfrm>
            <a:off x="2712720" y="496824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4000611-7513-7B7F-A803-2B71BEA07927}"/>
              </a:ext>
            </a:extLst>
          </p:cNvPr>
          <p:cNvSpPr/>
          <p:nvPr/>
        </p:nvSpPr>
        <p:spPr>
          <a:xfrm>
            <a:off x="6667500" y="289560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C559DDC-0871-8070-2898-96F5C6A73379}"/>
              </a:ext>
            </a:extLst>
          </p:cNvPr>
          <p:cNvSpPr/>
          <p:nvPr/>
        </p:nvSpPr>
        <p:spPr>
          <a:xfrm>
            <a:off x="11475720" y="522732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E3B0F67-157F-A5CD-5992-FE66332C0496}"/>
              </a:ext>
            </a:extLst>
          </p:cNvPr>
          <p:cNvSpPr/>
          <p:nvPr/>
        </p:nvSpPr>
        <p:spPr>
          <a:xfrm>
            <a:off x="381000" y="263652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263C5-6D44-6A01-6C0C-2E1463780397}"/>
              </a:ext>
            </a:extLst>
          </p:cNvPr>
          <p:cNvSpPr/>
          <p:nvPr/>
        </p:nvSpPr>
        <p:spPr>
          <a:xfrm>
            <a:off x="4335780" y="56388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5204BF8-6554-C9FD-2874-778A5474623E}"/>
              </a:ext>
            </a:extLst>
          </p:cNvPr>
          <p:cNvSpPr/>
          <p:nvPr/>
        </p:nvSpPr>
        <p:spPr>
          <a:xfrm>
            <a:off x="9144000" y="2895600"/>
            <a:ext cx="5029200" cy="50292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454F8C8-E7E0-B735-3A63-9273F9359C4F}"/>
              </a:ext>
            </a:extLst>
          </p:cNvPr>
          <p:cNvSpPr/>
          <p:nvPr/>
        </p:nvSpPr>
        <p:spPr>
          <a:xfrm>
            <a:off x="1809750" y="35204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5C7AA43-E84D-8F7D-9186-9789CEF82354}"/>
              </a:ext>
            </a:extLst>
          </p:cNvPr>
          <p:cNvSpPr/>
          <p:nvPr/>
        </p:nvSpPr>
        <p:spPr>
          <a:xfrm>
            <a:off x="2682240" y="29794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E7623C9D-A24D-C4DD-1AD7-94E2A6C30765}"/>
              </a:ext>
            </a:extLst>
          </p:cNvPr>
          <p:cNvSpPr/>
          <p:nvPr/>
        </p:nvSpPr>
        <p:spPr>
          <a:xfrm>
            <a:off x="1424940" y="46101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955F7139-6FFB-9A36-23C5-E2A64985AE56}"/>
              </a:ext>
            </a:extLst>
          </p:cNvPr>
          <p:cNvSpPr/>
          <p:nvPr/>
        </p:nvSpPr>
        <p:spPr>
          <a:xfrm>
            <a:off x="750570" y="41300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E3CF8235-8E09-4500-EAEE-8B3E5E36349E}"/>
              </a:ext>
            </a:extLst>
          </p:cNvPr>
          <p:cNvSpPr/>
          <p:nvPr/>
        </p:nvSpPr>
        <p:spPr>
          <a:xfrm>
            <a:off x="1779270" y="595503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6D11FFD8-206D-B1F1-37F9-A609E9BB249F}"/>
              </a:ext>
            </a:extLst>
          </p:cNvPr>
          <p:cNvSpPr/>
          <p:nvPr/>
        </p:nvSpPr>
        <p:spPr>
          <a:xfrm>
            <a:off x="605790" y="56235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37922DC6-FB3A-BEA3-8C6D-65A0E153D0B4}"/>
              </a:ext>
            </a:extLst>
          </p:cNvPr>
          <p:cNvSpPr/>
          <p:nvPr/>
        </p:nvSpPr>
        <p:spPr>
          <a:xfrm>
            <a:off x="2960370" y="64160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67CFB49A-602D-8935-D4F0-07D83C5B67A0}"/>
              </a:ext>
            </a:extLst>
          </p:cNvPr>
          <p:cNvSpPr/>
          <p:nvPr/>
        </p:nvSpPr>
        <p:spPr>
          <a:xfrm>
            <a:off x="2865120" y="37185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FE66CFB5-31F6-D393-1974-F7120DE25E33}"/>
              </a:ext>
            </a:extLst>
          </p:cNvPr>
          <p:cNvSpPr/>
          <p:nvPr/>
        </p:nvSpPr>
        <p:spPr>
          <a:xfrm>
            <a:off x="3768090" y="42443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40517BAC-B142-80BA-2976-65E17022BFF2}"/>
              </a:ext>
            </a:extLst>
          </p:cNvPr>
          <p:cNvSpPr/>
          <p:nvPr/>
        </p:nvSpPr>
        <p:spPr>
          <a:xfrm>
            <a:off x="4191000" y="54102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390DB2FA-0CAE-54EE-F96D-CA4ACB0D0C53}"/>
              </a:ext>
            </a:extLst>
          </p:cNvPr>
          <p:cNvSpPr/>
          <p:nvPr/>
        </p:nvSpPr>
        <p:spPr>
          <a:xfrm>
            <a:off x="3714750" y="34366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6E3090EC-BCDE-B576-2E48-A90EF01BB85F}"/>
              </a:ext>
            </a:extLst>
          </p:cNvPr>
          <p:cNvSpPr/>
          <p:nvPr/>
        </p:nvSpPr>
        <p:spPr>
          <a:xfrm>
            <a:off x="3417570" y="55092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8E72B05B-3C92-37B6-117B-56F6E1609A2C}"/>
              </a:ext>
            </a:extLst>
          </p:cNvPr>
          <p:cNvSpPr/>
          <p:nvPr/>
        </p:nvSpPr>
        <p:spPr>
          <a:xfrm>
            <a:off x="2141220" y="702183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9EEE134B-8A29-4B93-CCC1-20A0F4252BF7}"/>
              </a:ext>
            </a:extLst>
          </p:cNvPr>
          <p:cNvSpPr/>
          <p:nvPr/>
        </p:nvSpPr>
        <p:spPr>
          <a:xfrm>
            <a:off x="4191000" y="64008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74CC0718-FE1D-0A3A-CABD-043ADA110895}"/>
              </a:ext>
            </a:extLst>
          </p:cNvPr>
          <p:cNvSpPr/>
          <p:nvPr/>
        </p:nvSpPr>
        <p:spPr>
          <a:xfrm>
            <a:off x="4933950" y="44500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96196A27-FB92-C988-D0BA-73D2F27F8A87}"/>
              </a:ext>
            </a:extLst>
          </p:cNvPr>
          <p:cNvSpPr/>
          <p:nvPr/>
        </p:nvSpPr>
        <p:spPr>
          <a:xfrm>
            <a:off x="5846445" y="128206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F99D2791-D532-5257-2407-56D681CC82D9}"/>
              </a:ext>
            </a:extLst>
          </p:cNvPr>
          <p:cNvSpPr/>
          <p:nvPr/>
        </p:nvSpPr>
        <p:spPr>
          <a:xfrm>
            <a:off x="6960870" y="78390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2FF7272E-0B73-EC3D-E5DD-5F13A168CF10}"/>
              </a:ext>
            </a:extLst>
          </p:cNvPr>
          <p:cNvSpPr/>
          <p:nvPr/>
        </p:nvSpPr>
        <p:spPr>
          <a:xfrm>
            <a:off x="5349240" y="262699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70911D14-63BD-52CD-AB89-B81230496E5A}"/>
              </a:ext>
            </a:extLst>
          </p:cNvPr>
          <p:cNvSpPr/>
          <p:nvPr/>
        </p:nvSpPr>
        <p:spPr>
          <a:xfrm>
            <a:off x="4674870" y="214693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4CE74EC8-4AA3-5721-3834-A71CFCB270AB}"/>
              </a:ext>
            </a:extLst>
          </p:cNvPr>
          <p:cNvSpPr/>
          <p:nvPr/>
        </p:nvSpPr>
        <p:spPr>
          <a:xfrm>
            <a:off x="5703570" y="397192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674BE744-EF03-C381-C55D-2989BE8C042E}"/>
              </a:ext>
            </a:extLst>
          </p:cNvPr>
          <p:cNvSpPr/>
          <p:nvPr/>
        </p:nvSpPr>
        <p:spPr>
          <a:xfrm>
            <a:off x="4530090" y="364045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771C4092-A7F9-54EF-EE21-9320FB8E02AA}"/>
              </a:ext>
            </a:extLst>
          </p:cNvPr>
          <p:cNvSpPr/>
          <p:nvPr/>
        </p:nvSpPr>
        <p:spPr>
          <a:xfrm>
            <a:off x="7067550" y="38862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E8FEB12A-33E0-58CB-16C6-E35E7D60BE37}"/>
              </a:ext>
            </a:extLst>
          </p:cNvPr>
          <p:cNvSpPr/>
          <p:nvPr/>
        </p:nvSpPr>
        <p:spPr>
          <a:xfrm>
            <a:off x="6374130" y="21717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D0D8C91-317C-7DD1-8E54-1C835142DBEB}"/>
              </a:ext>
            </a:extLst>
          </p:cNvPr>
          <p:cNvSpPr/>
          <p:nvPr/>
        </p:nvSpPr>
        <p:spPr>
          <a:xfrm>
            <a:off x="7273290" y="190119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D7A51FC8-A8E0-697A-BB2C-E4A25DF8EA96}"/>
              </a:ext>
            </a:extLst>
          </p:cNvPr>
          <p:cNvSpPr/>
          <p:nvPr/>
        </p:nvSpPr>
        <p:spPr>
          <a:xfrm>
            <a:off x="7955280" y="293941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8336D6B2-BD8A-20DC-50E9-2C50EF2AF85F}"/>
              </a:ext>
            </a:extLst>
          </p:cNvPr>
          <p:cNvSpPr/>
          <p:nvPr/>
        </p:nvSpPr>
        <p:spPr>
          <a:xfrm>
            <a:off x="8176260" y="159067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228FD11F-4FD8-3B55-BFB7-39F65220E6FB}"/>
              </a:ext>
            </a:extLst>
          </p:cNvPr>
          <p:cNvSpPr/>
          <p:nvPr/>
        </p:nvSpPr>
        <p:spPr>
          <a:xfrm>
            <a:off x="8290560" y="359187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868AF143-A33C-2A1F-32A5-4D94397872DF}"/>
              </a:ext>
            </a:extLst>
          </p:cNvPr>
          <p:cNvSpPr/>
          <p:nvPr/>
        </p:nvSpPr>
        <p:spPr>
          <a:xfrm>
            <a:off x="6656070" y="48615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31D7319C-C19A-477E-AFCA-525E9C57F6C7}"/>
              </a:ext>
            </a:extLst>
          </p:cNvPr>
          <p:cNvSpPr/>
          <p:nvPr/>
        </p:nvSpPr>
        <p:spPr>
          <a:xfrm>
            <a:off x="7764780" y="46101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4057A076-BFC1-770E-F0A2-75B05DD194CB}"/>
              </a:ext>
            </a:extLst>
          </p:cNvPr>
          <p:cNvSpPr/>
          <p:nvPr/>
        </p:nvSpPr>
        <p:spPr>
          <a:xfrm>
            <a:off x="8778240" y="248888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1" name="Oval 40">
            <a:extLst>
              <a:ext uri="{FF2B5EF4-FFF2-40B4-BE49-F238E27FC236}">
                <a16:creationId xmlns:a16="http://schemas.microsoft.com/office/drawing/2014/main" id="{3761451F-5576-21CD-74E5-8F6386E1ABF5}"/>
              </a:ext>
            </a:extLst>
          </p:cNvPr>
          <p:cNvSpPr/>
          <p:nvPr/>
        </p:nvSpPr>
        <p:spPr>
          <a:xfrm>
            <a:off x="10913745" y="317563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641C877B-0E55-4A81-1051-DE0CE3BF85FF}"/>
              </a:ext>
            </a:extLst>
          </p:cNvPr>
          <p:cNvSpPr/>
          <p:nvPr/>
        </p:nvSpPr>
        <p:spPr>
          <a:xfrm>
            <a:off x="10603230" y="478250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A6BD39AF-4E70-B4F6-F3BC-020674CA75DC}"/>
              </a:ext>
            </a:extLst>
          </p:cNvPr>
          <p:cNvSpPr/>
          <p:nvPr/>
        </p:nvSpPr>
        <p:spPr>
          <a:xfrm>
            <a:off x="10187940" y="49682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15A1EDC3-B8E6-A5C2-3137-349DE208E548}"/>
              </a:ext>
            </a:extLst>
          </p:cNvPr>
          <p:cNvSpPr/>
          <p:nvPr/>
        </p:nvSpPr>
        <p:spPr>
          <a:xfrm>
            <a:off x="10325100" y="359187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542EEC8C-08D6-4F0D-39FB-AC6C0DD8F790}"/>
              </a:ext>
            </a:extLst>
          </p:cNvPr>
          <p:cNvSpPr/>
          <p:nvPr/>
        </p:nvSpPr>
        <p:spPr>
          <a:xfrm>
            <a:off x="11096625" y="62331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D233AFB4-E691-8C32-0728-BC131796D907}"/>
              </a:ext>
            </a:extLst>
          </p:cNvPr>
          <p:cNvSpPr/>
          <p:nvPr/>
        </p:nvSpPr>
        <p:spPr>
          <a:xfrm>
            <a:off x="9620250" y="57226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 name="Oval 46">
            <a:extLst>
              <a:ext uri="{FF2B5EF4-FFF2-40B4-BE49-F238E27FC236}">
                <a16:creationId xmlns:a16="http://schemas.microsoft.com/office/drawing/2014/main" id="{C5B95E12-AB70-D8D7-D62C-1A42C7BD87ED}"/>
              </a:ext>
            </a:extLst>
          </p:cNvPr>
          <p:cNvSpPr/>
          <p:nvPr/>
        </p:nvSpPr>
        <p:spPr>
          <a:xfrm>
            <a:off x="11864340" y="702183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EF358891-20E7-BF87-E6E5-40A2880450CC}"/>
              </a:ext>
            </a:extLst>
          </p:cNvPr>
          <p:cNvSpPr/>
          <p:nvPr/>
        </p:nvSpPr>
        <p:spPr>
          <a:xfrm>
            <a:off x="13571220" y="47091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9" name="Oval 48">
            <a:extLst>
              <a:ext uri="{FF2B5EF4-FFF2-40B4-BE49-F238E27FC236}">
                <a16:creationId xmlns:a16="http://schemas.microsoft.com/office/drawing/2014/main" id="{73E01079-FD02-4F08-A54F-FBF491731657}"/>
              </a:ext>
            </a:extLst>
          </p:cNvPr>
          <p:cNvSpPr/>
          <p:nvPr/>
        </p:nvSpPr>
        <p:spPr>
          <a:xfrm>
            <a:off x="11864340" y="45262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0" name="Oval 49">
            <a:extLst>
              <a:ext uri="{FF2B5EF4-FFF2-40B4-BE49-F238E27FC236}">
                <a16:creationId xmlns:a16="http://schemas.microsoft.com/office/drawing/2014/main" id="{FFE25527-ADE2-C74F-86E4-6BCE87D9D22A}"/>
              </a:ext>
            </a:extLst>
          </p:cNvPr>
          <p:cNvSpPr/>
          <p:nvPr/>
        </p:nvSpPr>
        <p:spPr>
          <a:xfrm>
            <a:off x="13205460" y="55092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5986A96-80E6-3A18-D4DF-EEFAEB9E2445}"/>
              </a:ext>
            </a:extLst>
          </p:cNvPr>
          <p:cNvSpPr/>
          <p:nvPr/>
        </p:nvSpPr>
        <p:spPr>
          <a:xfrm>
            <a:off x="12729210" y="35356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339D21B0-4324-F4B9-7823-409E6CA6F4C1}"/>
              </a:ext>
            </a:extLst>
          </p:cNvPr>
          <p:cNvSpPr/>
          <p:nvPr/>
        </p:nvSpPr>
        <p:spPr>
          <a:xfrm>
            <a:off x="12432030" y="56083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32062D38-D5C8-D696-D85E-D3D05760D4EB}"/>
              </a:ext>
            </a:extLst>
          </p:cNvPr>
          <p:cNvSpPr/>
          <p:nvPr/>
        </p:nvSpPr>
        <p:spPr>
          <a:xfrm>
            <a:off x="12649200" y="475583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Oval 53">
            <a:extLst>
              <a:ext uri="{FF2B5EF4-FFF2-40B4-BE49-F238E27FC236}">
                <a16:creationId xmlns:a16="http://schemas.microsoft.com/office/drawing/2014/main" id="{6BC6F8B6-88BD-D1F1-E991-E465B46B5600}"/>
              </a:ext>
            </a:extLst>
          </p:cNvPr>
          <p:cNvSpPr/>
          <p:nvPr/>
        </p:nvSpPr>
        <p:spPr>
          <a:xfrm>
            <a:off x="13205460" y="64998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10D1D1C6-7F45-ED3A-697C-E3616CECA55E}"/>
              </a:ext>
            </a:extLst>
          </p:cNvPr>
          <p:cNvSpPr/>
          <p:nvPr/>
        </p:nvSpPr>
        <p:spPr>
          <a:xfrm>
            <a:off x="9925050" y="67056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1446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Discrete Choice RSF</a:t>
            </a:r>
          </a:p>
        </p:txBody>
      </p:sp>
      <p:grpSp>
        <p:nvGrpSpPr>
          <p:cNvPr id="191" name="Group 190">
            <a:extLst>
              <a:ext uri="{FF2B5EF4-FFF2-40B4-BE49-F238E27FC236}">
                <a16:creationId xmlns:a16="http://schemas.microsoft.com/office/drawing/2014/main" id="{440476ED-C95B-966C-CF5D-670EB405EF2F}"/>
              </a:ext>
            </a:extLst>
          </p:cNvPr>
          <p:cNvGrpSpPr/>
          <p:nvPr/>
        </p:nvGrpSpPr>
        <p:grpSpPr>
          <a:xfrm>
            <a:off x="3990023" y="1564004"/>
            <a:ext cx="6650355" cy="6167563"/>
            <a:chOff x="3836671" y="1297304"/>
            <a:chExt cx="6650355" cy="6167563"/>
          </a:xfrm>
        </p:grpSpPr>
        <p:sp>
          <p:nvSpPr>
            <p:cNvPr id="23" name="Oval 22">
              <a:extLst>
                <a:ext uri="{FF2B5EF4-FFF2-40B4-BE49-F238E27FC236}">
                  <a16:creationId xmlns:a16="http://schemas.microsoft.com/office/drawing/2014/main" id="{74CC0718-FE1D-0A3A-CABD-043ADA110895}"/>
                </a:ext>
              </a:extLst>
            </p:cNvPr>
            <p:cNvSpPr/>
            <p:nvPr/>
          </p:nvSpPr>
          <p:spPr>
            <a:xfrm>
              <a:off x="4796790" y="428434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96196A27-FB92-C988-D0BA-73D2F27F8A87}"/>
                </a:ext>
              </a:extLst>
            </p:cNvPr>
            <p:cNvSpPr/>
            <p:nvPr/>
          </p:nvSpPr>
          <p:spPr>
            <a:xfrm>
              <a:off x="6214111" y="277082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F99D2791-D532-5257-2407-56D681CC82D9}"/>
                </a:ext>
              </a:extLst>
            </p:cNvPr>
            <p:cNvSpPr/>
            <p:nvPr/>
          </p:nvSpPr>
          <p:spPr>
            <a:xfrm>
              <a:off x="6922770" y="185070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2FF7272E-0B73-EC3D-E5DD-5F13A168CF10}"/>
                </a:ext>
              </a:extLst>
            </p:cNvPr>
            <p:cNvSpPr/>
            <p:nvPr/>
          </p:nvSpPr>
          <p:spPr>
            <a:xfrm>
              <a:off x="5188268" y="305752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70911D14-63BD-52CD-AB89-B81230496E5A}"/>
                </a:ext>
              </a:extLst>
            </p:cNvPr>
            <p:cNvSpPr/>
            <p:nvPr/>
          </p:nvSpPr>
          <p:spPr>
            <a:xfrm>
              <a:off x="5615940" y="230124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4CE74EC8-4AA3-5721-3834-A71CFCB270AB}"/>
                </a:ext>
              </a:extLst>
            </p:cNvPr>
            <p:cNvSpPr/>
            <p:nvPr/>
          </p:nvSpPr>
          <p:spPr>
            <a:xfrm>
              <a:off x="5903595" y="368998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771C4092-A7F9-54EF-EE21-9320FB8E02AA}"/>
                </a:ext>
              </a:extLst>
            </p:cNvPr>
            <p:cNvSpPr/>
            <p:nvPr/>
          </p:nvSpPr>
          <p:spPr>
            <a:xfrm>
              <a:off x="6172201" y="176307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E8FEB12A-33E0-58CB-16C6-E35E7D60BE37}"/>
                </a:ext>
              </a:extLst>
            </p:cNvPr>
            <p:cNvSpPr/>
            <p:nvPr/>
          </p:nvSpPr>
          <p:spPr>
            <a:xfrm>
              <a:off x="6673216" y="364403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BD0D8C91-317C-7DD1-8E54-1C835142DBEB}"/>
                </a:ext>
              </a:extLst>
            </p:cNvPr>
            <p:cNvSpPr/>
            <p:nvPr/>
          </p:nvSpPr>
          <p:spPr>
            <a:xfrm>
              <a:off x="6949438" y="311729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D7A51FC8-A8E0-697A-BB2C-E4A25DF8EA96}"/>
                </a:ext>
              </a:extLst>
            </p:cNvPr>
            <p:cNvSpPr/>
            <p:nvPr/>
          </p:nvSpPr>
          <p:spPr>
            <a:xfrm>
              <a:off x="7581900" y="204977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8336D6B2-BD8A-20DC-50E9-2C50EF2AF85F}"/>
                </a:ext>
              </a:extLst>
            </p:cNvPr>
            <p:cNvSpPr/>
            <p:nvPr/>
          </p:nvSpPr>
          <p:spPr>
            <a:xfrm>
              <a:off x="7311390" y="129730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228FD11F-4FD8-3B55-BFB7-39F65220E6FB}"/>
                </a:ext>
              </a:extLst>
            </p:cNvPr>
            <p:cNvSpPr/>
            <p:nvPr/>
          </p:nvSpPr>
          <p:spPr>
            <a:xfrm>
              <a:off x="8161020" y="208002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7" name="Oval 36">
              <a:extLst>
                <a:ext uri="{FF2B5EF4-FFF2-40B4-BE49-F238E27FC236}">
                  <a16:creationId xmlns:a16="http://schemas.microsoft.com/office/drawing/2014/main" id="{868AF143-A33C-2A1F-32A5-4D94397872DF}"/>
                </a:ext>
              </a:extLst>
            </p:cNvPr>
            <p:cNvSpPr/>
            <p:nvPr/>
          </p:nvSpPr>
          <p:spPr>
            <a:xfrm>
              <a:off x="8266748" y="2544603"/>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31D7319C-C19A-477E-AFCA-525E9C57F6C7}"/>
                </a:ext>
              </a:extLst>
            </p:cNvPr>
            <p:cNvSpPr/>
            <p:nvPr/>
          </p:nvSpPr>
          <p:spPr>
            <a:xfrm>
              <a:off x="8240078" y="309514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Oval 38">
              <a:extLst>
                <a:ext uri="{FF2B5EF4-FFF2-40B4-BE49-F238E27FC236}">
                  <a16:creationId xmlns:a16="http://schemas.microsoft.com/office/drawing/2014/main" id="{4057A076-BFC1-770E-F0A2-75B05DD194CB}"/>
                </a:ext>
              </a:extLst>
            </p:cNvPr>
            <p:cNvSpPr/>
            <p:nvPr/>
          </p:nvSpPr>
          <p:spPr>
            <a:xfrm>
              <a:off x="8219124" y="137160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DD78115F-9E2B-2841-0FE5-82454176097E}"/>
                </a:ext>
              </a:extLst>
            </p:cNvPr>
            <p:cNvSpPr/>
            <p:nvPr/>
          </p:nvSpPr>
          <p:spPr>
            <a:xfrm>
              <a:off x="8724900" y="285178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26225A0A-EC22-E1B4-E388-A75F3C93F70F}"/>
                </a:ext>
              </a:extLst>
            </p:cNvPr>
            <p:cNvSpPr/>
            <p:nvPr/>
          </p:nvSpPr>
          <p:spPr>
            <a:xfrm>
              <a:off x="7929564" y="374713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71E519CB-4B39-6CDB-1F53-B7B8D81E4982}"/>
                </a:ext>
              </a:extLst>
            </p:cNvPr>
            <p:cNvSpPr/>
            <p:nvPr/>
          </p:nvSpPr>
          <p:spPr>
            <a:xfrm>
              <a:off x="5433060" y="426386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74B2A662-907E-10E2-3B72-2B2825A72D1E}"/>
                </a:ext>
              </a:extLst>
            </p:cNvPr>
            <p:cNvSpPr/>
            <p:nvPr/>
          </p:nvSpPr>
          <p:spPr>
            <a:xfrm>
              <a:off x="6755131" y="426386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BA6AAC86-0714-5700-B08E-0A5EC002A01A}"/>
                </a:ext>
              </a:extLst>
            </p:cNvPr>
            <p:cNvSpPr/>
            <p:nvPr/>
          </p:nvSpPr>
          <p:spPr>
            <a:xfrm>
              <a:off x="8524877" y="369760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Oval 61">
              <a:extLst>
                <a:ext uri="{FF2B5EF4-FFF2-40B4-BE49-F238E27FC236}">
                  <a16:creationId xmlns:a16="http://schemas.microsoft.com/office/drawing/2014/main" id="{E9A94588-885E-1CE0-8B9E-8F36B17EAA39}"/>
                </a:ext>
              </a:extLst>
            </p:cNvPr>
            <p:cNvSpPr/>
            <p:nvPr/>
          </p:nvSpPr>
          <p:spPr>
            <a:xfrm>
              <a:off x="6063615" y="446722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3" name="Oval 62">
              <a:extLst>
                <a:ext uri="{FF2B5EF4-FFF2-40B4-BE49-F238E27FC236}">
                  <a16:creationId xmlns:a16="http://schemas.microsoft.com/office/drawing/2014/main" id="{0413BD53-4756-F9CC-B9B3-62519A1CBDC2}"/>
                </a:ext>
              </a:extLst>
            </p:cNvPr>
            <p:cNvSpPr/>
            <p:nvPr/>
          </p:nvSpPr>
          <p:spPr>
            <a:xfrm>
              <a:off x="9222105" y="278701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4" name="Oval 63">
              <a:extLst>
                <a:ext uri="{FF2B5EF4-FFF2-40B4-BE49-F238E27FC236}">
                  <a16:creationId xmlns:a16="http://schemas.microsoft.com/office/drawing/2014/main" id="{E78277FE-9149-7D00-B120-F560BD989BE1}"/>
                </a:ext>
              </a:extLst>
            </p:cNvPr>
            <p:cNvSpPr/>
            <p:nvPr/>
          </p:nvSpPr>
          <p:spPr>
            <a:xfrm>
              <a:off x="7311390" y="367665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DF19CF7B-5AB1-E70F-CBE2-9B23003BD3AB}"/>
                </a:ext>
              </a:extLst>
            </p:cNvPr>
            <p:cNvSpPr/>
            <p:nvPr/>
          </p:nvSpPr>
          <p:spPr>
            <a:xfrm>
              <a:off x="9062086" y="201358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6" name="Oval 65">
              <a:extLst>
                <a:ext uri="{FF2B5EF4-FFF2-40B4-BE49-F238E27FC236}">
                  <a16:creationId xmlns:a16="http://schemas.microsoft.com/office/drawing/2014/main" id="{8C4BFEA3-4ED3-8DF6-B113-6AE5AC458673}"/>
                </a:ext>
              </a:extLst>
            </p:cNvPr>
            <p:cNvSpPr/>
            <p:nvPr/>
          </p:nvSpPr>
          <p:spPr>
            <a:xfrm>
              <a:off x="9022080" y="359283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37F2AC90-3577-E883-FD42-FB5DAEC88437}"/>
                </a:ext>
              </a:extLst>
            </p:cNvPr>
            <p:cNvSpPr/>
            <p:nvPr/>
          </p:nvSpPr>
          <p:spPr>
            <a:xfrm>
              <a:off x="6296026" y="325659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0FC680A9-1DC6-A83A-4467-1DE716EFC5CD}"/>
                </a:ext>
              </a:extLst>
            </p:cNvPr>
            <p:cNvSpPr/>
            <p:nvPr/>
          </p:nvSpPr>
          <p:spPr>
            <a:xfrm>
              <a:off x="7105650" y="255269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793D97B3-61EF-F9F4-EACE-1281719604EB}"/>
                </a:ext>
              </a:extLst>
            </p:cNvPr>
            <p:cNvSpPr/>
            <p:nvPr/>
          </p:nvSpPr>
          <p:spPr>
            <a:xfrm>
              <a:off x="5270183" y="354330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6290D794-E0B6-A9C1-91F6-163EB45677BD}"/>
                </a:ext>
              </a:extLst>
            </p:cNvPr>
            <p:cNvSpPr/>
            <p:nvPr/>
          </p:nvSpPr>
          <p:spPr>
            <a:xfrm>
              <a:off x="5697855" y="278701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1FBB9F3F-21DC-D096-B78E-FFE66B6ABC40}"/>
                </a:ext>
              </a:extLst>
            </p:cNvPr>
            <p:cNvSpPr/>
            <p:nvPr/>
          </p:nvSpPr>
          <p:spPr>
            <a:xfrm>
              <a:off x="6254116" y="2248853"/>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0E0B5F59-7027-951D-5881-011F95FC61E7}"/>
                </a:ext>
              </a:extLst>
            </p:cNvPr>
            <p:cNvSpPr/>
            <p:nvPr/>
          </p:nvSpPr>
          <p:spPr>
            <a:xfrm>
              <a:off x="7571423" y="324040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4CFF909D-E55A-74E2-F1D0-6B26DBDC149C}"/>
                </a:ext>
              </a:extLst>
            </p:cNvPr>
            <p:cNvSpPr/>
            <p:nvPr/>
          </p:nvSpPr>
          <p:spPr>
            <a:xfrm>
              <a:off x="7676198" y="271462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3D98B0DE-8E50-6090-F9DB-21372FB39306}"/>
                </a:ext>
              </a:extLst>
            </p:cNvPr>
            <p:cNvSpPr/>
            <p:nvPr/>
          </p:nvSpPr>
          <p:spPr>
            <a:xfrm>
              <a:off x="5045395" y="477202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Oval 75">
              <a:extLst>
                <a:ext uri="{FF2B5EF4-FFF2-40B4-BE49-F238E27FC236}">
                  <a16:creationId xmlns:a16="http://schemas.microsoft.com/office/drawing/2014/main" id="{6CFBEC01-CDCB-916A-017F-47FD67BA872B}"/>
                </a:ext>
              </a:extLst>
            </p:cNvPr>
            <p:cNvSpPr/>
            <p:nvPr/>
          </p:nvSpPr>
          <p:spPr>
            <a:xfrm>
              <a:off x="5641659" y="551592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7" name="Oval 76">
              <a:extLst>
                <a:ext uri="{FF2B5EF4-FFF2-40B4-BE49-F238E27FC236}">
                  <a16:creationId xmlns:a16="http://schemas.microsoft.com/office/drawing/2014/main" id="{0FDB5F3D-6E91-E087-6AF0-34427F0A887B}"/>
                </a:ext>
              </a:extLst>
            </p:cNvPr>
            <p:cNvSpPr/>
            <p:nvPr/>
          </p:nvSpPr>
          <p:spPr>
            <a:xfrm>
              <a:off x="5551172" y="491156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FAD0DD58-5EA1-947F-EBAC-CD4D17DE3022}"/>
                </a:ext>
              </a:extLst>
            </p:cNvPr>
            <p:cNvSpPr/>
            <p:nvPr/>
          </p:nvSpPr>
          <p:spPr>
            <a:xfrm>
              <a:off x="7071362" y="509635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DD2BA3F6-4484-EF07-8216-FDFBF4107804}"/>
                </a:ext>
              </a:extLst>
            </p:cNvPr>
            <p:cNvSpPr/>
            <p:nvPr/>
          </p:nvSpPr>
          <p:spPr>
            <a:xfrm>
              <a:off x="7608095" y="502908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2D2AC6D5-A7E8-1FA3-6F0B-B76CABBBFFE0}"/>
                </a:ext>
              </a:extLst>
            </p:cNvPr>
            <p:cNvSpPr/>
            <p:nvPr/>
          </p:nvSpPr>
          <p:spPr>
            <a:xfrm>
              <a:off x="6388419" y="615219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1" name="Oval 80">
              <a:extLst>
                <a:ext uri="{FF2B5EF4-FFF2-40B4-BE49-F238E27FC236}">
                  <a16:creationId xmlns:a16="http://schemas.microsoft.com/office/drawing/2014/main" id="{D15C18DC-BF48-9C64-23B4-C1745D49D364}"/>
                </a:ext>
              </a:extLst>
            </p:cNvPr>
            <p:cNvSpPr/>
            <p:nvPr/>
          </p:nvSpPr>
          <p:spPr>
            <a:xfrm>
              <a:off x="6933250" y="572738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2" name="Oval 81">
              <a:extLst>
                <a:ext uri="{FF2B5EF4-FFF2-40B4-BE49-F238E27FC236}">
                  <a16:creationId xmlns:a16="http://schemas.microsoft.com/office/drawing/2014/main" id="{3805BE96-BA77-4B2D-8ABB-7C5F577420BA}"/>
                </a:ext>
              </a:extLst>
            </p:cNvPr>
            <p:cNvSpPr/>
            <p:nvPr/>
          </p:nvSpPr>
          <p:spPr>
            <a:xfrm>
              <a:off x="6717034" y="666702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3" name="Oval 82">
              <a:extLst>
                <a:ext uri="{FF2B5EF4-FFF2-40B4-BE49-F238E27FC236}">
                  <a16:creationId xmlns:a16="http://schemas.microsoft.com/office/drawing/2014/main" id="{406361A7-6503-223D-B5B6-D46FDE88F2E5}"/>
                </a:ext>
              </a:extLst>
            </p:cNvPr>
            <p:cNvSpPr/>
            <p:nvPr/>
          </p:nvSpPr>
          <p:spPr>
            <a:xfrm>
              <a:off x="7356161" y="569880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4" name="Oval 83">
              <a:extLst>
                <a:ext uri="{FF2B5EF4-FFF2-40B4-BE49-F238E27FC236}">
                  <a16:creationId xmlns:a16="http://schemas.microsoft.com/office/drawing/2014/main" id="{0B44C0F4-2C7B-2DD5-665F-5D1538A6C779}"/>
                </a:ext>
              </a:extLst>
            </p:cNvPr>
            <p:cNvSpPr/>
            <p:nvPr/>
          </p:nvSpPr>
          <p:spPr>
            <a:xfrm>
              <a:off x="7487604" y="668178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5" name="Oval 84">
              <a:extLst>
                <a:ext uri="{FF2B5EF4-FFF2-40B4-BE49-F238E27FC236}">
                  <a16:creationId xmlns:a16="http://schemas.microsoft.com/office/drawing/2014/main" id="{C2D373AF-E474-45B2-D2F7-BAE76BC53256}"/>
                </a:ext>
              </a:extLst>
            </p:cNvPr>
            <p:cNvSpPr/>
            <p:nvPr/>
          </p:nvSpPr>
          <p:spPr>
            <a:xfrm>
              <a:off x="6142674" y="567785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6" name="Oval 85">
              <a:extLst>
                <a:ext uri="{FF2B5EF4-FFF2-40B4-BE49-F238E27FC236}">
                  <a16:creationId xmlns:a16="http://schemas.microsoft.com/office/drawing/2014/main" id="{BAB29798-2231-D0F4-C2D6-5719391C7165}"/>
                </a:ext>
              </a:extLst>
            </p:cNvPr>
            <p:cNvSpPr/>
            <p:nvPr/>
          </p:nvSpPr>
          <p:spPr>
            <a:xfrm>
              <a:off x="7853364" y="559403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7" name="Oval 86">
              <a:extLst>
                <a:ext uri="{FF2B5EF4-FFF2-40B4-BE49-F238E27FC236}">
                  <a16:creationId xmlns:a16="http://schemas.microsoft.com/office/drawing/2014/main" id="{E088095A-8965-414C-ACF0-C7CD1E9BCEC1}"/>
                </a:ext>
              </a:extLst>
            </p:cNvPr>
            <p:cNvSpPr/>
            <p:nvPr/>
          </p:nvSpPr>
          <p:spPr>
            <a:xfrm>
              <a:off x="5127310" y="525780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8" name="Oval 87">
              <a:extLst>
                <a:ext uri="{FF2B5EF4-FFF2-40B4-BE49-F238E27FC236}">
                  <a16:creationId xmlns:a16="http://schemas.microsoft.com/office/drawing/2014/main" id="{11DC82C8-2719-A3BC-4D7D-58EEE05D8778}"/>
                </a:ext>
              </a:extLst>
            </p:cNvPr>
            <p:cNvSpPr/>
            <p:nvPr/>
          </p:nvSpPr>
          <p:spPr>
            <a:xfrm>
              <a:off x="6402707" y="524160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9" name="Oval 88">
              <a:extLst>
                <a:ext uri="{FF2B5EF4-FFF2-40B4-BE49-F238E27FC236}">
                  <a16:creationId xmlns:a16="http://schemas.microsoft.com/office/drawing/2014/main" id="{6A6E9FFB-E950-25C0-039A-2E4862256AC9}"/>
                </a:ext>
              </a:extLst>
            </p:cNvPr>
            <p:cNvSpPr/>
            <p:nvPr/>
          </p:nvSpPr>
          <p:spPr>
            <a:xfrm>
              <a:off x="6507482" y="471582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0" name="Oval 89">
              <a:extLst>
                <a:ext uri="{FF2B5EF4-FFF2-40B4-BE49-F238E27FC236}">
                  <a16:creationId xmlns:a16="http://schemas.microsoft.com/office/drawing/2014/main" id="{87CBBC7B-645A-5BA8-28D5-4E99473CDF44}"/>
                </a:ext>
              </a:extLst>
            </p:cNvPr>
            <p:cNvSpPr/>
            <p:nvPr/>
          </p:nvSpPr>
          <p:spPr>
            <a:xfrm>
              <a:off x="7558092" y="438578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1" name="Oval 90">
              <a:extLst>
                <a:ext uri="{FF2B5EF4-FFF2-40B4-BE49-F238E27FC236}">
                  <a16:creationId xmlns:a16="http://schemas.microsoft.com/office/drawing/2014/main" id="{FAC2AFEF-9455-9789-B227-CC36FF0F7006}"/>
                </a:ext>
              </a:extLst>
            </p:cNvPr>
            <p:cNvSpPr/>
            <p:nvPr/>
          </p:nvSpPr>
          <p:spPr>
            <a:xfrm>
              <a:off x="8681086" y="50827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2" name="Oval 91">
              <a:extLst>
                <a:ext uri="{FF2B5EF4-FFF2-40B4-BE49-F238E27FC236}">
                  <a16:creationId xmlns:a16="http://schemas.microsoft.com/office/drawing/2014/main" id="{58E49440-D073-274D-773C-D9119DF27C21}"/>
                </a:ext>
              </a:extLst>
            </p:cNvPr>
            <p:cNvSpPr/>
            <p:nvPr/>
          </p:nvSpPr>
          <p:spPr>
            <a:xfrm>
              <a:off x="8590599" y="447841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4" name="Oval 93">
              <a:extLst>
                <a:ext uri="{FF2B5EF4-FFF2-40B4-BE49-F238E27FC236}">
                  <a16:creationId xmlns:a16="http://schemas.microsoft.com/office/drawing/2014/main" id="{FA2958F9-68BE-F54A-F68F-21D333CE58A3}"/>
                </a:ext>
              </a:extLst>
            </p:cNvPr>
            <p:cNvSpPr/>
            <p:nvPr/>
          </p:nvSpPr>
          <p:spPr>
            <a:xfrm>
              <a:off x="9765033" y="260556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5" name="Oval 94">
              <a:extLst>
                <a:ext uri="{FF2B5EF4-FFF2-40B4-BE49-F238E27FC236}">
                  <a16:creationId xmlns:a16="http://schemas.microsoft.com/office/drawing/2014/main" id="{38384914-10BA-4C27-0578-C8559CED3E22}"/>
                </a:ext>
              </a:extLst>
            </p:cNvPr>
            <p:cNvSpPr/>
            <p:nvPr/>
          </p:nvSpPr>
          <p:spPr>
            <a:xfrm>
              <a:off x="9427846" y="571904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6" name="Oval 95">
              <a:extLst>
                <a:ext uri="{FF2B5EF4-FFF2-40B4-BE49-F238E27FC236}">
                  <a16:creationId xmlns:a16="http://schemas.microsoft.com/office/drawing/2014/main" id="{F8D37D7B-B988-77E7-FA46-D4EE65DFFF1A}"/>
                </a:ext>
              </a:extLst>
            </p:cNvPr>
            <p:cNvSpPr/>
            <p:nvPr/>
          </p:nvSpPr>
          <p:spPr>
            <a:xfrm>
              <a:off x="9972677" y="529423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7" name="Oval 96">
              <a:extLst>
                <a:ext uri="{FF2B5EF4-FFF2-40B4-BE49-F238E27FC236}">
                  <a16:creationId xmlns:a16="http://schemas.microsoft.com/office/drawing/2014/main" id="{6CB8155E-1EA7-99D5-CFFF-BD2CAF6FD56B}"/>
                </a:ext>
              </a:extLst>
            </p:cNvPr>
            <p:cNvSpPr/>
            <p:nvPr/>
          </p:nvSpPr>
          <p:spPr>
            <a:xfrm>
              <a:off x="8625842" y="583192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8" name="Oval 97">
              <a:extLst>
                <a:ext uri="{FF2B5EF4-FFF2-40B4-BE49-F238E27FC236}">
                  <a16:creationId xmlns:a16="http://schemas.microsoft.com/office/drawing/2014/main" id="{0EF5AC99-EABA-6310-74FE-1124E03E2294}"/>
                </a:ext>
              </a:extLst>
            </p:cNvPr>
            <p:cNvSpPr/>
            <p:nvPr/>
          </p:nvSpPr>
          <p:spPr>
            <a:xfrm>
              <a:off x="8666325" y="638985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9" name="Oval 98">
              <a:extLst>
                <a:ext uri="{FF2B5EF4-FFF2-40B4-BE49-F238E27FC236}">
                  <a16:creationId xmlns:a16="http://schemas.microsoft.com/office/drawing/2014/main" id="{281EC37A-DB5B-383B-CCEC-54E0040E76E4}"/>
                </a:ext>
              </a:extLst>
            </p:cNvPr>
            <p:cNvSpPr/>
            <p:nvPr/>
          </p:nvSpPr>
          <p:spPr>
            <a:xfrm>
              <a:off x="7934326" y="603528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0" name="Oval 99">
              <a:extLst>
                <a:ext uri="{FF2B5EF4-FFF2-40B4-BE49-F238E27FC236}">
                  <a16:creationId xmlns:a16="http://schemas.microsoft.com/office/drawing/2014/main" id="{076AB7C8-91FB-09A7-FCF6-320C531856DB}"/>
                </a:ext>
              </a:extLst>
            </p:cNvPr>
            <p:cNvSpPr/>
            <p:nvPr/>
          </p:nvSpPr>
          <p:spPr>
            <a:xfrm>
              <a:off x="9182101" y="524470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2" name="Oval 101">
              <a:extLst>
                <a:ext uri="{FF2B5EF4-FFF2-40B4-BE49-F238E27FC236}">
                  <a16:creationId xmlns:a16="http://schemas.microsoft.com/office/drawing/2014/main" id="{4E6B419F-4733-CA57-17B2-AFD774F4B48D}"/>
                </a:ext>
              </a:extLst>
            </p:cNvPr>
            <p:cNvSpPr/>
            <p:nvPr/>
          </p:nvSpPr>
          <p:spPr>
            <a:xfrm>
              <a:off x="8129589" y="487656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 name="Oval 102">
              <a:extLst>
                <a:ext uri="{FF2B5EF4-FFF2-40B4-BE49-F238E27FC236}">
                  <a16:creationId xmlns:a16="http://schemas.microsoft.com/office/drawing/2014/main" id="{1D33B4D5-BB5F-38B1-A7DD-3BD1E3A800F3}"/>
                </a:ext>
              </a:extLst>
            </p:cNvPr>
            <p:cNvSpPr/>
            <p:nvPr/>
          </p:nvSpPr>
          <p:spPr>
            <a:xfrm>
              <a:off x="9442134" y="480846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4" name="Oval 103">
              <a:extLst>
                <a:ext uri="{FF2B5EF4-FFF2-40B4-BE49-F238E27FC236}">
                  <a16:creationId xmlns:a16="http://schemas.microsoft.com/office/drawing/2014/main" id="{5DB07762-B7E6-1B75-57AD-37021AE16EF8}"/>
                </a:ext>
              </a:extLst>
            </p:cNvPr>
            <p:cNvSpPr/>
            <p:nvPr/>
          </p:nvSpPr>
          <p:spPr>
            <a:xfrm>
              <a:off x="9546909" y="428267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9" name="Oval 138">
              <a:extLst>
                <a:ext uri="{FF2B5EF4-FFF2-40B4-BE49-F238E27FC236}">
                  <a16:creationId xmlns:a16="http://schemas.microsoft.com/office/drawing/2014/main" id="{F67A8DFA-CA89-6BF0-A63F-6D53651096D0}"/>
                </a:ext>
              </a:extLst>
            </p:cNvPr>
            <p:cNvSpPr/>
            <p:nvPr/>
          </p:nvSpPr>
          <p:spPr>
            <a:xfrm>
              <a:off x="7739064" y="162925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1" name="Oval 140">
              <a:extLst>
                <a:ext uri="{FF2B5EF4-FFF2-40B4-BE49-F238E27FC236}">
                  <a16:creationId xmlns:a16="http://schemas.microsoft.com/office/drawing/2014/main" id="{3319DA73-888D-F84B-9CE6-EFA85710EEEE}"/>
                </a:ext>
              </a:extLst>
            </p:cNvPr>
            <p:cNvSpPr/>
            <p:nvPr/>
          </p:nvSpPr>
          <p:spPr>
            <a:xfrm>
              <a:off x="6789422" y="140660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5" name="Oval 144">
              <a:extLst>
                <a:ext uri="{FF2B5EF4-FFF2-40B4-BE49-F238E27FC236}">
                  <a16:creationId xmlns:a16="http://schemas.microsoft.com/office/drawing/2014/main" id="{E4600166-FE41-F32A-586E-AC85BC02A1A8}"/>
                </a:ext>
              </a:extLst>
            </p:cNvPr>
            <p:cNvSpPr/>
            <p:nvPr/>
          </p:nvSpPr>
          <p:spPr>
            <a:xfrm>
              <a:off x="8407719" y="185070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7" name="Oval 146">
              <a:extLst>
                <a:ext uri="{FF2B5EF4-FFF2-40B4-BE49-F238E27FC236}">
                  <a16:creationId xmlns:a16="http://schemas.microsoft.com/office/drawing/2014/main" id="{C8C76CCD-2733-8043-73B8-3B257902B9A7}"/>
                </a:ext>
              </a:extLst>
            </p:cNvPr>
            <p:cNvSpPr/>
            <p:nvPr/>
          </p:nvSpPr>
          <p:spPr>
            <a:xfrm>
              <a:off x="7089461" y="709910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1" name="Oval 150">
              <a:extLst>
                <a:ext uri="{FF2B5EF4-FFF2-40B4-BE49-F238E27FC236}">
                  <a16:creationId xmlns:a16="http://schemas.microsoft.com/office/drawing/2014/main" id="{C6AC1751-B8A9-8BAD-8C30-FC37397B6B29}"/>
                </a:ext>
              </a:extLst>
            </p:cNvPr>
            <p:cNvSpPr/>
            <p:nvPr/>
          </p:nvSpPr>
          <p:spPr>
            <a:xfrm>
              <a:off x="4297203" y="223742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2" name="Oval 151">
              <a:extLst>
                <a:ext uri="{FF2B5EF4-FFF2-40B4-BE49-F238E27FC236}">
                  <a16:creationId xmlns:a16="http://schemas.microsoft.com/office/drawing/2014/main" id="{45748C9B-493C-4502-55E9-5C9DBC33F93F}"/>
                </a:ext>
              </a:extLst>
            </p:cNvPr>
            <p:cNvSpPr/>
            <p:nvPr/>
          </p:nvSpPr>
          <p:spPr>
            <a:xfrm>
              <a:off x="4080987" y="317706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3" name="Oval 152">
              <a:extLst>
                <a:ext uri="{FF2B5EF4-FFF2-40B4-BE49-F238E27FC236}">
                  <a16:creationId xmlns:a16="http://schemas.microsoft.com/office/drawing/2014/main" id="{D0253471-8D0E-D6F6-D4A6-96DB02474BE3}"/>
                </a:ext>
              </a:extLst>
            </p:cNvPr>
            <p:cNvSpPr/>
            <p:nvPr/>
          </p:nvSpPr>
          <p:spPr>
            <a:xfrm>
              <a:off x="4720114" y="220884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4" name="Oval 153">
              <a:extLst>
                <a:ext uri="{FF2B5EF4-FFF2-40B4-BE49-F238E27FC236}">
                  <a16:creationId xmlns:a16="http://schemas.microsoft.com/office/drawing/2014/main" id="{5BFA7D48-19AD-F2DA-2A62-2131F2629714}"/>
                </a:ext>
              </a:extLst>
            </p:cNvPr>
            <p:cNvSpPr/>
            <p:nvPr/>
          </p:nvSpPr>
          <p:spPr>
            <a:xfrm>
              <a:off x="4851557" y="319182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6" name="Oval 155">
              <a:extLst>
                <a:ext uri="{FF2B5EF4-FFF2-40B4-BE49-F238E27FC236}">
                  <a16:creationId xmlns:a16="http://schemas.microsoft.com/office/drawing/2014/main" id="{4DCF9ECD-6F8B-A2A0-C5E9-371297AC15D4}"/>
                </a:ext>
              </a:extLst>
            </p:cNvPr>
            <p:cNvSpPr/>
            <p:nvPr/>
          </p:nvSpPr>
          <p:spPr>
            <a:xfrm>
              <a:off x="5217317" y="210407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8" name="Oval 157">
              <a:extLst>
                <a:ext uri="{FF2B5EF4-FFF2-40B4-BE49-F238E27FC236}">
                  <a16:creationId xmlns:a16="http://schemas.microsoft.com/office/drawing/2014/main" id="{8552A99F-ABFF-91F5-1CD9-21F71863CAB1}"/>
                </a:ext>
              </a:extLst>
            </p:cNvPr>
            <p:cNvSpPr/>
            <p:nvPr/>
          </p:nvSpPr>
          <p:spPr>
            <a:xfrm>
              <a:off x="5298279" y="254532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9" name="Oval 158">
              <a:extLst>
                <a:ext uri="{FF2B5EF4-FFF2-40B4-BE49-F238E27FC236}">
                  <a16:creationId xmlns:a16="http://schemas.microsoft.com/office/drawing/2014/main" id="{30CDD730-79A7-9142-DFB1-F7BB0E1B79EA}"/>
                </a:ext>
              </a:extLst>
            </p:cNvPr>
            <p:cNvSpPr/>
            <p:nvPr/>
          </p:nvSpPr>
          <p:spPr>
            <a:xfrm>
              <a:off x="9360218" y="322278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0" name="Oval 159">
              <a:extLst>
                <a:ext uri="{FF2B5EF4-FFF2-40B4-BE49-F238E27FC236}">
                  <a16:creationId xmlns:a16="http://schemas.microsoft.com/office/drawing/2014/main" id="{0879338F-3B4B-2CAB-DFFD-E1BD9A1C95CB}"/>
                </a:ext>
              </a:extLst>
            </p:cNvPr>
            <p:cNvSpPr/>
            <p:nvPr/>
          </p:nvSpPr>
          <p:spPr>
            <a:xfrm>
              <a:off x="10106978" y="385905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3" name="Oval 162">
              <a:extLst>
                <a:ext uri="{FF2B5EF4-FFF2-40B4-BE49-F238E27FC236}">
                  <a16:creationId xmlns:a16="http://schemas.microsoft.com/office/drawing/2014/main" id="{F5A32DFF-840B-099E-3E0C-530DFCFAAC6D}"/>
                </a:ext>
              </a:extLst>
            </p:cNvPr>
            <p:cNvSpPr/>
            <p:nvPr/>
          </p:nvSpPr>
          <p:spPr>
            <a:xfrm>
              <a:off x="6187922" y="703278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4" name="Oval 163">
              <a:extLst>
                <a:ext uri="{FF2B5EF4-FFF2-40B4-BE49-F238E27FC236}">
                  <a16:creationId xmlns:a16="http://schemas.microsoft.com/office/drawing/2014/main" id="{5224501E-8170-702F-71B8-11FD52073F04}"/>
                </a:ext>
              </a:extLst>
            </p:cNvPr>
            <p:cNvSpPr/>
            <p:nvPr/>
          </p:nvSpPr>
          <p:spPr>
            <a:xfrm>
              <a:off x="8407722" y="6857768"/>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5" name="Oval 164">
              <a:extLst>
                <a:ext uri="{FF2B5EF4-FFF2-40B4-BE49-F238E27FC236}">
                  <a16:creationId xmlns:a16="http://schemas.microsoft.com/office/drawing/2014/main" id="{90C9B0AC-4FC2-6C18-3E57-A171C5820C89}"/>
                </a:ext>
              </a:extLst>
            </p:cNvPr>
            <p:cNvSpPr/>
            <p:nvPr/>
          </p:nvSpPr>
          <p:spPr>
            <a:xfrm>
              <a:off x="9861233" y="338471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6" name="Oval 165">
              <a:extLst>
                <a:ext uri="{FF2B5EF4-FFF2-40B4-BE49-F238E27FC236}">
                  <a16:creationId xmlns:a16="http://schemas.microsoft.com/office/drawing/2014/main" id="{C15F7514-7E07-C175-1E40-2E60C149D63D}"/>
                </a:ext>
              </a:extLst>
            </p:cNvPr>
            <p:cNvSpPr/>
            <p:nvPr/>
          </p:nvSpPr>
          <p:spPr>
            <a:xfrm>
              <a:off x="9834564" y="460605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7" name="Oval 166">
              <a:extLst>
                <a:ext uri="{FF2B5EF4-FFF2-40B4-BE49-F238E27FC236}">
                  <a16:creationId xmlns:a16="http://schemas.microsoft.com/office/drawing/2014/main" id="{91A00BCA-DEE1-F2A7-6A16-817925425F85}"/>
                </a:ext>
              </a:extLst>
            </p:cNvPr>
            <p:cNvSpPr/>
            <p:nvPr/>
          </p:nvSpPr>
          <p:spPr>
            <a:xfrm>
              <a:off x="10121266" y="294846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8" name="Oval 167">
              <a:extLst>
                <a:ext uri="{FF2B5EF4-FFF2-40B4-BE49-F238E27FC236}">
                  <a16:creationId xmlns:a16="http://schemas.microsoft.com/office/drawing/2014/main" id="{B417638E-5E9F-A2DB-C1F5-9E9B66EEEA76}"/>
                </a:ext>
              </a:extLst>
            </p:cNvPr>
            <p:cNvSpPr/>
            <p:nvPr/>
          </p:nvSpPr>
          <p:spPr>
            <a:xfrm>
              <a:off x="6338888" y="132683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3" name="Oval 172">
              <a:extLst>
                <a:ext uri="{FF2B5EF4-FFF2-40B4-BE49-F238E27FC236}">
                  <a16:creationId xmlns:a16="http://schemas.microsoft.com/office/drawing/2014/main" id="{45C48C31-5149-E291-A44E-EF36D9FBD412}"/>
                </a:ext>
              </a:extLst>
            </p:cNvPr>
            <p:cNvSpPr/>
            <p:nvPr/>
          </p:nvSpPr>
          <p:spPr>
            <a:xfrm>
              <a:off x="3836671" y="3893586"/>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4" name="Oval 173">
              <a:extLst>
                <a:ext uri="{FF2B5EF4-FFF2-40B4-BE49-F238E27FC236}">
                  <a16:creationId xmlns:a16="http://schemas.microsoft.com/office/drawing/2014/main" id="{7853F8B3-F885-C507-83B8-675C2AA73341}"/>
                </a:ext>
              </a:extLst>
            </p:cNvPr>
            <p:cNvSpPr/>
            <p:nvPr/>
          </p:nvSpPr>
          <p:spPr>
            <a:xfrm>
              <a:off x="3968114" y="487656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6" name="Oval 175">
              <a:extLst>
                <a:ext uri="{FF2B5EF4-FFF2-40B4-BE49-F238E27FC236}">
                  <a16:creationId xmlns:a16="http://schemas.microsoft.com/office/drawing/2014/main" id="{5B61F067-0576-F047-AADF-7B0676F30E7F}"/>
                </a:ext>
              </a:extLst>
            </p:cNvPr>
            <p:cNvSpPr/>
            <p:nvPr/>
          </p:nvSpPr>
          <p:spPr>
            <a:xfrm>
              <a:off x="4333874" y="378881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8" name="Oval 177">
              <a:extLst>
                <a:ext uri="{FF2B5EF4-FFF2-40B4-BE49-F238E27FC236}">
                  <a16:creationId xmlns:a16="http://schemas.microsoft.com/office/drawing/2014/main" id="{8E0683BD-DEAC-0E70-45D2-F41F27862C4F}"/>
                </a:ext>
              </a:extLst>
            </p:cNvPr>
            <p:cNvSpPr/>
            <p:nvPr/>
          </p:nvSpPr>
          <p:spPr>
            <a:xfrm>
              <a:off x="4414836" y="4230057"/>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79" name="Oval 178">
              <a:extLst>
                <a:ext uri="{FF2B5EF4-FFF2-40B4-BE49-F238E27FC236}">
                  <a16:creationId xmlns:a16="http://schemas.microsoft.com/office/drawing/2014/main" id="{1F63DE42-FCE9-403C-A040-70C048447AAF}"/>
                </a:ext>
              </a:extLst>
            </p:cNvPr>
            <p:cNvSpPr/>
            <p:nvPr/>
          </p:nvSpPr>
          <p:spPr>
            <a:xfrm>
              <a:off x="5440207" y="1743792"/>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1" name="Oval 180">
              <a:extLst>
                <a:ext uri="{FF2B5EF4-FFF2-40B4-BE49-F238E27FC236}">
                  <a16:creationId xmlns:a16="http://schemas.microsoft.com/office/drawing/2014/main" id="{4BB5528F-462B-7A8E-8541-42FCC4BA74DA}"/>
                </a:ext>
              </a:extLst>
            </p:cNvPr>
            <p:cNvSpPr/>
            <p:nvPr/>
          </p:nvSpPr>
          <p:spPr>
            <a:xfrm>
              <a:off x="4734883" y="6199590"/>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2" name="Oval 181">
              <a:extLst>
                <a:ext uri="{FF2B5EF4-FFF2-40B4-BE49-F238E27FC236}">
                  <a16:creationId xmlns:a16="http://schemas.microsoft.com/office/drawing/2014/main" id="{14D915D6-C5A2-EC8F-8CEA-52A94454CB35}"/>
                </a:ext>
              </a:extLst>
            </p:cNvPr>
            <p:cNvSpPr/>
            <p:nvPr/>
          </p:nvSpPr>
          <p:spPr>
            <a:xfrm>
              <a:off x="4312921" y="469368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3" name="Oval 182">
              <a:extLst>
                <a:ext uri="{FF2B5EF4-FFF2-40B4-BE49-F238E27FC236}">
                  <a16:creationId xmlns:a16="http://schemas.microsoft.com/office/drawing/2014/main" id="{7C4339A2-843C-E715-1C43-328E02F85BBD}"/>
                </a:ext>
              </a:extLst>
            </p:cNvPr>
            <p:cNvSpPr/>
            <p:nvPr/>
          </p:nvSpPr>
          <p:spPr>
            <a:xfrm>
              <a:off x="5157794" y="617101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4" name="Oval 183">
              <a:extLst>
                <a:ext uri="{FF2B5EF4-FFF2-40B4-BE49-F238E27FC236}">
                  <a16:creationId xmlns:a16="http://schemas.microsoft.com/office/drawing/2014/main" id="{5C950DDE-1856-26BE-E8F9-1105CE857C5A}"/>
                </a:ext>
              </a:extLst>
            </p:cNvPr>
            <p:cNvSpPr/>
            <p:nvPr/>
          </p:nvSpPr>
          <p:spPr>
            <a:xfrm>
              <a:off x="4710115" y="559809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5" name="Oval 184">
              <a:extLst>
                <a:ext uri="{FF2B5EF4-FFF2-40B4-BE49-F238E27FC236}">
                  <a16:creationId xmlns:a16="http://schemas.microsoft.com/office/drawing/2014/main" id="{02C4A7F8-A0EB-1DD2-CF9B-B98112F90C4A}"/>
                </a:ext>
              </a:extLst>
            </p:cNvPr>
            <p:cNvSpPr/>
            <p:nvPr/>
          </p:nvSpPr>
          <p:spPr>
            <a:xfrm>
              <a:off x="7244716" y="6141731"/>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6" name="Oval 185">
              <a:extLst>
                <a:ext uri="{FF2B5EF4-FFF2-40B4-BE49-F238E27FC236}">
                  <a16:creationId xmlns:a16="http://schemas.microsoft.com/office/drawing/2014/main" id="{80538C76-54F1-139E-AAA8-53272DFF6235}"/>
                </a:ext>
              </a:extLst>
            </p:cNvPr>
            <p:cNvSpPr/>
            <p:nvPr/>
          </p:nvSpPr>
          <p:spPr>
            <a:xfrm>
              <a:off x="5654997" y="6066239"/>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7" name="Oval 186">
              <a:extLst>
                <a:ext uri="{FF2B5EF4-FFF2-40B4-BE49-F238E27FC236}">
                  <a16:creationId xmlns:a16="http://schemas.microsoft.com/office/drawing/2014/main" id="{7289717B-DCC2-0C34-0B81-92C47B68BC1D}"/>
                </a:ext>
              </a:extLst>
            </p:cNvPr>
            <p:cNvSpPr/>
            <p:nvPr/>
          </p:nvSpPr>
          <p:spPr>
            <a:xfrm>
              <a:off x="4204340" y="5713814"/>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88" name="Oval 187">
              <a:extLst>
                <a:ext uri="{FF2B5EF4-FFF2-40B4-BE49-F238E27FC236}">
                  <a16:creationId xmlns:a16="http://schemas.microsoft.com/office/drawing/2014/main" id="{740FBCA1-5F71-EF22-05FE-BD2DA5D0C5AE}"/>
                </a:ext>
              </a:extLst>
            </p:cNvPr>
            <p:cNvSpPr/>
            <p:nvPr/>
          </p:nvSpPr>
          <p:spPr>
            <a:xfrm>
              <a:off x="5735959" y="6507485"/>
              <a:ext cx="365760" cy="36576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1087D6E8-0D55-B3C3-1703-46A55DD4E640}"/>
              </a:ext>
            </a:extLst>
          </p:cNvPr>
          <p:cNvGrpSpPr/>
          <p:nvPr/>
        </p:nvGrpSpPr>
        <p:grpSpPr>
          <a:xfrm>
            <a:off x="4207194" y="1375410"/>
            <a:ext cx="6400800" cy="6400800"/>
            <a:chOff x="4114800" y="914400"/>
            <a:chExt cx="6400800" cy="6400800"/>
          </a:xfrm>
        </p:grpSpPr>
        <p:sp>
          <p:nvSpPr>
            <p:cNvPr id="5" name="Oval 4">
              <a:extLst>
                <a:ext uri="{FF2B5EF4-FFF2-40B4-BE49-F238E27FC236}">
                  <a16:creationId xmlns:a16="http://schemas.microsoft.com/office/drawing/2014/main" id="{14000611-7513-7B7F-A803-2B71BEA07927}"/>
                </a:ext>
              </a:extLst>
            </p:cNvPr>
            <p:cNvSpPr/>
            <p:nvPr/>
          </p:nvSpPr>
          <p:spPr>
            <a:xfrm>
              <a:off x="7132320" y="3931920"/>
              <a:ext cx="36576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A263C5-6D44-6A01-6C0C-2E1463780397}"/>
                </a:ext>
              </a:extLst>
            </p:cNvPr>
            <p:cNvSpPr/>
            <p:nvPr/>
          </p:nvSpPr>
          <p:spPr>
            <a:xfrm>
              <a:off x="4114800" y="914400"/>
              <a:ext cx="6400800" cy="64008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0A1DE50-4C3F-5A9D-D01E-8C08975B9878}"/>
                </a:ext>
              </a:extLst>
            </p:cNvPr>
            <p:cNvSpPr/>
            <p:nvPr/>
          </p:nvSpPr>
          <p:spPr>
            <a:xfrm>
              <a:off x="4937760" y="1737360"/>
              <a:ext cx="4754880" cy="475488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1CBD622-B394-BCDB-F9A6-25A87BE38D4F}"/>
                </a:ext>
              </a:extLst>
            </p:cNvPr>
            <p:cNvSpPr/>
            <p:nvPr/>
          </p:nvSpPr>
          <p:spPr>
            <a:xfrm>
              <a:off x="5669280" y="2468880"/>
              <a:ext cx="3291840" cy="329184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4B449E2-7C0B-093F-5BD9-6B0F992A6964}"/>
                </a:ext>
              </a:extLst>
            </p:cNvPr>
            <p:cNvSpPr/>
            <p:nvPr/>
          </p:nvSpPr>
          <p:spPr>
            <a:xfrm>
              <a:off x="6172200" y="2971800"/>
              <a:ext cx="2286000" cy="2286000"/>
            </a:xfrm>
            <a:prstGeom prst="ellipse">
              <a:avLst/>
            </a:prstGeom>
            <a:noFill/>
            <a:ln w="57150">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22798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177EC252-CA72-0A3A-3A20-0E509C2C85F5}"/>
              </a:ext>
            </a:extLst>
          </p:cNvPr>
          <p:cNvPicPr>
            <a:picLocks noChangeAspect="1"/>
          </p:cNvPicPr>
          <p:nvPr/>
        </p:nvPicPr>
        <p:blipFill>
          <a:blip r:embed="rId3"/>
          <a:stretch>
            <a:fillRect/>
          </a:stretch>
        </p:blipFill>
        <p:spPr>
          <a:xfrm>
            <a:off x="5104963" y="426313"/>
            <a:ext cx="8830082" cy="28709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078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A8A77-31AC-8B2F-F2A0-3C086BA09D74}"/>
              </a:ext>
            </a:extLst>
          </p:cNvPr>
          <p:cNvSpPr>
            <a:spLocks noGrp="1"/>
          </p:cNvSpPr>
          <p:nvPr>
            <p:ph type="title"/>
          </p:nvPr>
        </p:nvSpPr>
        <p:spPr/>
        <p:txBody>
          <a:bodyPr/>
          <a:lstStyle/>
          <a:p>
            <a:r>
              <a:rPr lang="en-US" dirty="0"/>
              <a:t>SSFs</a:t>
            </a:r>
          </a:p>
        </p:txBody>
      </p:sp>
      <p:sp>
        <p:nvSpPr>
          <p:cNvPr id="3" name="Content Placeholder 2">
            <a:extLst>
              <a:ext uri="{FF2B5EF4-FFF2-40B4-BE49-F238E27FC236}">
                <a16:creationId xmlns:a16="http://schemas.microsoft.com/office/drawing/2014/main" id="{C62E54FB-664C-4294-87B1-AEA43396C1B2}"/>
              </a:ext>
            </a:extLst>
          </p:cNvPr>
          <p:cNvSpPr>
            <a:spLocks noGrp="1"/>
          </p:cNvSpPr>
          <p:nvPr>
            <p:ph idx="1"/>
          </p:nvPr>
        </p:nvSpPr>
        <p:spPr/>
        <p:txBody>
          <a:bodyPr/>
          <a:lstStyle/>
          <a:p>
            <a:r>
              <a:rPr lang="en-US" dirty="0"/>
              <a:t>Treat the step as the unit of analysis</a:t>
            </a:r>
          </a:p>
          <a:p>
            <a:pPr lvl="1"/>
            <a:r>
              <a:rPr lang="en-US" dirty="0"/>
              <a:t>(rather than the point)</a:t>
            </a:r>
          </a:p>
          <a:p>
            <a:r>
              <a:rPr lang="en-US" dirty="0"/>
              <a:t>Sample available steps from the observed distributions of step lengths and turn angles</a:t>
            </a:r>
          </a:p>
          <a:p>
            <a:pPr lvl="1"/>
            <a:r>
              <a:rPr lang="en-US" dirty="0"/>
              <a:t>Allows for a CRW</a:t>
            </a:r>
          </a:p>
          <a:p>
            <a:r>
              <a:rPr lang="en-US" dirty="0"/>
              <a:t>Fit SSF using conditional logistic regression</a:t>
            </a:r>
          </a:p>
        </p:txBody>
      </p:sp>
    </p:spTree>
    <p:extLst>
      <p:ext uri="{BB962C8B-B14F-4D97-AF65-F5344CB8AC3E}">
        <p14:creationId xmlns:p14="http://schemas.microsoft.com/office/powerpoint/2010/main" val="23137480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4769-3102-F766-644A-B96F9713A607}"/>
              </a:ext>
            </a:extLst>
          </p:cNvPr>
          <p:cNvSpPr>
            <a:spLocks noGrp="1"/>
          </p:cNvSpPr>
          <p:nvPr>
            <p:ph type="title"/>
          </p:nvPr>
        </p:nvSpPr>
        <p:spPr/>
        <p:txBody>
          <a:bodyPr/>
          <a:lstStyle/>
          <a:p>
            <a:r>
              <a:rPr lang="en-US" dirty="0"/>
              <a:t>SSFs</a:t>
            </a:r>
          </a:p>
        </p:txBody>
      </p:sp>
      <p:sp>
        <p:nvSpPr>
          <p:cNvPr id="5" name="Oval 4">
            <a:extLst>
              <a:ext uri="{FF2B5EF4-FFF2-40B4-BE49-F238E27FC236}">
                <a16:creationId xmlns:a16="http://schemas.microsoft.com/office/drawing/2014/main" id="{FEEB7F24-362D-CF10-5E48-AA267FFA7C82}"/>
              </a:ext>
            </a:extLst>
          </p:cNvPr>
          <p:cNvSpPr/>
          <p:nvPr/>
        </p:nvSpPr>
        <p:spPr>
          <a:xfrm>
            <a:off x="7254242" y="4199156"/>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FEDE61BC-855C-0284-0D50-E69BB6DBE7A5}"/>
              </a:ext>
            </a:extLst>
          </p:cNvPr>
          <p:cNvCxnSpPr>
            <a:cxnSpLocks/>
            <a:stCxn id="14" idx="1"/>
          </p:cNvCxnSpPr>
          <p:nvPr/>
        </p:nvCxnSpPr>
        <p:spPr>
          <a:xfrm flipV="1">
            <a:off x="3213507" y="4457700"/>
            <a:ext cx="3979773" cy="2397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13F233-43A0-D75A-69FF-DC236E662B31}"/>
              </a:ext>
            </a:extLst>
          </p:cNvPr>
          <p:cNvCxnSpPr>
            <a:cxnSpLocks/>
          </p:cNvCxnSpPr>
          <p:nvPr/>
        </p:nvCxnSpPr>
        <p:spPr>
          <a:xfrm flipV="1">
            <a:off x="7772400" y="4114800"/>
            <a:ext cx="5897880" cy="1828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D06332A-E189-8C37-B42D-D03286ACE048}"/>
              </a:ext>
            </a:extLst>
          </p:cNvPr>
          <p:cNvSpPr/>
          <p:nvPr/>
        </p:nvSpPr>
        <p:spPr>
          <a:xfrm>
            <a:off x="13822678" y="393192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59296750-5DAD-B3BC-A6AE-363833B3E48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flipH="1">
            <a:off x="0" y="5650524"/>
            <a:ext cx="3213507" cy="2410129"/>
          </a:xfrm>
          <a:prstGeom prst="rect">
            <a:avLst/>
          </a:prstGeom>
        </p:spPr>
      </p:pic>
    </p:spTree>
    <p:extLst>
      <p:ext uri="{BB962C8B-B14F-4D97-AF65-F5344CB8AC3E}">
        <p14:creationId xmlns:p14="http://schemas.microsoft.com/office/powerpoint/2010/main" val="122784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4769-3102-F766-644A-B96F9713A607}"/>
              </a:ext>
            </a:extLst>
          </p:cNvPr>
          <p:cNvSpPr>
            <a:spLocks noGrp="1"/>
          </p:cNvSpPr>
          <p:nvPr>
            <p:ph type="title"/>
          </p:nvPr>
        </p:nvSpPr>
        <p:spPr/>
        <p:txBody>
          <a:bodyPr/>
          <a:lstStyle/>
          <a:p>
            <a:r>
              <a:rPr lang="en-US" dirty="0"/>
              <a:t>SSFs</a:t>
            </a:r>
          </a:p>
        </p:txBody>
      </p:sp>
      <p:sp>
        <p:nvSpPr>
          <p:cNvPr id="5" name="Oval 4">
            <a:extLst>
              <a:ext uri="{FF2B5EF4-FFF2-40B4-BE49-F238E27FC236}">
                <a16:creationId xmlns:a16="http://schemas.microsoft.com/office/drawing/2014/main" id="{FEEB7F24-362D-CF10-5E48-AA267FFA7C82}"/>
              </a:ext>
            </a:extLst>
          </p:cNvPr>
          <p:cNvSpPr/>
          <p:nvPr/>
        </p:nvSpPr>
        <p:spPr>
          <a:xfrm>
            <a:off x="7254242" y="4199156"/>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FEDE61BC-855C-0284-0D50-E69BB6DBE7A5}"/>
              </a:ext>
            </a:extLst>
          </p:cNvPr>
          <p:cNvCxnSpPr>
            <a:cxnSpLocks/>
            <a:stCxn id="14" idx="1"/>
          </p:cNvCxnSpPr>
          <p:nvPr/>
        </p:nvCxnSpPr>
        <p:spPr>
          <a:xfrm flipV="1">
            <a:off x="3213507" y="4457700"/>
            <a:ext cx="3979773" cy="2397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13F233-43A0-D75A-69FF-DC236E662B31}"/>
              </a:ext>
            </a:extLst>
          </p:cNvPr>
          <p:cNvCxnSpPr>
            <a:cxnSpLocks/>
          </p:cNvCxnSpPr>
          <p:nvPr/>
        </p:nvCxnSpPr>
        <p:spPr>
          <a:xfrm flipV="1">
            <a:off x="7772400" y="4114800"/>
            <a:ext cx="5897880" cy="1828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D06332A-E189-8C37-B42D-D03286ACE048}"/>
              </a:ext>
            </a:extLst>
          </p:cNvPr>
          <p:cNvSpPr/>
          <p:nvPr/>
        </p:nvSpPr>
        <p:spPr>
          <a:xfrm>
            <a:off x="13822678" y="393192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59296750-5DAD-B3BC-A6AE-363833B3E48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flipH="1">
            <a:off x="0" y="5650524"/>
            <a:ext cx="3213507" cy="2410129"/>
          </a:xfrm>
          <a:prstGeom prst="rect">
            <a:avLst/>
          </a:prstGeom>
        </p:spPr>
      </p:pic>
      <p:cxnSp>
        <p:nvCxnSpPr>
          <p:cNvPr id="19" name="Straight Arrow Connector 18">
            <a:extLst>
              <a:ext uri="{FF2B5EF4-FFF2-40B4-BE49-F238E27FC236}">
                <a16:creationId xmlns:a16="http://schemas.microsoft.com/office/drawing/2014/main" id="{B093CEC0-832B-79A5-A89F-0F5CF9F6D0E0}"/>
              </a:ext>
            </a:extLst>
          </p:cNvPr>
          <p:cNvCxnSpPr>
            <a:cxnSpLocks/>
          </p:cNvCxnSpPr>
          <p:nvPr/>
        </p:nvCxnSpPr>
        <p:spPr>
          <a:xfrm flipV="1">
            <a:off x="7765645" y="1253339"/>
            <a:ext cx="4586375" cy="2860255"/>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60A5A399-DBA7-587F-399C-F02E6BBFE389}"/>
              </a:ext>
            </a:extLst>
          </p:cNvPr>
          <p:cNvSpPr/>
          <p:nvPr/>
        </p:nvSpPr>
        <p:spPr>
          <a:xfrm>
            <a:off x="7966265" y="3749040"/>
            <a:ext cx="914400" cy="914400"/>
          </a:xfrm>
          <a:prstGeom prst="arc">
            <a:avLst/>
          </a:prstGeom>
          <a:ln w="762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69DC13F-4D5B-FA84-1374-75CA247B6D8C}"/>
              </a:ext>
            </a:extLst>
          </p:cNvPr>
          <p:cNvSpPr txBox="1"/>
          <p:nvPr/>
        </p:nvSpPr>
        <p:spPr>
          <a:xfrm>
            <a:off x="9258300" y="4382036"/>
            <a:ext cx="3185160" cy="646331"/>
          </a:xfrm>
          <a:prstGeom prst="rect">
            <a:avLst/>
          </a:prstGeom>
          <a:noFill/>
        </p:spPr>
        <p:txBody>
          <a:bodyPr wrap="square" rtlCol="0">
            <a:spAutoFit/>
          </a:bodyPr>
          <a:lstStyle/>
          <a:p>
            <a:pPr algn="ctr"/>
            <a:r>
              <a:rPr lang="en-US" sz="3600" dirty="0"/>
              <a:t>Step Length</a:t>
            </a:r>
          </a:p>
        </p:txBody>
      </p:sp>
      <p:sp>
        <p:nvSpPr>
          <p:cNvPr id="24" name="TextBox 23">
            <a:extLst>
              <a:ext uri="{FF2B5EF4-FFF2-40B4-BE49-F238E27FC236}">
                <a16:creationId xmlns:a16="http://schemas.microsoft.com/office/drawing/2014/main" id="{28379774-D382-E62E-AA88-42A484997E2A}"/>
              </a:ext>
            </a:extLst>
          </p:cNvPr>
          <p:cNvSpPr txBox="1"/>
          <p:nvPr/>
        </p:nvSpPr>
        <p:spPr>
          <a:xfrm>
            <a:off x="8582703" y="3370362"/>
            <a:ext cx="3185160" cy="646331"/>
          </a:xfrm>
          <a:prstGeom prst="rect">
            <a:avLst/>
          </a:prstGeom>
          <a:noFill/>
        </p:spPr>
        <p:txBody>
          <a:bodyPr wrap="square" rtlCol="0">
            <a:spAutoFit/>
          </a:bodyPr>
          <a:lstStyle/>
          <a:p>
            <a:pPr algn="ctr"/>
            <a:r>
              <a:rPr lang="en-US" sz="3600" dirty="0"/>
              <a:t>Turn Angle</a:t>
            </a:r>
          </a:p>
        </p:txBody>
      </p:sp>
    </p:spTree>
    <p:extLst>
      <p:ext uri="{BB962C8B-B14F-4D97-AF65-F5344CB8AC3E}">
        <p14:creationId xmlns:p14="http://schemas.microsoft.com/office/powerpoint/2010/main" val="32741744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4769-3102-F766-644A-B96F9713A607}"/>
              </a:ext>
            </a:extLst>
          </p:cNvPr>
          <p:cNvSpPr>
            <a:spLocks noGrp="1"/>
          </p:cNvSpPr>
          <p:nvPr>
            <p:ph type="title"/>
          </p:nvPr>
        </p:nvSpPr>
        <p:spPr/>
        <p:txBody>
          <a:bodyPr/>
          <a:lstStyle/>
          <a:p>
            <a:r>
              <a:rPr lang="en-US" dirty="0"/>
              <a:t>SSFs</a:t>
            </a:r>
          </a:p>
        </p:txBody>
      </p:sp>
      <p:sp>
        <p:nvSpPr>
          <p:cNvPr id="5" name="Oval 4">
            <a:extLst>
              <a:ext uri="{FF2B5EF4-FFF2-40B4-BE49-F238E27FC236}">
                <a16:creationId xmlns:a16="http://schemas.microsoft.com/office/drawing/2014/main" id="{FEEB7F24-362D-CF10-5E48-AA267FFA7C82}"/>
              </a:ext>
            </a:extLst>
          </p:cNvPr>
          <p:cNvSpPr/>
          <p:nvPr/>
        </p:nvSpPr>
        <p:spPr>
          <a:xfrm>
            <a:off x="7254242" y="4199156"/>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FEDE61BC-855C-0284-0D50-E69BB6DBE7A5}"/>
              </a:ext>
            </a:extLst>
          </p:cNvPr>
          <p:cNvCxnSpPr>
            <a:cxnSpLocks/>
            <a:stCxn id="14" idx="1"/>
          </p:cNvCxnSpPr>
          <p:nvPr/>
        </p:nvCxnSpPr>
        <p:spPr>
          <a:xfrm flipV="1">
            <a:off x="3213507" y="4457700"/>
            <a:ext cx="3979773" cy="2397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713F233-43A0-D75A-69FF-DC236E662B31}"/>
              </a:ext>
            </a:extLst>
          </p:cNvPr>
          <p:cNvCxnSpPr>
            <a:cxnSpLocks/>
          </p:cNvCxnSpPr>
          <p:nvPr/>
        </p:nvCxnSpPr>
        <p:spPr>
          <a:xfrm flipV="1">
            <a:off x="7772400" y="4114800"/>
            <a:ext cx="5897880" cy="1828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663AF08-EEE5-65D9-3B70-4F6CFC15BDA7}"/>
              </a:ext>
            </a:extLst>
          </p:cNvPr>
          <p:cNvCxnSpPr>
            <a:cxnSpLocks/>
          </p:cNvCxnSpPr>
          <p:nvPr/>
        </p:nvCxnSpPr>
        <p:spPr>
          <a:xfrm flipV="1">
            <a:off x="7772400" y="3207026"/>
            <a:ext cx="5549482" cy="88882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9BCD413-EFA5-75FD-F8D3-5D4BAB37FC38}"/>
              </a:ext>
            </a:extLst>
          </p:cNvPr>
          <p:cNvCxnSpPr>
            <a:cxnSpLocks/>
          </p:cNvCxnSpPr>
          <p:nvPr/>
        </p:nvCxnSpPr>
        <p:spPr>
          <a:xfrm flipH="1">
            <a:off x="7002438" y="4590293"/>
            <a:ext cx="257442" cy="41818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F127C5-79A0-5A34-C28C-C9D26A55C54D}"/>
              </a:ext>
            </a:extLst>
          </p:cNvPr>
          <p:cNvCxnSpPr>
            <a:cxnSpLocks/>
          </p:cNvCxnSpPr>
          <p:nvPr/>
        </p:nvCxnSpPr>
        <p:spPr>
          <a:xfrm flipH="1" flipV="1">
            <a:off x="5609860" y="3307834"/>
            <a:ext cx="1478710" cy="88510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89307E-3E4A-CB51-1AC2-AD3AC6276821}"/>
              </a:ext>
            </a:extLst>
          </p:cNvPr>
          <p:cNvCxnSpPr>
            <a:cxnSpLocks/>
          </p:cNvCxnSpPr>
          <p:nvPr/>
        </p:nvCxnSpPr>
        <p:spPr>
          <a:xfrm flipV="1">
            <a:off x="7685726" y="815340"/>
            <a:ext cx="3454714" cy="322843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C464514-173A-2BD4-EBD2-3B18AC4E97AB}"/>
              </a:ext>
            </a:extLst>
          </p:cNvPr>
          <p:cNvCxnSpPr>
            <a:cxnSpLocks/>
          </p:cNvCxnSpPr>
          <p:nvPr/>
        </p:nvCxnSpPr>
        <p:spPr>
          <a:xfrm flipH="1" flipV="1">
            <a:off x="6635696" y="2330397"/>
            <a:ext cx="698825" cy="175325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D06332A-E189-8C37-B42D-D03286ACE048}"/>
              </a:ext>
            </a:extLst>
          </p:cNvPr>
          <p:cNvSpPr/>
          <p:nvPr/>
        </p:nvSpPr>
        <p:spPr>
          <a:xfrm>
            <a:off x="13822678" y="393192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59296750-5DAD-B3BC-A6AE-363833B3E48C}"/>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flipH="1">
            <a:off x="0" y="5650524"/>
            <a:ext cx="3213507" cy="2410129"/>
          </a:xfrm>
          <a:prstGeom prst="rect">
            <a:avLst/>
          </a:prstGeom>
        </p:spPr>
      </p:pic>
      <p:cxnSp>
        <p:nvCxnSpPr>
          <p:cNvPr id="3" name="Straight Arrow Connector 2">
            <a:extLst>
              <a:ext uri="{FF2B5EF4-FFF2-40B4-BE49-F238E27FC236}">
                <a16:creationId xmlns:a16="http://schemas.microsoft.com/office/drawing/2014/main" id="{9D7F5B57-BAD5-5AFB-3AD4-4BE161CC5857}"/>
              </a:ext>
            </a:extLst>
          </p:cNvPr>
          <p:cNvCxnSpPr>
            <a:cxnSpLocks/>
          </p:cNvCxnSpPr>
          <p:nvPr/>
        </p:nvCxnSpPr>
        <p:spPr>
          <a:xfrm flipV="1">
            <a:off x="7785518" y="326261"/>
            <a:ext cx="6684862" cy="368340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9CB8FAC-0761-CC4F-1275-D5FE8F0E3E82}"/>
              </a:ext>
            </a:extLst>
          </p:cNvPr>
          <p:cNvCxnSpPr>
            <a:cxnSpLocks/>
          </p:cNvCxnSpPr>
          <p:nvPr/>
        </p:nvCxnSpPr>
        <p:spPr>
          <a:xfrm>
            <a:off x="7499979" y="4655569"/>
            <a:ext cx="1430661" cy="172237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CA0EB48-936C-7826-8858-F0BFDFD0279A}"/>
              </a:ext>
            </a:extLst>
          </p:cNvPr>
          <p:cNvCxnSpPr>
            <a:cxnSpLocks/>
          </p:cNvCxnSpPr>
          <p:nvPr/>
        </p:nvCxnSpPr>
        <p:spPr>
          <a:xfrm>
            <a:off x="7785518" y="4590293"/>
            <a:ext cx="2621269" cy="210768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A775E11-57D7-9A77-994A-E7737D7701C6}"/>
              </a:ext>
            </a:extLst>
          </p:cNvPr>
          <p:cNvCxnSpPr>
            <a:cxnSpLocks/>
          </p:cNvCxnSpPr>
          <p:nvPr/>
        </p:nvCxnSpPr>
        <p:spPr>
          <a:xfrm flipV="1">
            <a:off x="7527126" y="2900380"/>
            <a:ext cx="258392" cy="11618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1ED747-3EC3-8666-8948-B02F610FB578}"/>
              </a:ext>
            </a:extLst>
          </p:cNvPr>
          <p:cNvCxnSpPr>
            <a:cxnSpLocks/>
          </p:cNvCxnSpPr>
          <p:nvPr/>
        </p:nvCxnSpPr>
        <p:spPr>
          <a:xfrm>
            <a:off x="7785518" y="4382036"/>
            <a:ext cx="1310640" cy="3358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11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par>
                                <p:cTn id="35" presetID="53" presetClass="entr" presetSubtype="16"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par>
                                <p:cTn id="40" presetID="53" presetClass="entr" presetSubtype="16"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par>
                                <p:cTn id="45" presetID="53" presetClass="entr" presetSubtype="16"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forest&#10;&#10;Description automatically generated">
            <a:extLst>
              <a:ext uri="{FF2B5EF4-FFF2-40B4-BE49-F238E27FC236}">
                <a16:creationId xmlns:a16="http://schemas.microsoft.com/office/drawing/2014/main" id="{9DAC7293-5BA1-658D-3C8D-EB046B73DCC5}"/>
              </a:ext>
            </a:extLst>
          </p:cNvPr>
          <p:cNvPicPr>
            <a:picLocks noChangeAspect="1"/>
          </p:cNvPicPr>
          <p:nvPr/>
        </p:nvPicPr>
        <p:blipFill rotWithShape="1">
          <a:blip r:embed="rId3">
            <a:extLst>
              <a:ext uri="{28A0092B-C50C-407E-A947-70E740481C1C}">
                <a14:useLocalDpi xmlns:a14="http://schemas.microsoft.com/office/drawing/2010/main" val="0"/>
              </a:ext>
            </a:extLst>
          </a:blip>
          <a:srcRect l="7762" r="6114"/>
          <a:stretch/>
        </p:blipFill>
        <p:spPr>
          <a:xfrm>
            <a:off x="360946" y="1332562"/>
            <a:ext cx="3797243" cy="2939383"/>
          </a:xfrm>
          <a:prstGeom prst="rect">
            <a:avLst/>
          </a:prstGeom>
        </p:spPr>
      </p:pic>
      <p:sp>
        <p:nvSpPr>
          <p:cNvPr id="2" name="Title 1">
            <a:extLst>
              <a:ext uri="{FF2B5EF4-FFF2-40B4-BE49-F238E27FC236}">
                <a16:creationId xmlns:a16="http://schemas.microsoft.com/office/drawing/2014/main" id="{C0278C9B-431C-B197-F475-BF7E785501D4}"/>
              </a:ext>
            </a:extLst>
          </p:cNvPr>
          <p:cNvSpPr>
            <a:spLocks noGrp="1"/>
          </p:cNvSpPr>
          <p:nvPr>
            <p:ph type="title"/>
          </p:nvPr>
        </p:nvSpPr>
        <p:spPr/>
        <p:txBody>
          <a:bodyPr/>
          <a:lstStyle/>
          <a:p>
            <a:r>
              <a:rPr lang="en-US" dirty="0"/>
              <a:t>Roadmap</a:t>
            </a:r>
          </a:p>
        </p:txBody>
      </p:sp>
      <p:sp>
        <p:nvSpPr>
          <p:cNvPr id="5" name="TextBox 4">
            <a:extLst>
              <a:ext uri="{FF2B5EF4-FFF2-40B4-BE49-F238E27FC236}">
                <a16:creationId xmlns:a16="http://schemas.microsoft.com/office/drawing/2014/main" id="{10E5AADD-7891-DE02-35A4-14D6B9294264}"/>
              </a:ext>
            </a:extLst>
          </p:cNvPr>
          <p:cNvSpPr txBox="1"/>
          <p:nvPr/>
        </p:nvSpPr>
        <p:spPr>
          <a:xfrm>
            <a:off x="12321178" y="7530011"/>
            <a:ext cx="2101668" cy="757130"/>
          </a:xfrm>
          <a:prstGeom prst="rect">
            <a:avLst/>
          </a:prstGeom>
          <a:noFill/>
        </p:spPr>
        <p:txBody>
          <a:bodyPr wrap="square" rtlCol="0">
            <a:spAutoFit/>
          </a:bodyPr>
          <a:lstStyle/>
          <a:p>
            <a:pPr algn="ctr"/>
            <a:r>
              <a:rPr lang="en-US" sz="4320" dirty="0"/>
              <a:t>(</a:t>
            </a:r>
            <a:r>
              <a:rPr lang="en-US" sz="4320" dirty="0" err="1"/>
              <a:t>i</a:t>
            </a:r>
            <a:r>
              <a:rPr lang="en-US" sz="4320" dirty="0"/>
              <a:t>)SSFs</a:t>
            </a:r>
          </a:p>
        </p:txBody>
      </p:sp>
      <p:grpSp>
        <p:nvGrpSpPr>
          <p:cNvPr id="42" name="Group 41">
            <a:extLst>
              <a:ext uri="{FF2B5EF4-FFF2-40B4-BE49-F238E27FC236}">
                <a16:creationId xmlns:a16="http://schemas.microsoft.com/office/drawing/2014/main" id="{FC200357-6DBB-D654-1CEF-A5A4A476D52A}"/>
              </a:ext>
            </a:extLst>
          </p:cNvPr>
          <p:cNvGrpSpPr/>
          <p:nvPr/>
        </p:nvGrpSpPr>
        <p:grpSpPr>
          <a:xfrm>
            <a:off x="2995747" y="2229395"/>
            <a:ext cx="9761779" cy="4745817"/>
            <a:chOff x="2995748" y="2229395"/>
            <a:chExt cx="9425578" cy="4745817"/>
          </a:xfrm>
        </p:grpSpPr>
        <p:cxnSp>
          <p:nvCxnSpPr>
            <p:cNvPr id="7" name="Connector: Curved 6">
              <a:extLst>
                <a:ext uri="{FF2B5EF4-FFF2-40B4-BE49-F238E27FC236}">
                  <a16:creationId xmlns:a16="http://schemas.microsoft.com/office/drawing/2014/main" id="{9F69E4E8-DCD4-3E80-E6E1-F47A287C04EE}"/>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9" name="Connector: Curved 8">
              <a:extLst>
                <a:ext uri="{FF2B5EF4-FFF2-40B4-BE49-F238E27FC236}">
                  <a16:creationId xmlns:a16="http://schemas.microsoft.com/office/drawing/2014/main" id="{586423EA-4B69-5DFD-8B8E-FCE637E22266}"/>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grpSp>
        <p:nvGrpSpPr>
          <p:cNvPr id="43" name="Group 42">
            <a:extLst>
              <a:ext uri="{FF2B5EF4-FFF2-40B4-BE49-F238E27FC236}">
                <a16:creationId xmlns:a16="http://schemas.microsoft.com/office/drawing/2014/main" id="{763DF50E-D928-6A3C-47B3-A7485A646188}"/>
              </a:ext>
            </a:extLst>
          </p:cNvPr>
          <p:cNvGrpSpPr/>
          <p:nvPr/>
        </p:nvGrpSpPr>
        <p:grpSpPr>
          <a:xfrm>
            <a:off x="9521809" y="1518729"/>
            <a:ext cx="4651391" cy="5946311"/>
            <a:chOff x="9521809" y="1477650"/>
            <a:chExt cx="4651391" cy="5946311"/>
          </a:xfrm>
        </p:grpSpPr>
        <p:sp>
          <p:nvSpPr>
            <p:cNvPr id="13" name="Oval 12">
              <a:extLst>
                <a:ext uri="{FF2B5EF4-FFF2-40B4-BE49-F238E27FC236}">
                  <a16:creationId xmlns:a16="http://schemas.microsoft.com/office/drawing/2014/main" id="{0333BAF3-AD18-F501-9D4F-9B1D9758244D}"/>
                </a:ext>
              </a:extLst>
            </p:cNvPr>
            <p:cNvSpPr/>
            <p:nvPr/>
          </p:nvSpPr>
          <p:spPr>
            <a:xfrm>
              <a:off x="12716205" y="4783511"/>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4" name="Straight Arrow Connector 13">
              <a:extLst>
                <a:ext uri="{FF2B5EF4-FFF2-40B4-BE49-F238E27FC236}">
                  <a16:creationId xmlns:a16="http://schemas.microsoft.com/office/drawing/2014/main" id="{3DB37F29-CD4B-3570-832F-330ECB382098}"/>
                </a:ext>
              </a:extLst>
            </p:cNvPr>
            <p:cNvCxnSpPr>
              <a:cxnSpLocks/>
            </p:cNvCxnSpPr>
            <p:nvPr/>
          </p:nvCxnSpPr>
          <p:spPr>
            <a:xfrm flipH="1" flipV="1">
              <a:off x="12852295" y="5017168"/>
              <a:ext cx="475780" cy="1662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F3EC85-FBCA-7F16-EE99-427E87576266}"/>
                </a:ext>
              </a:extLst>
            </p:cNvPr>
            <p:cNvCxnSpPr>
              <a:cxnSpLocks/>
            </p:cNvCxnSpPr>
            <p:nvPr/>
          </p:nvCxnSpPr>
          <p:spPr>
            <a:xfrm flipV="1">
              <a:off x="12844212" y="1725501"/>
              <a:ext cx="394279" cy="2966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B55210-6A37-2328-CB08-4304F034DF84}"/>
                </a:ext>
              </a:extLst>
            </p:cNvPr>
            <p:cNvCxnSpPr>
              <a:cxnSpLocks/>
            </p:cNvCxnSpPr>
            <p:nvPr/>
          </p:nvCxnSpPr>
          <p:spPr>
            <a:xfrm flipH="1">
              <a:off x="9521809" y="4874951"/>
              <a:ext cx="3140509" cy="74185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499627-3BDC-0A8F-53CC-AAE7E75ACB60}"/>
                </a:ext>
              </a:extLst>
            </p:cNvPr>
            <p:cNvCxnSpPr>
              <a:cxnSpLocks/>
            </p:cNvCxnSpPr>
            <p:nvPr/>
          </p:nvCxnSpPr>
          <p:spPr>
            <a:xfrm flipH="1">
              <a:off x="12465976" y="4993786"/>
              <a:ext cx="257442" cy="41818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7F2046D-6F95-03FE-8556-69FF1413E6E5}"/>
                </a:ext>
              </a:extLst>
            </p:cNvPr>
            <p:cNvCxnSpPr>
              <a:cxnSpLocks/>
            </p:cNvCxnSpPr>
            <p:nvPr/>
          </p:nvCxnSpPr>
          <p:spPr>
            <a:xfrm flipH="1" flipV="1">
              <a:off x="11172409" y="3898404"/>
              <a:ext cx="1478710" cy="88510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A8565D-3FB8-8E8C-52B7-FCA00019FC1B}"/>
                </a:ext>
              </a:extLst>
            </p:cNvPr>
            <p:cNvCxnSpPr>
              <a:cxnSpLocks/>
            </p:cNvCxnSpPr>
            <p:nvPr/>
          </p:nvCxnSpPr>
          <p:spPr>
            <a:xfrm flipH="1" flipV="1">
              <a:off x="12508011" y="2516947"/>
              <a:ext cx="249516" cy="217512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E2F6B37-16B1-D05B-2886-693E9A8E8DAF}"/>
                </a:ext>
              </a:extLst>
            </p:cNvPr>
            <p:cNvCxnSpPr>
              <a:cxnSpLocks/>
            </p:cNvCxnSpPr>
            <p:nvPr/>
          </p:nvCxnSpPr>
          <p:spPr>
            <a:xfrm flipV="1">
              <a:off x="12964171" y="4874951"/>
              <a:ext cx="1209029" cy="769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8E5149C-2026-B2AC-25D1-24EB58803000}"/>
                </a:ext>
              </a:extLst>
            </p:cNvPr>
            <p:cNvSpPr/>
            <p:nvPr/>
          </p:nvSpPr>
          <p:spPr>
            <a:xfrm>
              <a:off x="13171115" y="1477650"/>
              <a:ext cx="182880" cy="18288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pic>
          <p:nvPicPr>
            <p:cNvPr id="12" name="Picture 11">
              <a:extLst>
                <a:ext uri="{FF2B5EF4-FFF2-40B4-BE49-F238E27FC236}">
                  <a16:creationId xmlns:a16="http://schemas.microsoft.com/office/drawing/2014/main" id="{93A21622-DFF0-5771-153A-FC50FB246FF2}"/>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2844213" y="6577411"/>
              <a:ext cx="1128734" cy="846550"/>
            </a:xfrm>
            <a:prstGeom prst="rect">
              <a:avLst/>
            </a:prstGeom>
          </p:spPr>
        </p:pic>
      </p:grpSp>
      <p:grpSp>
        <p:nvGrpSpPr>
          <p:cNvPr id="26" name="Group 25">
            <a:extLst>
              <a:ext uri="{FF2B5EF4-FFF2-40B4-BE49-F238E27FC236}">
                <a16:creationId xmlns:a16="http://schemas.microsoft.com/office/drawing/2014/main" id="{CEE78EE4-072C-4A72-804C-8F777C089659}"/>
              </a:ext>
            </a:extLst>
          </p:cNvPr>
          <p:cNvGrpSpPr/>
          <p:nvPr/>
        </p:nvGrpSpPr>
        <p:grpSpPr>
          <a:xfrm>
            <a:off x="3343701" y="2768596"/>
            <a:ext cx="2542538" cy="2242766"/>
            <a:chOff x="3784571" y="2768600"/>
            <a:chExt cx="2101668" cy="1620465"/>
          </a:xfrm>
        </p:grpSpPr>
        <p:sp>
          <p:nvSpPr>
            <p:cNvPr id="3" name="TextBox 2">
              <a:extLst>
                <a:ext uri="{FF2B5EF4-FFF2-40B4-BE49-F238E27FC236}">
                  <a16:creationId xmlns:a16="http://schemas.microsoft.com/office/drawing/2014/main" id="{079D9660-6E1A-4F06-33B0-F41412B770FA}"/>
                </a:ext>
              </a:extLst>
            </p:cNvPr>
            <p:cNvSpPr txBox="1"/>
            <p:nvPr/>
          </p:nvSpPr>
          <p:spPr>
            <a:xfrm>
              <a:off x="3784571" y="3441736"/>
              <a:ext cx="2101668" cy="947329"/>
            </a:xfrm>
            <a:prstGeom prst="rect">
              <a:avLst/>
            </a:prstGeom>
            <a:noFill/>
          </p:spPr>
          <p:txBody>
            <a:bodyPr wrap="square" rtlCol="0">
              <a:spAutoFit/>
            </a:bodyPr>
            <a:lstStyle/>
            <a:p>
              <a:pPr algn="ctr"/>
              <a:r>
                <a:rPr lang="en-US" sz="4320" dirty="0"/>
                <a:t>RSFs</a:t>
              </a:r>
            </a:p>
            <a:p>
              <a:pPr algn="ctr"/>
              <a:r>
                <a:rPr lang="en-US" sz="3600" dirty="0"/>
                <a:t>(aka HSFs)</a:t>
              </a:r>
            </a:p>
          </p:txBody>
        </p:sp>
        <p:cxnSp>
          <p:nvCxnSpPr>
            <p:cNvPr id="6" name="Straight Connector 5">
              <a:extLst>
                <a:ext uri="{FF2B5EF4-FFF2-40B4-BE49-F238E27FC236}">
                  <a16:creationId xmlns:a16="http://schemas.microsoft.com/office/drawing/2014/main" id="{476EAE05-5A19-2164-E9A9-421705B60780}"/>
                </a:ext>
              </a:extLst>
            </p:cNvPr>
            <p:cNvCxnSpPr>
              <a:cxnSpLocks/>
              <a:stCxn id="3" idx="0"/>
            </p:cNvCxnSpPr>
            <p:nvPr/>
          </p:nvCxnSpPr>
          <p:spPr>
            <a:xfrm flipV="1">
              <a:off x="4835405" y="2768600"/>
              <a:ext cx="282695" cy="673136"/>
            </a:xfrm>
            <a:prstGeom prst="line">
              <a:avLst/>
            </a:prstGeom>
            <a:ln w="38100"/>
          </p:spPr>
          <p:style>
            <a:lnRef idx="2">
              <a:schemeClr val="dk1"/>
            </a:lnRef>
            <a:fillRef idx="0">
              <a:schemeClr val="dk1"/>
            </a:fillRef>
            <a:effectRef idx="1">
              <a:schemeClr val="dk1"/>
            </a:effectRef>
            <a:fontRef idx="minor">
              <a:schemeClr val="tx1"/>
            </a:fontRef>
          </p:style>
        </p:cxnSp>
      </p:grpSp>
      <p:grpSp>
        <p:nvGrpSpPr>
          <p:cNvPr id="22" name="Group 21">
            <a:extLst>
              <a:ext uri="{FF2B5EF4-FFF2-40B4-BE49-F238E27FC236}">
                <a16:creationId xmlns:a16="http://schemas.microsoft.com/office/drawing/2014/main" id="{9BFBA7F8-3C29-661A-14C6-CF0C89544C4B}"/>
              </a:ext>
            </a:extLst>
          </p:cNvPr>
          <p:cNvGrpSpPr/>
          <p:nvPr/>
        </p:nvGrpSpPr>
        <p:grpSpPr>
          <a:xfrm rot="20199724" flipH="1">
            <a:off x="7347443" y="1739005"/>
            <a:ext cx="2587596" cy="2593619"/>
            <a:chOff x="2995748" y="2229395"/>
            <a:chExt cx="9425578" cy="4745817"/>
          </a:xfrm>
        </p:grpSpPr>
        <p:cxnSp>
          <p:nvCxnSpPr>
            <p:cNvPr id="23" name="Connector: Curved 22">
              <a:extLst>
                <a:ext uri="{FF2B5EF4-FFF2-40B4-BE49-F238E27FC236}">
                  <a16:creationId xmlns:a16="http://schemas.microsoft.com/office/drawing/2014/main" id="{6C7D9EF9-067E-6881-A568-1739C4319772}"/>
                </a:ext>
              </a:extLst>
            </p:cNvPr>
            <p:cNvCxnSpPr>
              <a:cxnSpLocks/>
            </p:cNvCxnSpPr>
            <p:nvPr/>
          </p:nvCxnSpPr>
          <p:spPr>
            <a:xfrm>
              <a:off x="2995748" y="2229395"/>
              <a:ext cx="9425578" cy="4731746"/>
            </a:xfrm>
            <a:prstGeom prst="curvedConnector3">
              <a:avLst/>
            </a:prstGeom>
            <a:ln w="381000"/>
          </p:spPr>
          <p:style>
            <a:lnRef idx="2">
              <a:schemeClr val="dk1"/>
            </a:lnRef>
            <a:fillRef idx="0">
              <a:schemeClr val="dk1"/>
            </a:fillRef>
            <a:effectRef idx="1">
              <a:schemeClr val="dk1"/>
            </a:effectRef>
            <a:fontRef idx="minor">
              <a:schemeClr val="tx1"/>
            </a:fontRef>
          </p:style>
        </p:cxnSp>
        <p:cxnSp>
          <p:nvCxnSpPr>
            <p:cNvPr id="24" name="Connector: Curved 23">
              <a:extLst>
                <a:ext uri="{FF2B5EF4-FFF2-40B4-BE49-F238E27FC236}">
                  <a16:creationId xmlns:a16="http://schemas.microsoft.com/office/drawing/2014/main" id="{B941878E-1158-9071-144E-75F8843D6DAA}"/>
                </a:ext>
              </a:extLst>
            </p:cNvPr>
            <p:cNvCxnSpPr>
              <a:cxnSpLocks/>
            </p:cNvCxnSpPr>
            <p:nvPr/>
          </p:nvCxnSpPr>
          <p:spPr>
            <a:xfrm>
              <a:off x="2995748" y="2243466"/>
              <a:ext cx="9425578" cy="4731746"/>
            </a:xfrm>
            <a:prstGeom prst="curvedConnector3">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25" name="TextBox 24">
            <a:extLst>
              <a:ext uri="{FF2B5EF4-FFF2-40B4-BE49-F238E27FC236}">
                <a16:creationId xmlns:a16="http://schemas.microsoft.com/office/drawing/2014/main" id="{981DF5BF-6E73-E3C9-F0D4-D1AE7DF7885B}"/>
              </a:ext>
            </a:extLst>
          </p:cNvPr>
          <p:cNvSpPr txBox="1"/>
          <p:nvPr/>
        </p:nvSpPr>
        <p:spPr>
          <a:xfrm>
            <a:off x="8639579" y="414897"/>
            <a:ext cx="3894498" cy="1421928"/>
          </a:xfrm>
          <a:prstGeom prst="rect">
            <a:avLst/>
          </a:prstGeom>
          <a:noFill/>
        </p:spPr>
        <p:txBody>
          <a:bodyPr wrap="square" rtlCol="0">
            <a:spAutoFit/>
          </a:bodyPr>
          <a:lstStyle/>
          <a:p>
            <a:pPr algn="ctr"/>
            <a:r>
              <a:rPr lang="en-US" sz="4320" dirty="0"/>
              <a:t>Movement Models</a:t>
            </a:r>
          </a:p>
        </p:txBody>
      </p:sp>
    </p:spTree>
    <p:extLst>
      <p:ext uri="{BB962C8B-B14F-4D97-AF65-F5344CB8AC3E}">
        <p14:creationId xmlns:p14="http://schemas.microsoft.com/office/powerpoint/2010/main" val="129872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500"/>
                                        <p:tgtEl>
                                          <p:spTgt spid="25"/>
                                        </p:tgtEl>
                                      </p:cBhvr>
                                    </p:animEffect>
                                  </p:childTnLst>
                                </p:cTn>
                              </p:par>
                              <p:par>
                                <p:cTn id="14" presetID="22" presetClass="entr" presetSubtype="1"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0" name="TextBox 69">
            <a:extLst>
              <a:ext uri="{FF2B5EF4-FFF2-40B4-BE49-F238E27FC236}">
                <a16:creationId xmlns:a16="http://schemas.microsoft.com/office/drawing/2014/main" id="{5C064C99-6632-1863-17B8-CA7545FCF11F}"/>
              </a:ext>
            </a:extLst>
          </p:cNvPr>
          <p:cNvSpPr txBox="1"/>
          <p:nvPr/>
        </p:nvSpPr>
        <p:spPr>
          <a:xfrm>
            <a:off x="4555649" y="2129769"/>
            <a:ext cx="281129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Forester et al. 2009</a:t>
            </a:r>
          </a:p>
        </p:txBody>
      </p:sp>
      <p:cxnSp>
        <p:nvCxnSpPr>
          <p:cNvPr id="71" name="Straight Arrow Connector 70">
            <a:extLst>
              <a:ext uri="{FF2B5EF4-FFF2-40B4-BE49-F238E27FC236}">
                <a16:creationId xmlns:a16="http://schemas.microsoft.com/office/drawing/2014/main" id="{E2E2AC03-D78F-5949-543F-C4367D91BCAB}"/>
              </a:ext>
            </a:extLst>
          </p:cNvPr>
          <p:cNvCxnSpPr>
            <a:cxnSpLocks/>
            <a:stCxn id="70" idx="2"/>
          </p:cNvCxnSpPr>
          <p:nvPr/>
        </p:nvCxnSpPr>
        <p:spPr>
          <a:xfrm>
            <a:off x="5961297" y="2591434"/>
            <a:ext cx="1353903" cy="14771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FCFC3E9F-2DED-7F3B-7B21-3E63201E1C92}"/>
              </a:ext>
            </a:extLst>
          </p:cNvPr>
          <p:cNvPicPr>
            <a:picLocks noChangeAspect="1"/>
          </p:cNvPicPr>
          <p:nvPr/>
        </p:nvPicPr>
        <p:blipFill>
          <a:blip r:embed="rId3"/>
          <a:stretch>
            <a:fillRect/>
          </a:stretch>
        </p:blipFill>
        <p:spPr>
          <a:xfrm>
            <a:off x="4481060" y="4819741"/>
            <a:ext cx="9492085" cy="3092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94117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7054-715D-1E2A-EB9A-E877F3FFB88C}"/>
              </a:ext>
            </a:extLst>
          </p:cNvPr>
          <p:cNvSpPr>
            <a:spLocks noGrp="1"/>
          </p:cNvSpPr>
          <p:nvPr>
            <p:ph type="title"/>
          </p:nvPr>
        </p:nvSpPr>
        <p:spPr/>
        <p:txBody>
          <a:bodyPr/>
          <a:lstStyle/>
          <a:p>
            <a:r>
              <a:rPr lang="en-US" dirty="0"/>
              <a:t>Forester et al. (2009)</a:t>
            </a:r>
          </a:p>
        </p:txBody>
      </p:sp>
      <p:sp>
        <p:nvSpPr>
          <p:cNvPr id="3" name="Content Placeholder 2">
            <a:extLst>
              <a:ext uri="{FF2B5EF4-FFF2-40B4-BE49-F238E27FC236}">
                <a16:creationId xmlns:a16="http://schemas.microsoft.com/office/drawing/2014/main" id="{97D1BF76-1445-59BE-28F5-E79F1CEDD884}"/>
              </a:ext>
            </a:extLst>
          </p:cNvPr>
          <p:cNvSpPr>
            <a:spLocks noGrp="1"/>
          </p:cNvSpPr>
          <p:nvPr>
            <p:ph idx="1"/>
          </p:nvPr>
        </p:nvSpPr>
        <p:spPr/>
        <p:txBody>
          <a:bodyPr>
            <a:normAutofit/>
          </a:bodyPr>
          <a:lstStyle/>
          <a:p>
            <a:endParaRPr lang="en-US" sz="4000" dirty="0"/>
          </a:p>
          <a:p>
            <a:r>
              <a:rPr lang="en-US" sz="4000" dirty="0"/>
              <a:t>Observed movement metrics are strongly influenced by habitat selection</a:t>
            </a:r>
          </a:p>
          <a:p>
            <a:pPr lvl="1"/>
            <a:r>
              <a:rPr lang="en-US" sz="3600" dirty="0"/>
              <a:t>Available steps of Fortin et al. (2005) already have a signal of habitat selection.</a:t>
            </a:r>
          </a:p>
          <a:p>
            <a:pPr lvl="1"/>
            <a:r>
              <a:rPr lang="en-US" sz="3600" dirty="0"/>
              <a:t>Thus, habitat selection parameters are estimated with bias</a:t>
            </a:r>
          </a:p>
        </p:txBody>
      </p:sp>
    </p:spTree>
    <p:extLst>
      <p:ext uri="{BB962C8B-B14F-4D97-AF65-F5344CB8AC3E}">
        <p14:creationId xmlns:p14="http://schemas.microsoft.com/office/powerpoint/2010/main" val="33562382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7054-715D-1E2A-EB9A-E877F3FFB88C}"/>
              </a:ext>
            </a:extLst>
          </p:cNvPr>
          <p:cNvSpPr>
            <a:spLocks noGrp="1"/>
          </p:cNvSpPr>
          <p:nvPr>
            <p:ph type="title"/>
          </p:nvPr>
        </p:nvSpPr>
        <p:spPr/>
        <p:txBody>
          <a:bodyPr/>
          <a:lstStyle/>
          <a:p>
            <a:r>
              <a:rPr lang="en-US" dirty="0"/>
              <a:t>Forester et al. (2009)</a:t>
            </a:r>
          </a:p>
        </p:txBody>
      </p:sp>
      <p:sp>
        <p:nvSpPr>
          <p:cNvPr id="3" name="Content Placeholder 2">
            <a:extLst>
              <a:ext uri="{FF2B5EF4-FFF2-40B4-BE49-F238E27FC236}">
                <a16:creationId xmlns:a16="http://schemas.microsoft.com/office/drawing/2014/main" id="{97D1BF76-1445-59BE-28F5-E79F1CEDD884}"/>
              </a:ext>
            </a:extLst>
          </p:cNvPr>
          <p:cNvSpPr>
            <a:spLocks noGrp="1"/>
          </p:cNvSpPr>
          <p:nvPr>
            <p:ph idx="1"/>
          </p:nvPr>
        </p:nvSpPr>
        <p:spPr/>
        <p:txBody>
          <a:bodyPr>
            <a:normAutofit/>
          </a:bodyPr>
          <a:lstStyle/>
          <a:p>
            <a:endParaRPr lang="en-US" sz="4800" dirty="0"/>
          </a:p>
          <a:p>
            <a:r>
              <a:rPr lang="en-US" sz="4800" dirty="0"/>
              <a:t>The solution?</a:t>
            </a:r>
          </a:p>
          <a:p>
            <a:pPr lvl="1"/>
            <a:r>
              <a:rPr lang="en-US" sz="3600" dirty="0"/>
              <a:t>Parameterize an </a:t>
            </a:r>
            <a:r>
              <a:rPr lang="en-US" sz="3600" i="1" dirty="0"/>
              <a:t>independent</a:t>
            </a:r>
            <a:r>
              <a:rPr lang="en-US" sz="3600" dirty="0"/>
              <a:t> movement model</a:t>
            </a:r>
          </a:p>
          <a:p>
            <a:pPr lvl="2"/>
            <a:r>
              <a:rPr lang="en-US" sz="3200" dirty="0"/>
              <a:t>“Resource-independent sampling function”</a:t>
            </a:r>
          </a:p>
          <a:p>
            <a:pPr lvl="1"/>
            <a:r>
              <a:rPr lang="en-US" sz="3600" dirty="0"/>
              <a:t>Include functions of step length as a predictor in the model</a:t>
            </a:r>
          </a:p>
        </p:txBody>
      </p:sp>
    </p:spTree>
    <p:extLst>
      <p:ext uri="{BB962C8B-B14F-4D97-AF65-F5344CB8AC3E}">
        <p14:creationId xmlns:p14="http://schemas.microsoft.com/office/powerpoint/2010/main" val="17817999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0" name="TextBox 69">
            <a:extLst>
              <a:ext uri="{FF2B5EF4-FFF2-40B4-BE49-F238E27FC236}">
                <a16:creationId xmlns:a16="http://schemas.microsoft.com/office/drawing/2014/main" id="{5C064C99-6632-1863-17B8-CA7545FCF11F}"/>
              </a:ext>
            </a:extLst>
          </p:cNvPr>
          <p:cNvSpPr txBox="1"/>
          <p:nvPr/>
        </p:nvSpPr>
        <p:spPr>
          <a:xfrm>
            <a:off x="4555649" y="2129769"/>
            <a:ext cx="281129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Forester et al. 2009</a:t>
            </a:r>
          </a:p>
        </p:txBody>
      </p:sp>
      <p:cxnSp>
        <p:nvCxnSpPr>
          <p:cNvPr id="71" name="Straight Arrow Connector 70">
            <a:extLst>
              <a:ext uri="{FF2B5EF4-FFF2-40B4-BE49-F238E27FC236}">
                <a16:creationId xmlns:a16="http://schemas.microsoft.com/office/drawing/2014/main" id="{E2E2AC03-D78F-5949-543F-C4367D91BCAB}"/>
              </a:ext>
            </a:extLst>
          </p:cNvPr>
          <p:cNvCxnSpPr>
            <a:cxnSpLocks/>
            <a:stCxn id="70" idx="2"/>
          </p:cNvCxnSpPr>
          <p:nvPr/>
        </p:nvCxnSpPr>
        <p:spPr>
          <a:xfrm>
            <a:off x="5961297" y="2591434"/>
            <a:ext cx="1353903" cy="14771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6" name="TextBox 85">
            <a:extLst>
              <a:ext uri="{FF2B5EF4-FFF2-40B4-BE49-F238E27FC236}">
                <a16:creationId xmlns:a16="http://schemas.microsoft.com/office/drawing/2014/main" id="{51FCC91E-B594-BC99-EA37-D423031D389E}"/>
              </a:ext>
            </a:extLst>
          </p:cNvPr>
          <p:cNvSpPr txBox="1"/>
          <p:nvPr/>
        </p:nvSpPr>
        <p:spPr>
          <a:xfrm>
            <a:off x="9410555" y="5746524"/>
            <a:ext cx="255838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Avgar</a:t>
            </a:r>
            <a:r>
              <a:rPr lang="en-US" sz="2400" dirty="0">
                <a:solidFill>
                  <a:schemeClr val="bg1"/>
                </a:solidFill>
              </a:rPr>
              <a:t> et al. 2016</a:t>
            </a:r>
          </a:p>
        </p:txBody>
      </p:sp>
      <p:cxnSp>
        <p:nvCxnSpPr>
          <p:cNvPr id="87" name="Straight Arrow Connector 86">
            <a:extLst>
              <a:ext uri="{FF2B5EF4-FFF2-40B4-BE49-F238E27FC236}">
                <a16:creationId xmlns:a16="http://schemas.microsoft.com/office/drawing/2014/main" id="{C450A12A-95CC-25F6-C1DB-4EEFF4598708}"/>
              </a:ext>
            </a:extLst>
          </p:cNvPr>
          <p:cNvCxnSpPr>
            <a:cxnSpLocks/>
            <a:stCxn id="86" idx="0"/>
          </p:cNvCxnSpPr>
          <p:nvPr/>
        </p:nvCxnSpPr>
        <p:spPr>
          <a:xfrm flipH="1" flipV="1">
            <a:off x="10515456" y="4330641"/>
            <a:ext cx="174292"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92CB66BB-BAA3-4146-7D9A-27CDFBB6B0DA}"/>
              </a:ext>
            </a:extLst>
          </p:cNvPr>
          <p:cNvPicPr>
            <a:picLocks noChangeAspect="1"/>
          </p:cNvPicPr>
          <p:nvPr/>
        </p:nvPicPr>
        <p:blipFill>
          <a:blip r:embed="rId3"/>
          <a:stretch>
            <a:fillRect/>
          </a:stretch>
        </p:blipFill>
        <p:spPr>
          <a:xfrm>
            <a:off x="3408074" y="282376"/>
            <a:ext cx="9469133" cy="34746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97305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FD49-F91A-B3CD-0681-8C0EBD2D1C99}"/>
              </a:ext>
            </a:extLst>
          </p:cNvPr>
          <p:cNvSpPr>
            <a:spLocks noGrp="1"/>
          </p:cNvSpPr>
          <p:nvPr>
            <p:ph type="title"/>
          </p:nvPr>
        </p:nvSpPr>
        <p:spPr/>
        <p:txBody>
          <a:bodyPr/>
          <a:lstStyle/>
          <a:p>
            <a:r>
              <a:rPr lang="en-US" dirty="0" err="1"/>
              <a:t>iSSFs</a:t>
            </a:r>
            <a:endParaRPr lang="en-US" dirty="0"/>
          </a:p>
        </p:txBody>
      </p:sp>
      <p:sp>
        <p:nvSpPr>
          <p:cNvPr id="3" name="Content Placeholder 2">
            <a:extLst>
              <a:ext uri="{FF2B5EF4-FFF2-40B4-BE49-F238E27FC236}">
                <a16:creationId xmlns:a16="http://schemas.microsoft.com/office/drawing/2014/main" id="{26821C26-6A94-BD2E-B5AA-2B723F4CECED}"/>
              </a:ext>
            </a:extLst>
          </p:cNvPr>
          <p:cNvSpPr>
            <a:spLocks noGrp="1"/>
          </p:cNvSpPr>
          <p:nvPr>
            <p:ph idx="1"/>
          </p:nvPr>
        </p:nvSpPr>
        <p:spPr/>
        <p:txBody>
          <a:bodyPr>
            <a:normAutofit/>
          </a:bodyPr>
          <a:lstStyle/>
          <a:p>
            <a:r>
              <a:rPr lang="en-US" sz="4000" i="1" dirty="0"/>
              <a:t>Integrated</a:t>
            </a:r>
            <a:r>
              <a:rPr lang="en-US" sz="4000" dirty="0"/>
              <a:t> estimation of habitat selection and movement</a:t>
            </a:r>
          </a:p>
          <a:p>
            <a:endParaRPr lang="en-US" sz="4000" dirty="0"/>
          </a:p>
          <a:p>
            <a:r>
              <a:rPr lang="en-US" sz="4000" dirty="0"/>
              <a:t>Inference on habitat selection and movement</a:t>
            </a:r>
          </a:p>
          <a:p>
            <a:endParaRPr lang="en-US" sz="4000" dirty="0"/>
          </a:p>
          <a:p>
            <a:r>
              <a:rPr lang="en-US" sz="4000" dirty="0"/>
              <a:t>Fit the models using conditional logistic regression, making the method widely available without writing custom likelihoods</a:t>
            </a:r>
          </a:p>
        </p:txBody>
      </p:sp>
    </p:spTree>
    <p:extLst>
      <p:ext uri="{BB962C8B-B14F-4D97-AF65-F5344CB8AC3E}">
        <p14:creationId xmlns:p14="http://schemas.microsoft.com/office/powerpoint/2010/main" val="40646657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070C-8B65-2DDD-E8B4-A5639A61C761}"/>
              </a:ext>
            </a:extLst>
          </p:cNvPr>
          <p:cNvSpPr>
            <a:spLocks noGrp="1"/>
          </p:cNvSpPr>
          <p:nvPr>
            <p:ph type="title"/>
          </p:nvPr>
        </p:nvSpPr>
        <p:spPr/>
        <p:txBody>
          <a:bodyPr/>
          <a:lstStyle/>
          <a:p>
            <a:r>
              <a:rPr lang="en-US" dirty="0"/>
              <a:t>SSF vs. </a:t>
            </a:r>
            <a:r>
              <a:rPr lang="en-US" dirty="0" err="1"/>
              <a:t>iSSF</a:t>
            </a:r>
            <a:endParaRPr lang="en-US" dirty="0"/>
          </a:p>
        </p:txBody>
      </p:sp>
      <p:sp>
        <p:nvSpPr>
          <p:cNvPr id="5" name="Text Placeholder 4">
            <a:extLst>
              <a:ext uri="{FF2B5EF4-FFF2-40B4-BE49-F238E27FC236}">
                <a16:creationId xmlns:a16="http://schemas.microsoft.com/office/drawing/2014/main" id="{E1240F65-1C12-D7C2-04E8-02E2EFDD6CDD}"/>
              </a:ext>
            </a:extLst>
          </p:cNvPr>
          <p:cNvSpPr>
            <a:spLocks noGrp="1"/>
          </p:cNvSpPr>
          <p:nvPr>
            <p:ph type="body" idx="1"/>
          </p:nvPr>
        </p:nvSpPr>
        <p:spPr/>
        <p:txBody>
          <a:bodyPr/>
          <a:lstStyle/>
          <a:p>
            <a:r>
              <a:rPr lang="en-US" dirty="0"/>
              <a:t>SSF</a:t>
            </a:r>
          </a:p>
        </p:txBody>
      </p:sp>
      <p:sp>
        <p:nvSpPr>
          <p:cNvPr id="6" name="Content Placeholder 5">
            <a:extLst>
              <a:ext uri="{FF2B5EF4-FFF2-40B4-BE49-F238E27FC236}">
                <a16:creationId xmlns:a16="http://schemas.microsoft.com/office/drawing/2014/main" id="{841647A0-AB65-D517-5B9F-34E1429A0EB0}"/>
              </a:ext>
            </a:extLst>
          </p:cNvPr>
          <p:cNvSpPr>
            <a:spLocks noGrp="1"/>
          </p:cNvSpPr>
          <p:nvPr>
            <p:ph sz="half" idx="2"/>
          </p:nvPr>
        </p:nvSpPr>
        <p:spPr/>
        <p:txBody>
          <a:bodyPr/>
          <a:lstStyle/>
          <a:p>
            <a:r>
              <a:rPr lang="en-US" dirty="0"/>
              <a:t>Sample available steps from empirical distribution</a:t>
            </a:r>
          </a:p>
          <a:p>
            <a:endParaRPr lang="en-US" dirty="0"/>
          </a:p>
          <a:p>
            <a:r>
              <a:rPr lang="en-US" dirty="0"/>
              <a:t>Make inference only on habitat selection</a:t>
            </a:r>
          </a:p>
          <a:p>
            <a:pPr lvl="1"/>
            <a:r>
              <a:rPr lang="en-US" dirty="0"/>
              <a:t>HS parameters biased</a:t>
            </a:r>
          </a:p>
        </p:txBody>
      </p:sp>
      <p:sp>
        <p:nvSpPr>
          <p:cNvPr id="7" name="Text Placeholder 6">
            <a:extLst>
              <a:ext uri="{FF2B5EF4-FFF2-40B4-BE49-F238E27FC236}">
                <a16:creationId xmlns:a16="http://schemas.microsoft.com/office/drawing/2014/main" id="{76A0EE76-800C-B54A-2B0F-F87006B80815}"/>
              </a:ext>
            </a:extLst>
          </p:cNvPr>
          <p:cNvSpPr>
            <a:spLocks noGrp="1"/>
          </p:cNvSpPr>
          <p:nvPr>
            <p:ph type="body" sz="quarter" idx="3"/>
          </p:nvPr>
        </p:nvSpPr>
        <p:spPr/>
        <p:txBody>
          <a:bodyPr/>
          <a:lstStyle/>
          <a:p>
            <a:r>
              <a:rPr lang="en-US" dirty="0" err="1"/>
              <a:t>iSSF</a:t>
            </a:r>
            <a:endParaRPr lang="en-US" dirty="0"/>
          </a:p>
        </p:txBody>
      </p:sp>
      <p:sp>
        <p:nvSpPr>
          <p:cNvPr id="8" name="Content Placeholder 7">
            <a:extLst>
              <a:ext uri="{FF2B5EF4-FFF2-40B4-BE49-F238E27FC236}">
                <a16:creationId xmlns:a16="http://schemas.microsoft.com/office/drawing/2014/main" id="{03633E05-5D2F-3D55-E765-3EDFD0AF7605}"/>
              </a:ext>
            </a:extLst>
          </p:cNvPr>
          <p:cNvSpPr>
            <a:spLocks noGrp="1"/>
          </p:cNvSpPr>
          <p:nvPr>
            <p:ph sz="quarter" idx="4"/>
          </p:nvPr>
        </p:nvSpPr>
        <p:spPr/>
        <p:txBody>
          <a:bodyPr/>
          <a:lstStyle/>
          <a:p>
            <a:r>
              <a:rPr lang="en-US" dirty="0"/>
              <a:t>Sample available steps from a parametric distribution</a:t>
            </a:r>
          </a:p>
          <a:p>
            <a:pPr marL="0" indent="0">
              <a:buNone/>
            </a:pPr>
            <a:endParaRPr lang="en-US" dirty="0"/>
          </a:p>
          <a:p>
            <a:r>
              <a:rPr lang="en-US" dirty="0"/>
              <a:t>Make inference on habitat selection and movement</a:t>
            </a:r>
          </a:p>
          <a:p>
            <a:endParaRPr lang="en-US" dirty="0"/>
          </a:p>
          <a:p>
            <a:r>
              <a:rPr lang="en-US" i="1" dirty="0"/>
              <a:t>Lends itself to prediction</a:t>
            </a:r>
          </a:p>
        </p:txBody>
      </p:sp>
    </p:spTree>
    <p:extLst>
      <p:ext uri="{BB962C8B-B14F-4D97-AF65-F5344CB8AC3E}">
        <p14:creationId xmlns:p14="http://schemas.microsoft.com/office/powerpoint/2010/main" val="2926442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AA92-543B-48F0-1CEE-68767EE6A685}"/>
              </a:ext>
            </a:extLst>
          </p:cNvPr>
          <p:cNvSpPr>
            <a:spLocks noGrp="1"/>
          </p:cNvSpPr>
          <p:nvPr>
            <p:ph type="title"/>
          </p:nvPr>
        </p:nvSpPr>
        <p:spPr/>
        <p:txBody>
          <a:bodyPr/>
          <a:lstStyle/>
          <a:p>
            <a:r>
              <a:rPr lang="en-US" dirty="0"/>
              <a:t>Prediction from Fitted </a:t>
            </a:r>
            <a:r>
              <a:rPr lang="en-US" dirty="0" err="1"/>
              <a:t>iSSF</a:t>
            </a:r>
            <a:endParaRPr lang="en-US" dirty="0"/>
          </a:p>
        </p:txBody>
      </p:sp>
      <p:pic>
        <p:nvPicPr>
          <p:cNvPr id="7" name="Picture 6">
            <a:extLst>
              <a:ext uri="{FF2B5EF4-FFF2-40B4-BE49-F238E27FC236}">
                <a16:creationId xmlns:a16="http://schemas.microsoft.com/office/drawing/2014/main" id="{0F49F3FE-F1D1-C2FB-1D5F-C4081F91060F}"/>
              </a:ext>
            </a:extLst>
          </p:cNvPr>
          <p:cNvPicPr>
            <a:picLocks noChangeAspect="1"/>
          </p:cNvPicPr>
          <p:nvPr/>
        </p:nvPicPr>
        <p:blipFill>
          <a:blip r:embed="rId3"/>
          <a:stretch>
            <a:fillRect/>
          </a:stretch>
        </p:blipFill>
        <p:spPr>
          <a:xfrm>
            <a:off x="1089744" y="2019008"/>
            <a:ext cx="12450913" cy="419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25139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AA92-543B-48F0-1CEE-68767EE6A685}"/>
              </a:ext>
            </a:extLst>
          </p:cNvPr>
          <p:cNvSpPr>
            <a:spLocks noGrp="1"/>
          </p:cNvSpPr>
          <p:nvPr>
            <p:ph type="title"/>
          </p:nvPr>
        </p:nvSpPr>
        <p:spPr/>
        <p:txBody>
          <a:bodyPr/>
          <a:lstStyle/>
          <a:p>
            <a:r>
              <a:rPr lang="en-US" dirty="0"/>
              <a:t>Prediction from Fitted </a:t>
            </a:r>
            <a:r>
              <a:rPr lang="en-US" dirty="0" err="1"/>
              <a:t>iSSF</a:t>
            </a:r>
            <a:endParaRPr lang="en-US" dirty="0"/>
          </a:p>
        </p:txBody>
      </p:sp>
      <p:pic>
        <p:nvPicPr>
          <p:cNvPr id="5" name="Content Placeholder 4">
            <a:extLst>
              <a:ext uri="{FF2B5EF4-FFF2-40B4-BE49-F238E27FC236}">
                <a16:creationId xmlns:a16="http://schemas.microsoft.com/office/drawing/2014/main" id="{ABA7754E-FD79-3C36-33D4-CA42107B900C}"/>
              </a:ext>
            </a:extLst>
          </p:cNvPr>
          <p:cNvPicPr>
            <a:picLocks noGrp="1" noChangeAspect="1"/>
          </p:cNvPicPr>
          <p:nvPr>
            <p:ph idx="1"/>
          </p:nvPr>
        </p:nvPicPr>
        <p:blipFill>
          <a:blip r:embed="rId3"/>
          <a:stretch>
            <a:fillRect/>
          </a:stretch>
        </p:blipFill>
        <p:spPr>
          <a:xfrm>
            <a:off x="1065928" y="1818955"/>
            <a:ext cx="12498544" cy="45916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17765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053F-87A1-8770-5EE5-0C923EA09723}"/>
              </a:ext>
            </a:extLst>
          </p:cNvPr>
          <p:cNvSpPr>
            <a:spLocks noGrp="1"/>
          </p:cNvSpPr>
          <p:nvPr>
            <p:ph type="title"/>
          </p:nvPr>
        </p:nvSpPr>
        <p:spPr/>
        <p:txBody>
          <a:bodyPr/>
          <a:lstStyle/>
          <a:p>
            <a:r>
              <a:rPr lang="en-US" dirty="0" err="1"/>
              <a:t>iSSF</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4F443-0C15-5A5D-A32C-BDA9655D2DD0}"/>
                  </a:ext>
                </a:extLst>
              </p:cNvPr>
              <p:cNvSpPr>
                <a:spLocks noGrp="1"/>
              </p:cNvSpPr>
              <p:nvPr>
                <p:ph idx="1"/>
              </p:nvPr>
            </p:nvSpPr>
            <p:spPr/>
            <p:txBody>
              <a:bodyPr/>
              <a:lstStyle/>
              <a:p>
                <a:r>
                  <a:rPr lang="en-US" dirty="0"/>
                  <a:t>Parameterizes two </a:t>
                </a:r>
                <a:r>
                  <a:rPr lang="en-US" i="1" dirty="0"/>
                  <a:t>independent</a:t>
                </a:r>
                <a:r>
                  <a:rPr lang="en-US" dirty="0"/>
                  <a:t> functions (aka, kernels)</a:t>
                </a:r>
              </a:p>
              <a:p>
                <a:pPr lvl="1"/>
                <a:r>
                  <a:rPr lang="en-US" dirty="0"/>
                  <a:t>Movement-free habitat selection kernel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oMath>
                </a14:m>
                <a:endParaRPr lang="en-US" dirty="0"/>
              </a:p>
              <a:p>
                <a:pPr lvl="1"/>
                <a:r>
                  <a:rPr lang="en-US" dirty="0"/>
                  <a:t>Selection-free movement kernel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oMath>
                </a14:m>
                <a:endParaRPr lang="en-US" dirty="0"/>
              </a:p>
              <a:p>
                <a:pPr lvl="1"/>
                <a:r>
                  <a:rPr lang="en-US" dirty="0" err="1"/>
                  <a:t>iSSF</a:t>
                </a:r>
                <a:r>
                  <a:rPr lang="en-US" dirty="0"/>
                  <a:t> is the (normalized) product of these two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d>
                    <m:r>
                      <a:rPr lang="en-US" b="0" i="1" smtClean="0">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A364F443-0C15-5A5D-A32C-BDA9655D2DD0}"/>
                  </a:ext>
                </a:extLst>
              </p:cNvPr>
              <p:cNvSpPr>
                <a:spLocks noGrp="1" noRot="1" noChangeAspect="1" noMove="1" noResize="1" noEditPoints="1" noAdjustHandles="1" noChangeArrowheads="1" noChangeShapeType="1" noTextEdit="1"/>
              </p:cNvSpPr>
              <p:nvPr>
                <p:ph idx="1"/>
              </p:nvPr>
            </p:nvSpPr>
            <p:spPr>
              <a:blipFill>
                <a:blip r:embed="rId3"/>
                <a:stretch>
                  <a:fillRect l="-1067" t="-2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7AAA6D5-6888-596B-FFDC-3D687CED196C}"/>
              </a:ext>
            </a:extLst>
          </p:cNvPr>
          <p:cNvPicPr>
            <a:picLocks noChangeAspect="1"/>
          </p:cNvPicPr>
          <p:nvPr/>
        </p:nvPicPr>
        <p:blipFill>
          <a:blip r:embed="rId4"/>
          <a:stretch>
            <a:fillRect/>
          </a:stretch>
        </p:blipFill>
        <p:spPr>
          <a:xfrm>
            <a:off x="2482186" y="4126273"/>
            <a:ext cx="9666029" cy="3483253"/>
          </a:xfrm>
          <a:prstGeom prst="rect">
            <a:avLst/>
          </a:prstGeom>
        </p:spPr>
      </p:pic>
      <p:sp>
        <p:nvSpPr>
          <p:cNvPr id="6" name="TextBox 5">
            <a:extLst>
              <a:ext uri="{FF2B5EF4-FFF2-40B4-BE49-F238E27FC236}">
                <a16:creationId xmlns:a16="http://schemas.microsoft.com/office/drawing/2014/main" id="{18DD2FD7-800F-838B-641A-45906B30ACFA}"/>
              </a:ext>
            </a:extLst>
          </p:cNvPr>
          <p:cNvSpPr txBox="1"/>
          <p:nvPr/>
        </p:nvSpPr>
        <p:spPr>
          <a:xfrm>
            <a:off x="150125" y="7609526"/>
            <a:ext cx="4640239" cy="461665"/>
          </a:xfrm>
          <a:prstGeom prst="rect">
            <a:avLst/>
          </a:prstGeom>
          <a:noFill/>
        </p:spPr>
        <p:txBody>
          <a:bodyPr wrap="square" rtlCol="0">
            <a:spAutoFit/>
          </a:bodyPr>
          <a:lstStyle/>
          <a:p>
            <a:r>
              <a:rPr lang="en-US" sz="2400" dirty="0"/>
              <a:t>Fig. 1 from </a:t>
            </a:r>
            <a:r>
              <a:rPr lang="en-US" sz="2400" dirty="0" err="1"/>
              <a:t>Michelot</a:t>
            </a:r>
            <a:r>
              <a:rPr lang="en-US" sz="2400" dirty="0"/>
              <a:t> et al. (2024)</a:t>
            </a:r>
          </a:p>
        </p:txBody>
      </p:sp>
    </p:spTree>
    <p:extLst>
      <p:ext uri="{BB962C8B-B14F-4D97-AF65-F5344CB8AC3E}">
        <p14:creationId xmlns:p14="http://schemas.microsoft.com/office/powerpoint/2010/main" val="42362793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12E9-6F30-9A34-F484-FD1EFFB24300}"/>
              </a:ext>
            </a:extLst>
          </p:cNvPr>
          <p:cNvSpPr>
            <a:spLocks noGrp="1"/>
          </p:cNvSpPr>
          <p:nvPr>
            <p:ph type="title"/>
          </p:nvPr>
        </p:nvSpPr>
        <p:spPr/>
        <p:txBody>
          <a:bodyPr/>
          <a:lstStyle/>
          <a:p>
            <a:r>
              <a:rPr lang="en-US" dirty="0" err="1"/>
              <a:t>iSSF</a:t>
            </a:r>
            <a:r>
              <a:rPr lang="en-US" dirty="0"/>
              <a:t> Parametric Distributions</a:t>
            </a:r>
          </a:p>
        </p:txBody>
      </p:sp>
      <p:sp>
        <p:nvSpPr>
          <p:cNvPr id="3" name="Text Placeholder 2">
            <a:extLst>
              <a:ext uri="{FF2B5EF4-FFF2-40B4-BE49-F238E27FC236}">
                <a16:creationId xmlns:a16="http://schemas.microsoft.com/office/drawing/2014/main" id="{C118AB53-D991-BBBE-DC29-C2F27DC37A3B}"/>
              </a:ext>
            </a:extLst>
          </p:cNvPr>
          <p:cNvSpPr>
            <a:spLocks noGrp="1"/>
          </p:cNvSpPr>
          <p:nvPr>
            <p:ph type="body" idx="1"/>
          </p:nvPr>
        </p:nvSpPr>
        <p:spPr/>
        <p:txBody>
          <a:bodyPr>
            <a:normAutofit/>
          </a:bodyPr>
          <a:lstStyle/>
          <a:p>
            <a:pPr algn="ctr"/>
            <a:r>
              <a:rPr lang="en-US" sz="4800" dirty="0"/>
              <a:t>Step Length</a:t>
            </a:r>
          </a:p>
        </p:txBody>
      </p:sp>
      <p:sp>
        <p:nvSpPr>
          <p:cNvPr id="4" name="Content Placeholder 3">
            <a:extLst>
              <a:ext uri="{FF2B5EF4-FFF2-40B4-BE49-F238E27FC236}">
                <a16:creationId xmlns:a16="http://schemas.microsoft.com/office/drawing/2014/main" id="{9454D6A8-1EF5-EC38-5B9A-92DBFC14D665}"/>
              </a:ext>
            </a:extLst>
          </p:cNvPr>
          <p:cNvSpPr>
            <a:spLocks noGrp="1"/>
          </p:cNvSpPr>
          <p:nvPr>
            <p:ph sz="half" idx="2"/>
          </p:nvPr>
        </p:nvSpPr>
        <p:spPr>
          <a:xfrm>
            <a:off x="457200" y="3017520"/>
            <a:ext cx="6583680" cy="5052060"/>
          </a:xfrm>
        </p:spPr>
        <p:txBody>
          <a:bodyPr>
            <a:normAutofit/>
          </a:bodyPr>
          <a:lstStyle/>
          <a:p>
            <a:pPr marL="0" indent="0" algn="ctr">
              <a:buNone/>
            </a:pPr>
            <a:r>
              <a:rPr lang="en-US" sz="4400" dirty="0"/>
              <a:t>Exponential</a:t>
            </a:r>
          </a:p>
          <a:p>
            <a:pPr marL="0" indent="0" algn="ctr">
              <a:buNone/>
            </a:pPr>
            <a:r>
              <a:rPr lang="en-US" sz="4400" dirty="0"/>
              <a:t>Gamma</a:t>
            </a:r>
          </a:p>
          <a:p>
            <a:pPr marL="0" indent="0" algn="ctr">
              <a:buNone/>
            </a:pPr>
            <a:r>
              <a:rPr lang="en-US" sz="4400" dirty="0"/>
              <a:t>Half-normal</a:t>
            </a:r>
          </a:p>
          <a:p>
            <a:pPr marL="0" indent="0" algn="ctr">
              <a:buNone/>
            </a:pPr>
            <a:r>
              <a:rPr lang="en-US" sz="4400" dirty="0"/>
              <a:t>Log-normal</a:t>
            </a:r>
          </a:p>
          <a:p>
            <a:pPr marL="0" indent="0" algn="ctr">
              <a:buNone/>
            </a:pPr>
            <a:endParaRPr lang="en-US" sz="4400" dirty="0"/>
          </a:p>
          <a:p>
            <a:pPr marL="0" indent="0" algn="ctr">
              <a:buNone/>
            </a:pPr>
            <a:r>
              <a:rPr lang="en-US" sz="4400" strike="sngStrike" dirty="0">
                <a:solidFill>
                  <a:srgbClr val="C00000"/>
                </a:solidFill>
              </a:rPr>
              <a:t>Weibull</a:t>
            </a:r>
          </a:p>
        </p:txBody>
      </p:sp>
      <p:sp>
        <p:nvSpPr>
          <p:cNvPr id="5" name="Text Placeholder 4">
            <a:extLst>
              <a:ext uri="{FF2B5EF4-FFF2-40B4-BE49-F238E27FC236}">
                <a16:creationId xmlns:a16="http://schemas.microsoft.com/office/drawing/2014/main" id="{844702EA-CE69-5152-6D09-4BA3662D1037}"/>
              </a:ext>
            </a:extLst>
          </p:cNvPr>
          <p:cNvSpPr>
            <a:spLocks noGrp="1"/>
          </p:cNvSpPr>
          <p:nvPr>
            <p:ph type="body" sz="quarter" idx="3"/>
          </p:nvPr>
        </p:nvSpPr>
        <p:spPr/>
        <p:txBody>
          <a:bodyPr>
            <a:normAutofit/>
          </a:bodyPr>
          <a:lstStyle/>
          <a:p>
            <a:pPr algn="ctr"/>
            <a:r>
              <a:rPr lang="en-US" sz="4800" dirty="0"/>
              <a:t>Turn Angle</a:t>
            </a:r>
          </a:p>
        </p:txBody>
      </p:sp>
      <p:sp>
        <p:nvSpPr>
          <p:cNvPr id="6" name="Content Placeholder 5">
            <a:extLst>
              <a:ext uri="{FF2B5EF4-FFF2-40B4-BE49-F238E27FC236}">
                <a16:creationId xmlns:a16="http://schemas.microsoft.com/office/drawing/2014/main" id="{1B9CE484-FA37-F621-1527-39F78CD1A236}"/>
              </a:ext>
            </a:extLst>
          </p:cNvPr>
          <p:cNvSpPr>
            <a:spLocks noGrp="1"/>
          </p:cNvSpPr>
          <p:nvPr>
            <p:ph sz="quarter" idx="4"/>
          </p:nvPr>
        </p:nvSpPr>
        <p:spPr/>
        <p:txBody>
          <a:bodyPr>
            <a:normAutofit/>
          </a:bodyPr>
          <a:lstStyle/>
          <a:p>
            <a:pPr marL="0" indent="0" algn="ctr">
              <a:buNone/>
            </a:pPr>
            <a:r>
              <a:rPr lang="en-US" sz="4400" dirty="0"/>
              <a:t>Uniform</a:t>
            </a:r>
          </a:p>
          <a:p>
            <a:pPr marL="0" indent="0" algn="ctr">
              <a:buNone/>
            </a:pPr>
            <a:r>
              <a:rPr lang="en-US" sz="4400" dirty="0"/>
              <a:t>von Mises</a:t>
            </a:r>
          </a:p>
          <a:p>
            <a:pPr marL="0" indent="0" algn="ctr">
              <a:buNone/>
            </a:pPr>
            <a:endParaRPr lang="en-US" sz="4400" dirty="0"/>
          </a:p>
          <a:p>
            <a:pPr marL="0" indent="0" algn="ctr">
              <a:buNone/>
            </a:pPr>
            <a:r>
              <a:rPr lang="en-US" sz="4400" strike="sngStrike" dirty="0">
                <a:solidFill>
                  <a:srgbClr val="C00000"/>
                </a:solidFill>
              </a:rPr>
              <a:t>Wrapped Cauchy</a:t>
            </a:r>
          </a:p>
        </p:txBody>
      </p:sp>
    </p:spTree>
    <p:extLst>
      <p:ext uri="{BB962C8B-B14F-4D97-AF65-F5344CB8AC3E}">
        <p14:creationId xmlns:p14="http://schemas.microsoft.com/office/powerpoint/2010/main" val="3766335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Tree>
    <p:extLst>
      <p:ext uri="{BB962C8B-B14F-4D97-AF65-F5344CB8AC3E}">
        <p14:creationId xmlns:p14="http://schemas.microsoft.com/office/powerpoint/2010/main" val="10067000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p:txBody>
      </p:sp>
    </p:spTree>
    <p:extLst>
      <p:ext uri="{BB962C8B-B14F-4D97-AF65-F5344CB8AC3E}">
        <p14:creationId xmlns:p14="http://schemas.microsoft.com/office/powerpoint/2010/main" val="31074850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p:txBody>
      </p:sp>
    </p:spTree>
    <p:extLst>
      <p:ext uri="{BB962C8B-B14F-4D97-AF65-F5344CB8AC3E}">
        <p14:creationId xmlns:p14="http://schemas.microsoft.com/office/powerpoint/2010/main" val="123225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a:p>
            <a:pPr marL="514350" indent="-514350">
              <a:buFont typeface="+mj-lt"/>
              <a:buAutoNum type="arabicPeriod"/>
            </a:pPr>
            <a:r>
              <a:rPr lang="en-US" dirty="0"/>
              <a:t>Sample random available steps from tentative distributions</a:t>
            </a:r>
          </a:p>
        </p:txBody>
      </p:sp>
    </p:spTree>
    <p:extLst>
      <p:ext uri="{BB962C8B-B14F-4D97-AF65-F5344CB8AC3E}">
        <p14:creationId xmlns:p14="http://schemas.microsoft.com/office/powerpoint/2010/main" val="31556766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a:p>
            <a:pPr marL="514350" indent="-514350">
              <a:buFont typeface="+mj-lt"/>
              <a:buAutoNum type="arabicPeriod"/>
            </a:pPr>
            <a:r>
              <a:rPr lang="en-US" dirty="0"/>
              <a:t>Sample random available steps from tentative distributions</a:t>
            </a:r>
          </a:p>
          <a:p>
            <a:pPr marL="514350" indent="-514350">
              <a:buFont typeface="+mj-lt"/>
              <a:buAutoNum type="arabicPeriod"/>
            </a:pPr>
            <a:r>
              <a:rPr lang="en-US" dirty="0"/>
              <a:t>Attach environmental covariates to all observed and available steps</a:t>
            </a:r>
          </a:p>
        </p:txBody>
      </p:sp>
    </p:spTree>
    <p:extLst>
      <p:ext uri="{BB962C8B-B14F-4D97-AF65-F5344CB8AC3E}">
        <p14:creationId xmlns:p14="http://schemas.microsoft.com/office/powerpoint/2010/main" val="25120423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a:p>
            <a:pPr marL="514350" indent="-514350">
              <a:buFont typeface="+mj-lt"/>
              <a:buAutoNum type="arabicPeriod"/>
            </a:pPr>
            <a:r>
              <a:rPr lang="en-US" dirty="0"/>
              <a:t>Sample random available steps from tentative distributions</a:t>
            </a:r>
          </a:p>
          <a:p>
            <a:pPr marL="514350" indent="-514350">
              <a:buFont typeface="+mj-lt"/>
              <a:buAutoNum type="arabicPeriod"/>
            </a:pPr>
            <a:r>
              <a:rPr lang="en-US" dirty="0"/>
              <a:t>Attach environmental covariates to all observed and available steps</a:t>
            </a:r>
          </a:p>
          <a:p>
            <a:pPr marL="514350" indent="-514350">
              <a:buFont typeface="+mj-lt"/>
              <a:buAutoNum type="arabicPeriod"/>
            </a:pPr>
            <a:r>
              <a:rPr lang="en-US" dirty="0"/>
              <a:t>Fit conditional logistic regression model</a:t>
            </a:r>
          </a:p>
          <a:p>
            <a:pPr lvl="1"/>
            <a:r>
              <a:rPr lang="en-US" dirty="0"/>
              <a:t>Include step length and turn angle predictors</a:t>
            </a:r>
          </a:p>
        </p:txBody>
      </p:sp>
    </p:spTree>
    <p:extLst>
      <p:ext uri="{BB962C8B-B14F-4D97-AF65-F5344CB8AC3E}">
        <p14:creationId xmlns:p14="http://schemas.microsoft.com/office/powerpoint/2010/main" val="15277512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BCFB-2456-3B4B-D481-8D87E8DA9EA8}"/>
              </a:ext>
            </a:extLst>
          </p:cNvPr>
          <p:cNvSpPr>
            <a:spLocks noGrp="1"/>
          </p:cNvSpPr>
          <p:nvPr>
            <p:ph type="title"/>
          </p:nvPr>
        </p:nvSpPr>
        <p:spPr/>
        <p:txBody>
          <a:bodyPr/>
          <a:lstStyle/>
          <a:p>
            <a:r>
              <a:rPr lang="en-US" dirty="0" err="1"/>
              <a:t>iSSA</a:t>
            </a:r>
            <a:r>
              <a:rPr lang="en-US" dirty="0"/>
              <a:t> Steps</a:t>
            </a:r>
          </a:p>
        </p:txBody>
      </p:sp>
      <p:sp>
        <p:nvSpPr>
          <p:cNvPr id="3" name="Content Placeholder 2">
            <a:extLst>
              <a:ext uri="{FF2B5EF4-FFF2-40B4-BE49-F238E27FC236}">
                <a16:creationId xmlns:a16="http://schemas.microsoft.com/office/drawing/2014/main" id="{527F89AC-A952-67A0-5B59-11059E76796F}"/>
              </a:ext>
            </a:extLst>
          </p:cNvPr>
          <p:cNvSpPr>
            <a:spLocks noGrp="1"/>
          </p:cNvSpPr>
          <p:nvPr>
            <p:ph idx="1"/>
          </p:nvPr>
        </p:nvSpPr>
        <p:spPr>
          <a:xfrm>
            <a:off x="457200" y="1828800"/>
            <a:ext cx="13716000" cy="6256020"/>
          </a:xfrm>
        </p:spPr>
        <p:txBody>
          <a:bodyPr/>
          <a:lstStyle/>
          <a:p>
            <a:pPr marL="514350" indent="-514350">
              <a:buFont typeface="+mj-lt"/>
              <a:buAutoNum type="arabicPeriod"/>
            </a:pPr>
            <a:r>
              <a:rPr lang="en-US" dirty="0"/>
              <a:t>Create observed steps from point data</a:t>
            </a:r>
          </a:p>
          <a:p>
            <a:pPr marL="514350" indent="-514350">
              <a:buFont typeface="+mj-lt"/>
              <a:buAutoNum type="arabicPeriod"/>
            </a:pPr>
            <a:r>
              <a:rPr lang="en-US" dirty="0"/>
              <a:t>Propose “tentative distributions” for step length and turn angle</a:t>
            </a:r>
          </a:p>
          <a:p>
            <a:pPr lvl="1"/>
            <a:r>
              <a:rPr lang="en-US" dirty="0"/>
              <a:t>Usually by fitting to observed distributions</a:t>
            </a:r>
          </a:p>
          <a:p>
            <a:pPr marL="514350" indent="-514350">
              <a:buFont typeface="+mj-lt"/>
              <a:buAutoNum type="arabicPeriod"/>
            </a:pPr>
            <a:r>
              <a:rPr lang="en-US" dirty="0"/>
              <a:t>Sample random available steps from tentative distributions</a:t>
            </a:r>
          </a:p>
          <a:p>
            <a:pPr marL="514350" indent="-514350">
              <a:buFont typeface="+mj-lt"/>
              <a:buAutoNum type="arabicPeriod"/>
            </a:pPr>
            <a:r>
              <a:rPr lang="en-US" dirty="0"/>
              <a:t>Attach environmental covariates to all observed and available steps</a:t>
            </a:r>
          </a:p>
          <a:p>
            <a:pPr marL="514350" indent="-514350">
              <a:buFont typeface="+mj-lt"/>
              <a:buAutoNum type="arabicPeriod"/>
            </a:pPr>
            <a:r>
              <a:rPr lang="en-US" dirty="0"/>
              <a:t>Fit conditional logistic regression model</a:t>
            </a:r>
          </a:p>
          <a:p>
            <a:pPr lvl="1"/>
            <a:r>
              <a:rPr lang="en-US" dirty="0"/>
              <a:t>Include step length and turn angle predictors</a:t>
            </a:r>
          </a:p>
          <a:p>
            <a:pPr marL="514350" indent="-514350">
              <a:buFont typeface="+mj-lt"/>
              <a:buAutoNum type="arabicPeriod"/>
            </a:pPr>
            <a:r>
              <a:rPr lang="en-US" dirty="0"/>
              <a:t>Interpret model</a:t>
            </a:r>
          </a:p>
          <a:p>
            <a:pPr lvl="1"/>
            <a:r>
              <a:rPr lang="en-US" dirty="0"/>
              <a:t>Interpret habitat selection coefficients with (log-)RSS</a:t>
            </a:r>
          </a:p>
          <a:p>
            <a:pPr lvl="1"/>
            <a:r>
              <a:rPr lang="en-US" dirty="0"/>
              <a:t>Update tentative distribution with step length and turn angle coefficients</a:t>
            </a:r>
          </a:p>
        </p:txBody>
      </p:sp>
    </p:spTree>
    <p:extLst>
      <p:ext uri="{BB962C8B-B14F-4D97-AF65-F5344CB8AC3E}">
        <p14:creationId xmlns:p14="http://schemas.microsoft.com/office/powerpoint/2010/main" val="3642117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DB1A-6018-EEB8-535F-5C13192D7319}"/>
              </a:ext>
            </a:extLst>
          </p:cNvPr>
          <p:cNvSpPr>
            <a:spLocks noGrp="1"/>
          </p:cNvSpPr>
          <p:nvPr>
            <p:ph type="title"/>
          </p:nvPr>
        </p:nvSpPr>
        <p:spPr/>
        <p:txBody>
          <a:bodyPr/>
          <a:lstStyle/>
          <a:p>
            <a:r>
              <a:rPr lang="en-US" dirty="0"/>
              <a:t>Updating Movement Kernel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ADE52A-CF06-78A2-BBD0-7FD8C89A41BC}"/>
                  </a:ext>
                </a:extLst>
              </p:cNvPr>
              <p:cNvSpPr>
                <a:spLocks noGrp="1"/>
              </p:cNvSpPr>
              <p:nvPr>
                <p:ph idx="1"/>
              </p:nvPr>
            </p:nvSpPr>
            <p:spPr>
              <a:xfrm>
                <a:off x="457200" y="1828800"/>
                <a:ext cx="13716000" cy="6271260"/>
              </a:xfrm>
            </p:spPr>
            <p:txBody>
              <a:bodyPr/>
              <a:lstStyle/>
              <a:p>
                <a:pPr marL="0" indent="0">
                  <a:buNone/>
                </a:pPr>
                <a:r>
                  <a:rPr lang="en-US" dirty="0"/>
                  <a:t>Gamma distribution: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 </m:t>
                      </m:r>
                      <m:r>
                        <a:rPr lang="en-US" b="0" i="1" smtClean="0">
                          <a:latin typeface="Cambria Math" panose="02040503050406030204" pitchFamily="18" charset="0"/>
                        </a:rPr>
                        <m:t>𝑔𝑎𝑚𝑚𝑎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𝑡𝑒𝑛𝑡</m:t>
                              </m:r>
                            </m:sub>
                          </m:sSub>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𝑙</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 ~ </m:t>
                      </m:r>
                      <m:r>
                        <a:rPr lang="en-US" b="0" i="1" smtClean="0">
                          <a:latin typeface="Cambria Math" panose="02040503050406030204" pitchFamily="18" charset="0"/>
                        </a:rPr>
                        <m:t>𝑔𝑎𝑚𝑚𝑎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𝑢𝑝𝑑</m:t>
                              </m:r>
                            </m:sub>
                          </m:sSub>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𝑙</m:t>
                                  </m:r>
                                </m:e>
                              </m:d>
                            </m:e>
                          </m:func>
                        </m:sub>
                      </m:sSub>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𝑡𝑒𝑛𝑡</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𝑙</m:t>
                              </m:r>
                            </m:sub>
                          </m:sSub>
                        </m:den>
                      </m:f>
                    </m:oMath>
                  </m:oMathPara>
                </a14:m>
                <a:endParaRPr lang="en-US" dirty="0"/>
              </a:p>
              <a:p>
                <a:pPr marL="0" indent="0">
                  <a:buNone/>
                </a:pPr>
                <a:r>
                  <a:rPr lang="en-US" sz="2400" dirty="0" err="1">
                    <a:hlinkClick r:id="rId3"/>
                  </a:rPr>
                  <a:t>Fieberg</a:t>
                </a:r>
                <a:r>
                  <a:rPr lang="en-US" sz="2400" dirty="0">
                    <a:hlinkClick r:id="rId3"/>
                  </a:rPr>
                  <a:t> et al. 2021 Appendix C</a:t>
                </a:r>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1ADE52A-CF06-78A2-BBD0-7FD8C89A41BC}"/>
                  </a:ext>
                </a:extLst>
              </p:cNvPr>
              <p:cNvSpPr>
                <a:spLocks noGrp="1" noRot="1" noChangeAspect="1" noMove="1" noResize="1" noEditPoints="1" noAdjustHandles="1" noChangeArrowheads="1" noChangeShapeType="1" noTextEdit="1"/>
              </p:cNvSpPr>
              <p:nvPr>
                <p:ph idx="1"/>
              </p:nvPr>
            </p:nvSpPr>
            <p:spPr>
              <a:xfrm>
                <a:off x="457200" y="1828800"/>
                <a:ext cx="13716000" cy="6271260"/>
              </a:xfrm>
              <a:blipFill>
                <a:blip r:embed="rId4"/>
                <a:stretch>
                  <a:fillRect l="-1200" t="-2041"/>
                </a:stretch>
              </a:blipFill>
            </p:spPr>
            <p:txBody>
              <a:bodyPr/>
              <a:lstStyle/>
              <a:p>
                <a:r>
                  <a:rPr lang="en-US">
                    <a:noFill/>
                  </a:rPr>
                  <a:t> </a:t>
                </a:r>
              </a:p>
            </p:txBody>
          </p:sp>
        </mc:Fallback>
      </mc:AlternateContent>
    </p:spTree>
    <p:extLst>
      <p:ext uri="{BB962C8B-B14F-4D97-AF65-F5344CB8AC3E}">
        <p14:creationId xmlns:p14="http://schemas.microsoft.com/office/powerpoint/2010/main" val="1542138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DB1A-6018-EEB8-535F-5C13192D7319}"/>
              </a:ext>
            </a:extLst>
          </p:cNvPr>
          <p:cNvSpPr>
            <a:spLocks noGrp="1"/>
          </p:cNvSpPr>
          <p:nvPr>
            <p:ph type="title"/>
          </p:nvPr>
        </p:nvSpPr>
        <p:spPr/>
        <p:txBody>
          <a:bodyPr/>
          <a:lstStyle/>
          <a:p>
            <a:r>
              <a:rPr lang="en-US" dirty="0"/>
              <a:t>Updating Movement Kernel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ADE52A-CF06-78A2-BBD0-7FD8C89A41BC}"/>
                  </a:ext>
                </a:extLst>
              </p:cNvPr>
              <p:cNvSpPr>
                <a:spLocks noGrp="1"/>
              </p:cNvSpPr>
              <p:nvPr>
                <p:ph idx="1"/>
              </p:nvPr>
            </p:nvSpPr>
            <p:spPr>
              <a:xfrm>
                <a:off x="457200" y="1828800"/>
                <a:ext cx="13716000" cy="6271260"/>
              </a:xfrm>
            </p:spPr>
            <p:txBody>
              <a:bodyPr/>
              <a:lstStyle/>
              <a:p>
                <a:pPr marL="0" indent="0">
                  <a:buNone/>
                </a:pPr>
                <a:r>
                  <a:rPr lang="en-US" dirty="0"/>
                  <a:t>von Mises distribution:</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 </m:t>
                      </m:r>
                      <m:r>
                        <a:rPr lang="en-US" b="0" i="1" smtClean="0">
                          <a:latin typeface="Cambria Math" panose="02040503050406030204" pitchFamily="18" charset="0"/>
                        </a:rPr>
                        <m:t>𝑣𝑜𝑛</m:t>
                      </m:r>
                      <m:r>
                        <a:rPr lang="en-US" b="0" i="1" smtClean="0">
                          <a:latin typeface="Cambria Math" panose="02040503050406030204" pitchFamily="18" charset="0"/>
                        </a:rPr>
                        <m:t> </m:t>
                      </m:r>
                      <m:r>
                        <a:rPr lang="en-US" b="0" i="1" smtClean="0">
                          <a:latin typeface="Cambria Math" panose="02040503050406030204" pitchFamily="18" charset="0"/>
                        </a:rPr>
                        <m:t>𝑀𝑖𝑠𝑒𝑠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𝑡𝑒𝑛𝑡</m:t>
                              </m:r>
                            </m:sub>
                          </m:sSub>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 ~ </m:t>
                      </m:r>
                      <m:r>
                        <a:rPr lang="en-US" b="0" i="1" smtClean="0">
                          <a:latin typeface="Cambria Math" panose="02040503050406030204" pitchFamily="18" charset="0"/>
                        </a:rPr>
                        <m:t>𝑣𝑜𝑛</m:t>
                      </m:r>
                      <m:r>
                        <a:rPr lang="en-US" b="0" i="1" smtClean="0">
                          <a:latin typeface="Cambria Math" panose="02040503050406030204" pitchFamily="18" charset="0"/>
                        </a:rPr>
                        <m:t> </m:t>
                      </m:r>
                      <m:r>
                        <a:rPr lang="en-US" b="0" i="1" smtClean="0">
                          <a:latin typeface="Cambria Math" panose="02040503050406030204" pitchFamily="18" charset="0"/>
                        </a:rPr>
                        <m:t>𝑀𝑖𝑠𝑒𝑠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𝜈</m:t>
                                  </m:r>
                                </m:e>
                              </m:acc>
                            </m:e>
                            <m:sub>
                              <m:r>
                                <a:rPr lang="en-US" b="0" i="1" smtClean="0">
                                  <a:latin typeface="Cambria Math" panose="02040503050406030204" pitchFamily="18" charset="0"/>
                                </a:rPr>
                                <m:t>𝑢𝑝𝑑</m:t>
                              </m:r>
                            </m:sub>
                          </m:sSub>
                        </m:e>
                      </m:d>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𝜈</m:t>
                              </m:r>
                            </m:e>
                          </m:acc>
                        </m:e>
                        <m:sub>
                          <m:r>
                            <a:rPr lang="en-US" b="0" i="1" smtClean="0">
                              <a:latin typeface="Cambria Math" panose="02040503050406030204" pitchFamily="18" charset="0"/>
                            </a:rPr>
                            <m:t>𝑢𝑝𝑑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𝑡𝑒𝑛𝑡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𝑐𝑜𝑠</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sub>
                      </m:sSub>
                    </m:oMath>
                  </m:oMathPara>
                </a14:m>
                <a:endParaRPr lang="en-US" dirty="0"/>
              </a:p>
              <a:p>
                <a:pPr marL="0" indent="0">
                  <a:buNone/>
                </a:pPr>
                <a:endParaRPr lang="en-US" dirty="0"/>
              </a:p>
              <a:p>
                <a:pPr marL="0" indent="0">
                  <a:buNone/>
                </a:pPr>
                <a:endParaRPr lang="en-US" dirty="0"/>
              </a:p>
              <a:p>
                <a:pPr marL="0" indent="0">
                  <a:buNone/>
                </a:pPr>
                <a:r>
                  <a:rPr lang="en-US" sz="2400" dirty="0" err="1">
                    <a:hlinkClick r:id="rId3"/>
                  </a:rPr>
                  <a:t>Fieberg</a:t>
                </a:r>
                <a:r>
                  <a:rPr lang="en-US" sz="2400" dirty="0">
                    <a:hlinkClick r:id="rId3"/>
                  </a:rPr>
                  <a:t> et al. 2021 Appendix C</a:t>
                </a:r>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1ADE52A-CF06-78A2-BBD0-7FD8C89A41BC}"/>
                  </a:ext>
                </a:extLst>
              </p:cNvPr>
              <p:cNvSpPr>
                <a:spLocks noGrp="1" noRot="1" noChangeAspect="1" noMove="1" noResize="1" noEditPoints="1" noAdjustHandles="1" noChangeArrowheads="1" noChangeShapeType="1" noTextEdit="1"/>
              </p:cNvSpPr>
              <p:nvPr>
                <p:ph idx="1"/>
              </p:nvPr>
            </p:nvSpPr>
            <p:spPr>
              <a:xfrm>
                <a:off x="457200" y="1828800"/>
                <a:ext cx="13716000" cy="6271260"/>
              </a:xfrm>
              <a:blipFill>
                <a:blip r:embed="rId4"/>
                <a:stretch>
                  <a:fillRect l="-1200" t="-2041"/>
                </a:stretch>
              </a:blipFill>
            </p:spPr>
            <p:txBody>
              <a:bodyPr/>
              <a:lstStyle/>
              <a:p>
                <a:r>
                  <a:rPr lang="en-US">
                    <a:noFill/>
                  </a:rPr>
                  <a:t> </a:t>
                </a:r>
              </a:p>
            </p:txBody>
          </p:sp>
        </mc:Fallback>
      </mc:AlternateContent>
    </p:spTree>
    <p:extLst>
      <p:ext uri="{BB962C8B-B14F-4D97-AF65-F5344CB8AC3E}">
        <p14:creationId xmlns:p14="http://schemas.microsoft.com/office/powerpoint/2010/main" val="35656435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905D-7E77-6390-4AB2-09EDCAD100AF}"/>
              </a:ext>
            </a:extLst>
          </p:cNvPr>
          <p:cNvSpPr>
            <a:spLocks noGrp="1"/>
          </p:cNvSpPr>
          <p:nvPr>
            <p:ph type="title"/>
          </p:nvPr>
        </p:nvSpPr>
        <p:spPr/>
        <p:txBody>
          <a:bodyPr/>
          <a:lstStyle/>
          <a:p>
            <a:r>
              <a:rPr lang="en-US" dirty="0"/>
              <a:t>Interactions between Movement and Habitat</a:t>
            </a:r>
          </a:p>
        </p:txBody>
      </p:sp>
      <p:pic>
        <p:nvPicPr>
          <p:cNvPr id="5122" name="Picture 2">
            <a:extLst>
              <a:ext uri="{FF2B5EF4-FFF2-40B4-BE49-F238E27FC236}">
                <a16:creationId xmlns:a16="http://schemas.microsoft.com/office/drawing/2014/main" id="{E5954FE5-ACB8-281F-E4D0-CB04BE554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188720"/>
            <a:ext cx="12801599" cy="6400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D2F417-6A02-89C1-EE40-DC73A3026320}"/>
              </a:ext>
            </a:extLst>
          </p:cNvPr>
          <p:cNvSpPr txBox="1"/>
          <p:nvPr/>
        </p:nvSpPr>
        <p:spPr>
          <a:xfrm>
            <a:off x="218364" y="7566629"/>
            <a:ext cx="4810836" cy="461665"/>
          </a:xfrm>
          <a:prstGeom prst="rect">
            <a:avLst/>
          </a:prstGeom>
          <a:noFill/>
        </p:spPr>
        <p:txBody>
          <a:bodyPr wrap="square" rtlCol="0">
            <a:spAutoFit/>
          </a:bodyPr>
          <a:lstStyle/>
          <a:p>
            <a:r>
              <a:rPr lang="en-US" sz="2400" dirty="0" err="1">
                <a:hlinkClick r:id="rId4"/>
              </a:rPr>
              <a:t>Fieberg</a:t>
            </a:r>
            <a:r>
              <a:rPr lang="en-US" sz="2400" dirty="0">
                <a:hlinkClick r:id="rId4"/>
              </a:rPr>
              <a:t> et al. (2021) Appendix B</a:t>
            </a:r>
            <a:endParaRPr lang="en-US" sz="2400" dirty="0"/>
          </a:p>
        </p:txBody>
      </p:sp>
    </p:spTree>
    <p:extLst>
      <p:ext uri="{BB962C8B-B14F-4D97-AF65-F5344CB8AC3E}">
        <p14:creationId xmlns:p14="http://schemas.microsoft.com/office/powerpoint/2010/main" val="6528976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905D-7E77-6390-4AB2-09EDCAD100AF}"/>
              </a:ext>
            </a:extLst>
          </p:cNvPr>
          <p:cNvSpPr>
            <a:spLocks noGrp="1"/>
          </p:cNvSpPr>
          <p:nvPr>
            <p:ph type="title"/>
          </p:nvPr>
        </p:nvSpPr>
        <p:spPr/>
        <p:txBody>
          <a:bodyPr/>
          <a:lstStyle/>
          <a:p>
            <a:r>
              <a:rPr lang="en-US" dirty="0"/>
              <a:t>Interactions between Movement and Habitat</a:t>
            </a:r>
          </a:p>
        </p:txBody>
      </p:sp>
      <p:sp>
        <p:nvSpPr>
          <p:cNvPr id="4" name="TextBox 3">
            <a:extLst>
              <a:ext uri="{FF2B5EF4-FFF2-40B4-BE49-F238E27FC236}">
                <a16:creationId xmlns:a16="http://schemas.microsoft.com/office/drawing/2014/main" id="{88D2F417-6A02-89C1-EE40-DC73A3026320}"/>
              </a:ext>
            </a:extLst>
          </p:cNvPr>
          <p:cNvSpPr txBox="1"/>
          <p:nvPr/>
        </p:nvSpPr>
        <p:spPr>
          <a:xfrm>
            <a:off x="218364" y="7566629"/>
            <a:ext cx="4810836" cy="461665"/>
          </a:xfrm>
          <a:prstGeom prst="rect">
            <a:avLst/>
          </a:prstGeom>
          <a:noFill/>
        </p:spPr>
        <p:txBody>
          <a:bodyPr wrap="square" rtlCol="0">
            <a:spAutoFit/>
          </a:bodyPr>
          <a:lstStyle/>
          <a:p>
            <a:r>
              <a:rPr lang="en-US" sz="2400" dirty="0" err="1">
                <a:hlinkClick r:id="rId3"/>
              </a:rPr>
              <a:t>Fieberg</a:t>
            </a:r>
            <a:r>
              <a:rPr lang="en-US" sz="2400" dirty="0">
                <a:hlinkClick r:id="rId3"/>
              </a:rPr>
              <a:t> et al. (2021) Appendix B</a:t>
            </a:r>
            <a:endParaRPr lang="en-US" sz="2400" dirty="0"/>
          </a:p>
        </p:txBody>
      </p:sp>
      <p:pic>
        <p:nvPicPr>
          <p:cNvPr id="6146" name="Picture 2">
            <a:extLst>
              <a:ext uri="{FF2B5EF4-FFF2-40B4-BE49-F238E27FC236}">
                <a16:creationId xmlns:a16="http://schemas.microsoft.com/office/drawing/2014/main" id="{FA5056D0-D25D-82C9-87F5-BECC48B67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188720"/>
            <a:ext cx="128016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9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0" name="TextBox 69">
            <a:extLst>
              <a:ext uri="{FF2B5EF4-FFF2-40B4-BE49-F238E27FC236}">
                <a16:creationId xmlns:a16="http://schemas.microsoft.com/office/drawing/2014/main" id="{5C064C99-6632-1863-17B8-CA7545FCF11F}"/>
              </a:ext>
            </a:extLst>
          </p:cNvPr>
          <p:cNvSpPr txBox="1"/>
          <p:nvPr/>
        </p:nvSpPr>
        <p:spPr>
          <a:xfrm>
            <a:off x="4555649" y="2129769"/>
            <a:ext cx="281129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Forester et al. 2009</a:t>
            </a:r>
          </a:p>
        </p:txBody>
      </p:sp>
      <p:cxnSp>
        <p:nvCxnSpPr>
          <p:cNvPr id="71" name="Straight Arrow Connector 70">
            <a:extLst>
              <a:ext uri="{FF2B5EF4-FFF2-40B4-BE49-F238E27FC236}">
                <a16:creationId xmlns:a16="http://schemas.microsoft.com/office/drawing/2014/main" id="{E2E2AC03-D78F-5949-543F-C4367D91BCAB}"/>
              </a:ext>
            </a:extLst>
          </p:cNvPr>
          <p:cNvCxnSpPr>
            <a:cxnSpLocks/>
            <a:stCxn id="70" idx="2"/>
          </p:cNvCxnSpPr>
          <p:nvPr/>
        </p:nvCxnSpPr>
        <p:spPr>
          <a:xfrm>
            <a:off x="5961297" y="2591434"/>
            <a:ext cx="1353903" cy="14771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6" name="TextBox 75">
            <a:extLst>
              <a:ext uri="{FF2B5EF4-FFF2-40B4-BE49-F238E27FC236}">
                <a16:creationId xmlns:a16="http://schemas.microsoft.com/office/drawing/2014/main" id="{17F4A485-5AB5-F0A2-E997-FCB4E5ABE49D}"/>
              </a:ext>
            </a:extLst>
          </p:cNvPr>
          <p:cNvSpPr txBox="1"/>
          <p:nvPr/>
        </p:nvSpPr>
        <p:spPr>
          <a:xfrm>
            <a:off x="6664453" y="6048082"/>
            <a:ext cx="22098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Warton &amp; Shepherd 2010</a:t>
            </a:r>
          </a:p>
        </p:txBody>
      </p:sp>
      <p:cxnSp>
        <p:nvCxnSpPr>
          <p:cNvPr id="77" name="Straight Arrow Connector 76">
            <a:extLst>
              <a:ext uri="{FF2B5EF4-FFF2-40B4-BE49-F238E27FC236}">
                <a16:creationId xmlns:a16="http://schemas.microsoft.com/office/drawing/2014/main" id="{9141DD4A-98F2-B5FC-1E1D-E5D3F16CE019}"/>
              </a:ext>
            </a:extLst>
          </p:cNvPr>
          <p:cNvCxnSpPr>
            <a:cxnSpLocks/>
            <a:stCxn id="76" idx="0"/>
            <a:endCxn id="43" idx="1"/>
          </p:cNvCxnSpPr>
          <p:nvPr/>
        </p:nvCxnSpPr>
        <p:spPr>
          <a:xfrm flipV="1">
            <a:off x="7769353" y="4632199"/>
            <a:ext cx="0"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1" name="TextBox 80">
            <a:extLst>
              <a:ext uri="{FF2B5EF4-FFF2-40B4-BE49-F238E27FC236}">
                <a16:creationId xmlns:a16="http://schemas.microsoft.com/office/drawing/2014/main" id="{EC45AD4E-381D-AAE2-9D94-321B73823DEC}"/>
              </a:ext>
            </a:extLst>
          </p:cNvPr>
          <p:cNvSpPr txBox="1"/>
          <p:nvPr/>
        </p:nvSpPr>
        <p:spPr>
          <a:xfrm>
            <a:off x="7730177" y="1552661"/>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Fithian &amp; Hastie 2013</a:t>
            </a:r>
          </a:p>
        </p:txBody>
      </p:sp>
      <p:cxnSp>
        <p:nvCxnSpPr>
          <p:cNvPr id="82" name="Straight Arrow Connector 81">
            <a:extLst>
              <a:ext uri="{FF2B5EF4-FFF2-40B4-BE49-F238E27FC236}">
                <a16:creationId xmlns:a16="http://schemas.microsoft.com/office/drawing/2014/main" id="{31B978CA-9CB5-994B-4ECA-289BEE95F444}"/>
              </a:ext>
            </a:extLst>
          </p:cNvPr>
          <p:cNvCxnSpPr>
            <a:cxnSpLocks/>
            <a:stCxn id="81" idx="2"/>
          </p:cNvCxnSpPr>
          <p:nvPr/>
        </p:nvCxnSpPr>
        <p:spPr>
          <a:xfrm>
            <a:off x="8678625" y="2383658"/>
            <a:ext cx="450655" cy="1700667"/>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6" name="TextBox 85">
            <a:extLst>
              <a:ext uri="{FF2B5EF4-FFF2-40B4-BE49-F238E27FC236}">
                <a16:creationId xmlns:a16="http://schemas.microsoft.com/office/drawing/2014/main" id="{51FCC91E-B594-BC99-EA37-D423031D389E}"/>
              </a:ext>
            </a:extLst>
          </p:cNvPr>
          <p:cNvSpPr txBox="1"/>
          <p:nvPr/>
        </p:nvSpPr>
        <p:spPr>
          <a:xfrm>
            <a:off x="9410555" y="5746524"/>
            <a:ext cx="255838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Avgar</a:t>
            </a:r>
            <a:r>
              <a:rPr lang="en-US" sz="2400" dirty="0">
                <a:solidFill>
                  <a:schemeClr val="bg1"/>
                </a:solidFill>
              </a:rPr>
              <a:t> et al. 2016</a:t>
            </a:r>
          </a:p>
        </p:txBody>
      </p:sp>
      <p:cxnSp>
        <p:nvCxnSpPr>
          <p:cNvPr id="87" name="Straight Arrow Connector 86">
            <a:extLst>
              <a:ext uri="{FF2B5EF4-FFF2-40B4-BE49-F238E27FC236}">
                <a16:creationId xmlns:a16="http://schemas.microsoft.com/office/drawing/2014/main" id="{C450A12A-95CC-25F6-C1DB-4EEFF4598708}"/>
              </a:ext>
            </a:extLst>
          </p:cNvPr>
          <p:cNvCxnSpPr>
            <a:cxnSpLocks/>
            <a:stCxn id="86" idx="0"/>
          </p:cNvCxnSpPr>
          <p:nvPr/>
        </p:nvCxnSpPr>
        <p:spPr>
          <a:xfrm flipH="1" flipV="1">
            <a:off x="10515456" y="4330641"/>
            <a:ext cx="174292"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9" name="TextBox 88">
            <a:extLst>
              <a:ext uri="{FF2B5EF4-FFF2-40B4-BE49-F238E27FC236}">
                <a16:creationId xmlns:a16="http://schemas.microsoft.com/office/drawing/2014/main" id="{B8FFC261-982D-772A-AEBB-EED65456A557}"/>
              </a:ext>
            </a:extLst>
          </p:cNvPr>
          <p:cNvSpPr txBox="1"/>
          <p:nvPr/>
        </p:nvSpPr>
        <p:spPr>
          <a:xfrm>
            <a:off x="12476359" y="2291356"/>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Michelot</a:t>
            </a:r>
            <a:r>
              <a:rPr lang="en-US" sz="2400" dirty="0">
                <a:solidFill>
                  <a:schemeClr val="bg1"/>
                </a:solidFill>
              </a:rPr>
              <a:t> et al. 2024</a:t>
            </a:r>
          </a:p>
        </p:txBody>
      </p:sp>
      <p:cxnSp>
        <p:nvCxnSpPr>
          <p:cNvPr id="90" name="Straight Arrow Connector 89">
            <a:extLst>
              <a:ext uri="{FF2B5EF4-FFF2-40B4-BE49-F238E27FC236}">
                <a16:creationId xmlns:a16="http://schemas.microsoft.com/office/drawing/2014/main" id="{734A65AD-D22B-179E-2F09-BE37997F24B5}"/>
              </a:ext>
            </a:extLst>
          </p:cNvPr>
          <p:cNvCxnSpPr>
            <a:cxnSpLocks/>
            <a:stCxn id="89" idx="2"/>
            <a:endCxn id="47" idx="3"/>
          </p:cNvCxnSpPr>
          <p:nvPr/>
        </p:nvCxnSpPr>
        <p:spPr>
          <a:xfrm>
            <a:off x="13424807" y="3122353"/>
            <a:ext cx="748393" cy="6929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0342536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9" name="TextBox 58">
            <a:extLst>
              <a:ext uri="{FF2B5EF4-FFF2-40B4-BE49-F238E27FC236}">
                <a16:creationId xmlns:a16="http://schemas.microsoft.com/office/drawing/2014/main" id="{8159BA92-04BE-AF57-D893-0F4A67729938}"/>
              </a:ext>
            </a:extLst>
          </p:cNvPr>
          <p:cNvSpPr txBox="1"/>
          <p:nvPr/>
        </p:nvSpPr>
        <p:spPr>
          <a:xfrm>
            <a:off x="3352801" y="5661332"/>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Fortin et al. 2005</a:t>
            </a:r>
          </a:p>
        </p:txBody>
      </p:sp>
      <p:sp>
        <p:nvSpPr>
          <p:cNvPr id="60" name="TextBox 59">
            <a:extLst>
              <a:ext uri="{FF2B5EF4-FFF2-40B4-BE49-F238E27FC236}">
                <a16:creationId xmlns:a16="http://schemas.microsoft.com/office/drawing/2014/main" id="{6F5D0272-E1AB-018F-2F74-AE859B06579C}"/>
              </a:ext>
            </a:extLst>
          </p:cNvPr>
          <p:cNvSpPr txBox="1"/>
          <p:nvPr/>
        </p:nvSpPr>
        <p:spPr>
          <a:xfrm>
            <a:off x="1464009" y="273203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Arthur et al. 1996</a:t>
            </a:r>
          </a:p>
        </p:txBody>
      </p:sp>
      <p:cxnSp>
        <p:nvCxnSpPr>
          <p:cNvPr id="63" name="Straight Arrow Connector 62">
            <a:extLst>
              <a:ext uri="{FF2B5EF4-FFF2-40B4-BE49-F238E27FC236}">
                <a16:creationId xmlns:a16="http://schemas.microsoft.com/office/drawing/2014/main" id="{F4B37DE2-FB35-DE74-581C-C8DD758F1276}"/>
              </a:ext>
            </a:extLst>
          </p:cNvPr>
          <p:cNvCxnSpPr>
            <a:cxnSpLocks/>
            <a:stCxn id="60" idx="2"/>
          </p:cNvCxnSpPr>
          <p:nvPr/>
        </p:nvCxnSpPr>
        <p:spPr>
          <a:xfrm flipH="1">
            <a:off x="1371599" y="3193700"/>
            <a:ext cx="1387810" cy="92110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cxnSp>
        <p:nvCxnSpPr>
          <p:cNvPr id="66" name="Straight Arrow Connector 65">
            <a:extLst>
              <a:ext uri="{FF2B5EF4-FFF2-40B4-BE49-F238E27FC236}">
                <a16:creationId xmlns:a16="http://schemas.microsoft.com/office/drawing/2014/main" id="{CC0EF7F7-023E-CB23-7D41-A98B37D4BF09}"/>
              </a:ext>
            </a:extLst>
          </p:cNvPr>
          <p:cNvCxnSpPr>
            <a:cxnSpLocks/>
            <a:stCxn id="59" idx="0"/>
          </p:cNvCxnSpPr>
          <p:nvPr/>
        </p:nvCxnSpPr>
        <p:spPr>
          <a:xfrm flipV="1">
            <a:off x="4648201" y="4385403"/>
            <a:ext cx="628999" cy="1275929"/>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0" name="TextBox 69">
            <a:extLst>
              <a:ext uri="{FF2B5EF4-FFF2-40B4-BE49-F238E27FC236}">
                <a16:creationId xmlns:a16="http://schemas.microsoft.com/office/drawing/2014/main" id="{5C064C99-6632-1863-17B8-CA7545FCF11F}"/>
              </a:ext>
            </a:extLst>
          </p:cNvPr>
          <p:cNvSpPr txBox="1"/>
          <p:nvPr/>
        </p:nvSpPr>
        <p:spPr>
          <a:xfrm>
            <a:off x="4555649" y="2129769"/>
            <a:ext cx="281129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Forester et al. 2009</a:t>
            </a:r>
          </a:p>
        </p:txBody>
      </p:sp>
      <p:cxnSp>
        <p:nvCxnSpPr>
          <p:cNvPr id="71" name="Straight Arrow Connector 70">
            <a:extLst>
              <a:ext uri="{FF2B5EF4-FFF2-40B4-BE49-F238E27FC236}">
                <a16:creationId xmlns:a16="http://schemas.microsoft.com/office/drawing/2014/main" id="{E2E2AC03-D78F-5949-543F-C4367D91BCAB}"/>
              </a:ext>
            </a:extLst>
          </p:cNvPr>
          <p:cNvCxnSpPr>
            <a:cxnSpLocks/>
            <a:stCxn id="70" idx="2"/>
          </p:cNvCxnSpPr>
          <p:nvPr/>
        </p:nvCxnSpPr>
        <p:spPr>
          <a:xfrm>
            <a:off x="5961297" y="2591434"/>
            <a:ext cx="1353903" cy="14771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6" name="TextBox 75">
            <a:extLst>
              <a:ext uri="{FF2B5EF4-FFF2-40B4-BE49-F238E27FC236}">
                <a16:creationId xmlns:a16="http://schemas.microsoft.com/office/drawing/2014/main" id="{17F4A485-5AB5-F0A2-E997-FCB4E5ABE49D}"/>
              </a:ext>
            </a:extLst>
          </p:cNvPr>
          <p:cNvSpPr txBox="1"/>
          <p:nvPr/>
        </p:nvSpPr>
        <p:spPr>
          <a:xfrm>
            <a:off x="6664453" y="6048082"/>
            <a:ext cx="22098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Warton &amp; Shepherd 2010</a:t>
            </a:r>
          </a:p>
        </p:txBody>
      </p:sp>
      <p:cxnSp>
        <p:nvCxnSpPr>
          <p:cNvPr id="77" name="Straight Arrow Connector 76">
            <a:extLst>
              <a:ext uri="{FF2B5EF4-FFF2-40B4-BE49-F238E27FC236}">
                <a16:creationId xmlns:a16="http://schemas.microsoft.com/office/drawing/2014/main" id="{9141DD4A-98F2-B5FC-1E1D-E5D3F16CE019}"/>
              </a:ext>
            </a:extLst>
          </p:cNvPr>
          <p:cNvCxnSpPr>
            <a:cxnSpLocks/>
            <a:stCxn id="76" idx="0"/>
            <a:endCxn id="43" idx="1"/>
          </p:cNvCxnSpPr>
          <p:nvPr/>
        </p:nvCxnSpPr>
        <p:spPr>
          <a:xfrm flipV="1">
            <a:off x="7769353" y="4632199"/>
            <a:ext cx="0"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1" name="TextBox 80">
            <a:extLst>
              <a:ext uri="{FF2B5EF4-FFF2-40B4-BE49-F238E27FC236}">
                <a16:creationId xmlns:a16="http://schemas.microsoft.com/office/drawing/2014/main" id="{EC45AD4E-381D-AAE2-9D94-321B73823DEC}"/>
              </a:ext>
            </a:extLst>
          </p:cNvPr>
          <p:cNvSpPr txBox="1"/>
          <p:nvPr/>
        </p:nvSpPr>
        <p:spPr>
          <a:xfrm>
            <a:off x="7730177" y="1552661"/>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Fithian &amp; Hastie 2013</a:t>
            </a:r>
          </a:p>
        </p:txBody>
      </p:sp>
      <p:cxnSp>
        <p:nvCxnSpPr>
          <p:cNvPr id="82" name="Straight Arrow Connector 81">
            <a:extLst>
              <a:ext uri="{FF2B5EF4-FFF2-40B4-BE49-F238E27FC236}">
                <a16:creationId xmlns:a16="http://schemas.microsoft.com/office/drawing/2014/main" id="{31B978CA-9CB5-994B-4ECA-289BEE95F444}"/>
              </a:ext>
            </a:extLst>
          </p:cNvPr>
          <p:cNvCxnSpPr>
            <a:cxnSpLocks/>
            <a:stCxn id="81" idx="2"/>
          </p:cNvCxnSpPr>
          <p:nvPr/>
        </p:nvCxnSpPr>
        <p:spPr>
          <a:xfrm>
            <a:off x="8678625" y="2383658"/>
            <a:ext cx="450655" cy="1700667"/>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6" name="TextBox 85">
            <a:extLst>
              <a:ext uri="{FF2B5EF4-FFF2-40B4-BE49-F238E27FC236}">
                <a16:creationId xmlns:a16="http://schemas.microsoft.com/office/drawing/2014/main" id="{51FCC91E-B594-BC99-EA37-D423031D389E}"/>
              </a:ext>
            </a:extLst>
          </p:cNvPr>
          <p:cNvSpPr txBox="1"/>
          <p:nvPr/>
        </p:nvSpPr>
        <p:spPr>
          <a:xfrm>
            <a:off x="9410555" y="5746524"/>
            <a:ext cx="2558385"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Avgar</a:t>
            </a:r>
            <a:r>
              <a:rPr lang="en-US" sz="2400" dirty="0">
                <a:solidFill>
                  <a:schemeClr val="bg1"/>
                </a:solidFill>
              </a:rPr>
              <a:t> et al. 2016</a:t>
            </a:r>
          </a:p>
        </p:txBody>
      </p:sp>
      <p:cxnSp>
        <p:nvCxnSpPr>
          <p:cNvPr id="87" name="Straight Arrow Connector 86">
            <a:extLst>
              <a:ext uri="{FF2B5EF4-FFF2-40B4-BE49-F238E27FC236}">
                <a16:creationId xmlns:a16="http://schemas.microsoft.com/office/drawing/2014/main" id="{C450A12A-95CC-25F6-C1DB-4EEFF4598708}"/>
              </a:ext>
            </a:extLst>
          </p:cNvPr>
          <p:cNvCxnSpPr>
            <a:cxnSpLocks/>
            <a:stCxn id="86" idx="0"/>
          </p:cNvCxnSpPr>
          <p:nvPr/>
        </p:nvCxnSpPr>
        <p:spPr>
          <a:xfrm flipH="1" flipV="1">
            <a:off x="10515456" y="4330641"/>
            <a:ext cx="174292"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9" name="TextBox 88">
            <a:extLst>
              <a:ext uri="{FF2B5EF4-FFF2-40B4-BE49-F238E27FC236}">
                <a16:creationId xmlns:a16="http://schemas.microsoft.com/office/drawing/2014/main" id="{B8FFC261-982D-772A-AEBB-EED65456A557}"/>
              </a:ext>
            </a:extLst>
          </p:cNvPr>
          <p:cNvSpPr txBox="1"/>
          <p:nvPr/>
        </p:nvSpPr>
        <p:spPr>
          <a:xfrm>
            <a:off x="12476359" y="2291356"/>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Michelot</a:t>
            </a:r>
            <a:r>
              <a:rPr lang="en-US" sz="2400" dirty="0">
                <a:solidFill>
                  <a:schemeClr val="bg1"/>
                </a:solidFill>
              </a:rPr>
              <a:t> et al. 2024</a:t>
            </a:r>
          </a:p>
        </p:txBody>
      </p:sp>
      <p:cxnSp>
        <p:nvCxnSpPr>
          <p:cNvPr id="90" name="Straight Arrow Connector 89">
            <a:extLst>
              <a:ext uri="{FF2B5EF4-FFF2-40B4-BE49-F238E27FC236}">
                <a16:creationId xmlns:a16="http://schemas.microsoft.com/office/drawing/2014/main" id="{734A65AD-D22B-179E-2F09-BE37997F24B5}"/>
              </a:ext>
            </a:extLst>
          </p:cNvPr>
          <p:cNvCxnSpPr>
            <a:cxnSpLocks/>
            <a:stCxn id="89" idx="2"/>
            <a:endCxn id="47" idx="3"/>
          </p:cNvCxnSpPr>
          <p:nvPr/>
        </p:nvCxnSpPr>
        <p:spPr>
          <a:xfrm>
            <a:off x="13424807" y="3122353"/>
            <a:ext cx="748393" cy="692981"/>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6C0A575E-3FC3-CA3C-010F-ADA2A3D4757A}"/>
              </a:ext>
            </a:extLst>
          </p:cNvPr>
          <p:cNvPicPr>
            <a:picLocks noChangeAspect="1"/>
          </p:cNvPicPr>
          <p:nvPr/>
        </p:nvPicPr>
        <p:blipFill>
          <a:blip r:embed="rId3"/>
          <a:stretch>
            <a:fillRect/>
          </a:stretch>
        </p:blipFill>
        <p:spPr>
          <a:xfrm>
            <a:off x="1956097" y="1473552"/>
            <a:ext cx="10159704" cy="33661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244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65FF-883B-B1F4-5E9C-E89F40C9CE78}"/>
              </a:ext>
            </a:extLst>
          </p:cNvPr>
          <p:cNvSpPr>
            <a:spLocks noGrp="1"/>
          </p:cNvSpPr>
          <p:nvPr>
            <p:ph type="title"/>
          </p:nvPr>
        </p:nvSpPr>
        <p:spPr/>
        <p:txBody>
          <a:bodyPr/>
          <a:lstStyle/>
          <a:p>
            <a:r>
              <a:rPr lang="en-US" dirty="0" err="1"/>
              <a:t>Michelot</a:t>
            </a:r>
            <a:r>
              <a:rPr lang="en-US" dirty="0"/>
              <a:t> et al. 2024</a:t>
            </a:r>
          </a:p>
        </p:txBody>
      </p:sp>
      <p:sp>
        <p:nvSpPr>
          <p:cNvPr id="3" name="Content Placeholder 2">
            <a:extLst>
              <a:ext uri="{FF2B5EF4-FFF2-40B4-BE49-F238E27FC236}">
                <a16:creationId xmlns:a16="http://schemas.microsoft.com/office/drawing/2014/main" id="{6C5E3E01-6C67-A220-2F4C-A084AA1659B3}"/>
              </a:ext>
            </a:extLst>
          </p:cNvPr>
          <p:cNvSpPr>
            <a:spLocks noGrp="1"/>
          </p:cNvSpPr>
          <p:nvPr>
            <p:ph idx="1"/>
          </p:nvPr>
        </p:nvSpPr>
        <p:spPr/>
        <p:txBody>
          <a:bodyPr/>
          <a:lstStyle/>
          <a:p>
            <a:r>
              <a:rPr lang="en-US" dirty="0"/>
              <a:t>Showed that </a:t>
            </a:r>
            <a:r>
              <a:rPr lang="en-US" dirty="0" err="1"/>
              <a:t>iSSA</a:t>
            </a:r>
            <a:r>
              <a:rPr lang="en-US" dirty="0"/>
              <a:t> uses importance sampling for numerical integration</a:t>
            </a:r>
          </a:p>
        </p:txBody>
      </p:sp>
      <p:pic>
        <p:nvPicPr>
          <p:cNvPr id="11" name="Picture 10">
            <a:extLst>
              <a:ext uri="{FF2B5EF4-FFF2-40B4-BE49-F238E27FC236}">
                <a16:creationId xmlns:a16="http://schemas.microsoft.com/office/drawing/2014/main" id="{84C195CE-9F4F-7BDF-CD68-88C966DD3334}"/>
              </a:ext>
            </a:extLst>
          </p:cNvPr>
          <p:cNvPicPr>
            <a:picLocks noChangeAspect="1"/>
          </p:cNvPicPr>
          <p:nvPr/>
        </p:nvPicPr>
        <p:blipFill>
          <a:blip r:embed="rId3"/>
          <a:stretch>
            <a:fillRect/>
          </a:stretch>
        </p:blipFill>
        <p:spPr>
          <a:xfrm>
            <a:off x="487282" y="2833643"/>
            <a:ext cx="13655837" cy="4324607"/>
          </a:xfrm>
          <a:prstGeom prst="rect">
            <a:avLst/>
          </a:prstGeom>
        </p:spPr>
      </p:pic>
      <p:sp>
        <p:nvSpPr>
          <p:cNvPr id="12" name="TextBox 11">
            <a:extLst>
              <a:ext uri="{FF2B5EF4-FFF2-40B4-BE49-F238E27FC236}">
                <a16:creationId xmlns:a16="http://schemas.microsoft.com/office/drawing/2014/main" id="{DE26E606-57DE-A5E4-BB48-952305C24492}"/>
              </a:ext>
            </a:extLst>
          </p:cNvPr>
          <p:cNvSpPr txBox="1"/>
          <p:nvPr/>
        </p:nvSpPr>
        <p:spPr>
          <a:xfrm>
            <a:off x="150125" y="7609526"/>
            <a:ext cx="4640239" cy="461665"/>
          </a:xfrm>
          <a:prstGeom prst="rect">
            <a:avLst/>
          </a:prstGeom>
          <a:noFill/>
        </p:spPr>
        <p:txBody>
          <a:bodyPr wrap="square" rtlCol="0">
            <a:spAutoFit/>
          </a:bodyPr>
          <a:lstStyle/>
          <a:p>
            <a:r>
              <a:rPr lang="en-US" sz="2400" dirty="0"/>
              <a:t>Fig. 3 from </a:t>
            </a:r>
            <a:r>
              <a:rPr lang="en-US" sz="2400" dirty="0" err="1"/>
              <a:t>Michelot</a:t>
            </a:r>
            <a:r>
              <a:rPr lang="en-US" sz="2400" dirty="0"/>
              <a:t> et al. (2024)</a:t>
            </a:r>
          </a:p>
        </p:txBody>
      </p:sp>
    </p:spTree>
    <p:extLst>
      <p:ext uri="{BB962C8B-B14F-4D97-AF65-F5344CB8AC3E}">
        <p14:creationId xmlns:p14="http://schemas.microsoft.com/office/powerpoint/2010/main" val="20088159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A65FF-883B-B1F4-5E9C-E89F40C9CE78}"/>
              </a:ext>
            </a:extLst>
          </p:cNvPr>
          <p:cNvSpPr>
            <a:spLocks noGrp="1"/>
          </p:cNvSpPr>
          <p:nvPr>
            <p:ph type="title"/>
          </p:nvPr>
        </p:nvSpPr>
        <p:spPr>
          <a:xfrm>
            <a:off x="757123" y="767424"/>
            <a:ext cx="4114800" cy="2062886"/>
          </a:xfrm>
        </p:spPr>
        <p:txBody>
          <a:bodyPr vert="horz" lIns="91440" tIns="45720" rIns="91440" bIns="45720" rtlCol="0" anchor="b">
            <a:normAutofit/>
          </a:bodyPr>
          <a:lstStyle/>
          <a:p>
            <a:pPr defTabSz="914400"/>
            <a:r>
              <a:rPr lang="en-US" sz="6500" kern="1200">
                <a:solidFill>
                  <a:schemeClr val="tx1"/>
                </a:solidFill>
                <a:latin typeface="+mj-lt"/>
                <a:ea typeface="+mj-ea"/>
                <a:cs typeface="+mj-cs"/>
              </a:rPr>
              <a:t>Michelot et al. 2024</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1933" y="3088507"/>
            <a:ext cx="3906114" cy="21945"/>
          </a:xfrm>
          <a:custGeom>
            <a:avLst/>
            <a:gdLst>
              <a:gd name="connsiteX0" fmla="*/ 0 w 3906114"/>
              <a:gd name="connsiteY0" fmla="*/ 0 h 21945"/>
              <a:gd name="connsiteX1" fmla="*/ 729141 w 3906114"/>
              <a:gd name="connsiteY1" fmla="*/ 0 h 21945"/>
              <a:gd name="connsiteX2" fmla="*/ 1419221 w 3906114"/>
              <a:gd name="connsiteY2" fmla="*/ 0 h 21945"/>
              <a:gd name="connsiteX3" fmla="*/ 2109302 w 3906114"/>
              <a:gd name="connsiteY3" fmla="*/ 0 h 21945"/>
              <a:gd name="connsiteX4" fmla="*/ 2643137 w 3906114"/>
              <a:gd name="connsiteY4" fmla="*/ 0 h 21945"/>
              <a:gd name="connsiteX5" fmla="*/ 3216034 w 3906114"/>
              <a:gd name="connsiteY5" fmla="*/ 0 h 21945"/>
              <a:gd name="connsiteX6" fmla="*/ 3906114 w 3906114"/>
              <a:gd name="connsiteY6" fmla="*/ 0 h 21945"/>
              <a:gd name="connsiteX7" fmla="*/ 3906114 w 3906114"/>
              <a:gd name="connsiteY7" fmla="*/ 21945 h 21945"/>
              <a:gd name="connsiteX8" fmla="*/ 3255095 w 3906114"/>
              <a:gd name="connsiteY8" fmla="*/ 21945 h 21945"/>
              <a:gd name="connsiteX9" fmla="*/ 2721259 w 3906114"/>
              <a:gd name="connsiteY9" fmla="*/ 21945 h 21945"/>
              <a:gd name="connsiteX10" fmla="*/ 2187424 w 3906114"/>
              <a:gd name="connsiteY10" fmla="*/ 21945 h 21945"/>
              <a:gd name="connsiteX11" fmla="*/ 1497344 w 3906114"/>
              <a:gd name="connsiteY11" fmla="*/ 21945 h 21945"/>
              <a:gd name="connsiteX12" fmla="*/ 924447 w 3906114"/>
              <a:gd name="connsiteY12" fmla="*/ 21945 h 21945"/>
              <a:gd name="connsiteX13" fmla="*/ 0 w 3906114"/>
              <a:gd name="connsiteY13" fmla="*/ 21945 h 21945"/>
              <a:gd name="connsiteX14" fmla="*/ 0 w 3906114"/>
              <a:gd name="connsiteY14" fmla="*/ 0 h 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6114" h="21945" fill="none" extrusionOk="0">
                <a:moveTo>
                  <a:pt x="0" y="0"/>
                </a:moveTo>
                <a:cubicBezTo>
                  <a:pt x="252156" y="-20460"/>
                  <a:pt x="476174" y="-27800"/>
                  <a:pt x="729141" y="0"/>
                </a:cubicBezTo>
                <a:cubicBezTo>
                  <a:pt x="982108" y="27800"/>
                  <a:pt x="1081401" y="-4067"/>
                  <a:pt x="1419221" y="0"/>
                </a:cubicBezTo>
                <a:cubicBezTo>
                  <a:pt x="1757041" y="4067"/>
                  <a:pt x="1835425" y="27359"/>
                  <a:pt x="2109302" y="0"/>
                </a:cubicBezTo>
                <a:cubicBezTo>
                  <a:pt x="2383179" y="-27359"/>
                  <a:pt x="2437492" y="-20254"/>
                  <a:pt x="2643137" y="0"/>
                </a:cubicBezTo>
                <a:cubicBezTo>
                  <a:pt x="2848783" y="20254"/>
                  <a:pt x="2986492" y="22460"/>
                  <a:pt x="3216034" y="0"/>
                </a:cubicBezTo>
                <a:cubicBezTo>
                  <a:pt x="3445576" y="-22460"/>
                  <a:pt x="3574572" y="-31501"/>
                  <a:pt x="3906114" y="0"/>
                </a:cubicBezTo>
                <a:cubicBezTo>
                  <a:pt x="3905106" y="9367"/>
                  <a:pt x="3906863" y="15248"/>
                  <a:pt x="3906114" y="21945"/>
                </a:cubicBezTo>
                <a:cubicBezTo>
                  <a:pt x="3684360" y="3696"/>
                  <a:pt x="3562432" y="-10334"/>
                  <a:pt x="3255095" y="21945"/>
                </a:cubicBezTo>
                <a:cubicBezTo>
                  <a:pt x="2947758" y="54224"/>
                  <a:pt x="2881475" y="33032"/>
                  <a:pt x="2721259" y="21945"/>
                </a:cubicBezTo>
                <a:cubicBezTo>
                  <a:pt x="2561043" y="10858"/>
                  <a:pt x="2330921" y="37539"/>
                  <a:pt x="2187424" y="21945"/>
                </a:cubicBezTo>
                <a:cubicBezTo>
                  <a:pt x="2043927" y="6351"/>
                  <a:pt x="1756372" y="33029"/>
                  <a:pt x="1497344" y="21945"/>
                </a:cubicBezTo>
                <a:cubicBezTo>
                  <a:pt x="1238316" y="10861"/>
                  <a:pt x="1125800" y="18077"/>
                  <a:pt x="924447" y="21945"/>
                </a:cubicBezTo>
                <a:cubicBezTo>
                  <a:pt x="723094" y="25813"/>
                  <a:pt x="399256" y="2501"/>
                  <a:pt x="0" y="21945"/>
                </a:cubicBezTo>
                <a:cubicBezTo>
                  <a:pt x="850" y="12777"/>
                  <a:pt x="-89" y="9342"/>
                  <a:pt x="0" y="0"/>
                </a:cubicBezTo>
                <a:close/>
              </a:path>
              <a:path w="3906114" h="21945" stroke="0" extrusionOk="0">
                <a:moveTo>
                  <a:pt x="0" y="0"/>
                </a:moveTo>
                <a:cubicBezTo>
                  <a:pt x="204270" y="-19114"/>
                  <a:pt x="320245" y="-8859"/>
                  <a:pt x="611958" y="0"/>
                </a:cubicBezTo>
                <a:cubicBezTo>
                  <a:pt x="903671" y="8859"/>
                  <a:pt x="954540" y="768"/>
                  <a:pt x="1145793" y="0"/>
                </a:cubicBezTo>
                <a:cubicBezTo>
                  <a:pt x="1337047" y="-768"/>
                  <a:pt x="1676795" y="-34102"/>
                  <a:pt x="1874935" y="0"/>
                </a:cubicBezTo>
                <a:cubicBezTo>
                  <a:pt x="2073075" y="34102"/>
                  <a:pt x="2202627" y="11146"/>
                  <a:pt x="2486893" y="0"/>
                </a:cubicBezTo>
                <a:cubicBezTo>
                  <a:pt x="2771159" y="-11146"/>
                  <a:pt x="2869791" y="-15785"/>
                  <a:pt x="3098850" y="0"/>
                </a:cubicBezTo>
                <a:cubicBezTo>
                  <a:pt x="3327909" y="15785"/>
                  <a:pt x="3739236" y="-28068"/>
                  <a:pt x="3906114" y="0"/>
                </a:cubicBezTo>
                <a:cubicBezTo>
                  <a:pt x="3906526" y="5246"/>
                  <a:pt x="3906147" y="13783"/>
                  <a:pt x="3906114" y="21945"/>
                </a:cubicBezTo>
                <a:cubicBezTo>
                  <a:pt x="3642508" y="23044"/>
                  <a:pt x="3480132" y="32862"/>
                  <a:pt x="3255095" y="21945"/>
                </a:cubicBezTo>
                <a:cubicBezTo>
                  <a:pt x="3030058" y="11028"/>
                  <a:pt x="2873451" y="7334"/>
                  <a:pt x="2721259" y="21945"/>
                </a:cubicBezTo>
                <a:cubicBezTo>
                  <a:pt x="2569067" y="36556"/>
                  <a:pt x="2382684" y="13319"/>
                  <a:pt x="2070240" y="21945"/>
                </a:cubicBezTo>
                <a:cubicBezTo>
                  <a:pt x="1757796" y="30571"/>
                  <a:pt x="1718913" y="11567"/>
                  <a:pt x="1419221" y="21945"/>
                </a:cubicBezTo>
                <a:cubicBezTo>
                  <a:pt x="1119529" y="32323"/>
                  <a:pt x="995238" y="9895"/>
                  <a:pt x="807264" y="21945"/>
                </a:cubicBezTo>
                <a:cubicBezTo>
                  <a:pt x="619290" y="33995"/>
                  <a:pt x="365530" y="18099"/>
                  <a:pt x="0" y="21945"/>
                </a:cubicBezTo>
                <a:cubicBezTo>
                  <a:pt x="513" y="14892"/>
                  <a:pt x="868" y="537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E26E606-57DE-A5E4-BB48-952305C24492}"/>
              </a:ext>
            </a:extLst>
          </p:cNvPr>
          <p:cNvSpPr txBox="1"/>
          <p:nvPr/>
        </p:nvSpPr>
        <p:spPr>
          <a:xfrm>
            <a:off x="757123" y="3368649"/>
            <a:ext cx="4114800" cy="4092855"/>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600"/>
              <a:t>Fig. 5 from Michelot et al. (2024)</a:t>
            </a:r>
          </a:p>
        </p:txBody>
      </p:sp>
      <p:pic>
        <p:nvPicPr>
          <p:cNvPr id="5" name="Picture 4">
            <a:extLst>
              <a:ext uri="{FF2B5EF4-FFF2-40B4-BE49-F238E27FC236}">
                <a16:creationId xmlns:a16="http://schemas.microsoft.com/office/drawing/2014/main" id="{99F6D328-629D-2588-554B-1F0A60B3ABF6}"/>
              </a:ext>
            </a:extLst>
          </p:cNvPr>
          <p:cNvPicPr>
            <a:picLocks noChangeAspect="1"/>
          </p:cNvPicPr>
          <p:nvPr/>
        </p:nvPicPr>
        <p:blipFill>
          <a:blip r:embed="rId3"/>
          <a:stretch>
            <a:fillRect/>
          </a:stretch>
        </p:blipFill>
        <p:spPr>
          <a:xfrm>
            <a:off x="5049672" y="498741"/>
            <a:ext cx="9328244" cy="7345991"/>
          </a:xfrm>
          <a:prstGeom prst="rect">
            <a:avLst/>
          </a:prstGeom>
        </p:spPr>
      </p:pic>
    </p:spTree>
    <p:extLst>
      <p:ext uri="{BB962C8B-B14F-4D97-AF65-F5344CB8AC3E}">
        <p14:creationId xmlns:p14="http://schemas.microsoft.com/office/powerpoint/2010/main" val="42685221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12E9-6F30-9A34-F484-FD1EFFB24300}"/>
              </a:ext>
            </a:extLst>
          </p:cNvPr>
          <p:cNvSpPr>
            <a:spLocks noGrp="1"/>
          </p:cNvSpPr>
          <p:nvPr>
            <p:ph type="title"/>
          </p:nvPr>
        </p:nvSpPr>
        <p:spPr/>
        <p:txBody>
          <a:bodyPr/>
          <a:lstStyle/>
          <a:p>
            <a:r>
              <a:rPr lang="en-US" dirty="0" err="1"/>
              <a:t>iSSF</a:t>
            </a:r>
            <a:r>
              <a:rPr lang="en-US" dirty="0"/>
              <a:t> Parametric Distributions</a:t>
            </a:r>
          </a:p>
        </p:txBody>
      </p:sp>
      <p:sp>
        <p:nvSpPr>
          <p:cNvPr id="3" name="Text Placeholder 2">
            <a:extLst>
              <a:ext uri="{FF2B5EF4-FFF2-40B4-BE49-F238E27FC236}">
                <a16:creationId xmlns:a16="http://schemas.microsoft.com/office/drawing/2014/main" id="{C118AB53-D991-BBBE-DC29-C2F27DC37A3B}"/>
              </a:ext>
            </a:extLst>
          </p:cNvPr>
          <p:cNvSpPr>
            <a:spLocks noGrp="1"/>
          </p:cNvSpPr>
          <p:nvPr>
            <p:ph type="body" idx="1"/>
          </p:nvPr>
        </p:nvSpPr>
        <p:spPr/>
        <p:txBody>
          <a:bodyPr>
            <a:normAutofit/>
          </a:bodyPr>
          <a:lstStyle/>
          <a:p>
            <a:pPr algn="ctr"/>
            <a:r>
              <a:rPr lang="en-US" sz="4800" dirty="0"/>
              <a:t>Step Length</a:t>
            </a:r>
          </a:p>
        </p:txBody>
      </p:sp>
      <p:sp>
        <p:nvSpPr>
          <p:cNvPr id="4" name="Content Placeholder 3">
            <a:extLst>
              <a:ext uri="{FF2B5EF4-FFF2-40B4-BE49-F238E27FC236}">
                <a16:creationId xmlns:a16="http://schemas.microsoft.com/office/drawing/2014/main" id="{9454D6A8-1EF5-EC38-5B9A-92DBFC14D665}"/>
              </a:ext>
            </a:extLst>
          </p:cNvPr>
          <p:cNvSpPr>
            <a:spLocks noGrp="1"/>
          </p:cNvSpPr>
          <p:nvPr>
            <p:ph sz="half" idx="2"/>
          </p:nvPr>
        </p:nvSpPr>
        <p:spPr>
          <a:xfrm>
            <a:off x="457200" y="3017520"/>
            <a:ext cx="6583680" cy="5052060"/>
          </a:xfrm>
        </p:spPr>
        <p:txBody>
          <a:bodyPr>
            <a:normAutofit/>
          </a:bodyPr>
          <a:lstStyle/>
          <a:p>
            <a:pPr marL="0" indent="0" algn="ctr">
              <a:buNone/>
            </a:pPr>
            <a:r>
              <a:rPr lang="en-US" sz="4400" dirty="0"/>
              <a:t>Exponential</a:t>
            </a:r>
          </a:p>
          <a:p>
            <a:pPr marL="0" indent="0" algn="ctr">
              <a:buNone/>
            </a:pPr>
            <a:r>
              <a:rPr lang="en-US" sz="4400" dirty="0"/>
              <a:t>Gamma</a:t>
            </a:r>
          </a:p>
          <a:p>
            <a:pPr marL="0" indent="0" algn="ctr">
              <a:buNone/>
            </a:pPr>
            <a:r>
              <a:rPr lang="en-US" sz="4400" dirty="0"/>
              <a:t>Half-normal</a:t>
            </a:r>
          </a:p>
          <a:p>
            <a:pPr marL="0" indent="0" algn="ctr">
              <a:buNone/>
            </a:pPr>
            <a:r>
              <a:rPr lang="en-US" sz="4400" dirty="0"/>
              <a:t>Log-normal</a:t>
            </a:r>
          </a:p>
          <a:p>
            <a:pPr marL="0" indent="0" algn="ctr">
              <a:buNone/>
            </a:pPr>
            <a:endParaRPr lang="en-US" sz="4400" dirty="0"/>
          </a:p>
          <a:p>
            <a:pPr marL="0" indent="0" algn="ctr">
              <a:buNone/>
            </a:pPr>
            <a:r>
              <a:rPr lang="en-US" sz="4400" strike="sngStrike" dirty="0">
                <a:solidFill>
                  <a:srgbClr val="C00000"/>
                </a:solidFill>
              </a:rPr>
              <a:t>Weibull</a:t>
            </a:r>
          </a:p>
        </p:txBody>
      </p:sp>
      <p:sp>
        <p:nvSpPr>
          <p:cNvPr id="5" name="Text Placeholder 4">
            <a:extLst>
              <a:ext uri="{FF2B5EF4-FFF2-40B4-BE49-F238E27FC236}">
                <a16:creationId xmlns:a16="http://schemas.microsoft.com/office/drawing/2014/main" id="{844702EA-CE69-5152-6D09-4BA3662D1037}"/>
              </a:ext>
            </a:extLst>
          </p:cNvPr>
          <p:cNvSpPr>
            <a:spLocks noGrp="1"/>
          </p:cNvSpPr>
          <p:nvPr>
            <p:ph type="body" sz="quarter" idx="3"/>
          </p:nvPr>
        </p:nvSpPr>
        <p:spPr/>
        <p:txBody>
          <a:bodyPr>
            <a:normAutofit/>
          </a:bodyPr>
          <a:lstStyle/>
          <a:p>
            <a:pPr algn="ctr"/>
            <a:r>
              <a:rPr lang="en-US" sz="4800" dirty="0"/>
              <a:t>Turn Angle</a:t>
            </a:r>
          </a:p>
        </p:txBody>
      </p:sp>
      <p:sp>
        <p:nvSpPr>
          <p:cNvPr id="6" name="Content Placeholder 5">
            <a:extLst>
              <a:ext uri="{FF2B5EF4-FFF2-40B4-BE49-F238E27FC236}">
                <a16:creationId xmlns:a16="http://schemas.microsoft.com/office/drawing/2014/main" id="{1B9CE484-FA37-F621-1527-39F78CD1A236}"/>
              </a:ext>
            </a:extLst>
          </p:cNvPr>
          <p:cNvSpPr>
            <a:spLocks noGrp="1"/>
          </p:cNvSpPr>
          <p:nvPr>
            <p:ph sz="quarter" idx="4"/>
          </p:nvPr>
        </p:nvSpPr>
        <p:spPr/>
        <p:txBody>
          <a:bodyPr>
            <a:normAutofit/>
          </a:bodyPr>
          <a:lstStyle/>
          <a:p>
            <a:pPr marL="0" indent="0" algn="ctr">
              <a:buNone/>
            </a:pPr>
            <a:r>
              <a:rPr lang="en-US" sz="4400" dirty="0"/>
              <a:t>Uniform</a:t>
            </a:r>
          </a:p>
          <a:p>
            <a:pPr marL="0" indent="0" algn="ctr">
              <a:buNone/>
            </a:pPr>
            <a:r>
              <a:rPr lang="en-US" sz="4400" dirty="0"/>
              <a:t>von Mises</a:t>
            </a:r>
          </a:p>
          <a:p>
            <a:pPr marL="0" indent="0" algn="ctr">
              <a:buNone/>
            </a:pPr>
            <a:endParaRPr lang="en-US" sz="4400" dirty="0"/>
          </a:p>
          <a:p>
            <a:pPr marL="0" indent="0" algn="ctr">
              <a:buNone/>
            </a:pPr>
            <a:r>
              <a:rPr lang="en-US" sz="4400" strike="sngStrike" dirty="0">
                <a:solidFill>
                  <a:srgbClr val="C00000"/>
                </a:solidFill>
              </a:rPr>
              <a:t>Wrapped Cauchy</a:t>
            </a:r>
          </a:p>
        </p:txBody>
      </p:sp>
    </p:spTree>
    <p:extLst>
      <p:ext uri="{BB962C8B-B14F-4D97-AF65-F5344CB8AC3E}">
        <p14:creationId xmlns:p14="http://schemas.microsoft.com/office/powerpoint/2010/main" val="15901743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012E9-6F30-9A34-F484-FD1EFFB24300}"/>
              </a:ext>
            </a:extLst>
          </p:cNvPr>
          <p:cNvSpPr>
            <a:spLocks noGrp="1"/>
          </p:cNvSpPr>
          <p:nvPr>
            <p:ph type="title"/>
          </p:nvPr>
        </p:nvSpPr>
        <p:spPr/>
        <p:txBody>
          <a:bodyPr/>
          <a:lstStyle/>
          <a:p>
            <a:r>
              <a:rPr lang="en-US" dirty="0"/>
              <a:t>SSF with Numerical Integration</a:t>
            </a:r>
          </a:p>
        </p:txBody>
      </p:sp>
      <p:sp>
        <p:nvSpPr>
          <p:cNvPr id="3" name="Text Placeholder 2">
            <a:extLst>
              <a:ext uri="{FF2B5EF4-FFF2-40B4-BE49-F238E27FC236}">
                <a16:creationId xmlns:a16="http://schemas.microsoft.com/office/drawing/2014/main" id="{C118AB53-D991-BBBE-DC29-C2F27DC37A3B}"/>
              </a:ext>
            </a:extLst>
          </p:cNvPr>
          <p:cNvSpPr>
            <a:spLocks noGrp="1"/>
          </p:cNvSpPr>
          <p:nvPr>
            <p:ph type="body" idx="1"/>
          </p:nvPr>
        </p:nvSpPr>
        <p:spPr/>
        <p:txBody>
          <a:bodyPr>
            <a:normAutofit/>
          </a:bodyPr>
          <a:lstStyle/>
          <a:p>
            <a:pPr algn="ctr"/>
            <a:r>
              <a:rPr lang="en-US" sz="4800" dirty="0"/>
              <a:t>Step Length</a:t>
            </a:r>
          </a:p>
        </p:txBody>
      </p:sp>
      <p:sp>
        <p:nvSpPr>
          <p:cNvPr id="4" name="Content Placeholder 3">
            <a:extLst>
              <a:ext uri="{FF2B5EF4-FFF2-40B4-BE49-F238E27FC236}">
                <a16:creationId xmlns:a16="http://schemas.microsoft.com/office/drawing/2014/main" id="{9454D6A8-1EF5-EC38-5B9A-92DBFC14D665}"/>
              </a:ext>
            </a:extLst>
          </p:cNvPr>
          <p:cNvSpPr>
            <a:spLocks noGrp="1"/>
          </p:cNvSpPr>
          <p:nvPr>
            <p:ph sz="half" idx="2"/>
          </p:nvPr>
        </p:nvSpPr>
        <p:spPr>
          <a:xfrm>
            <a:off x="457200" y="3017520"/>
            <a:ext cx="6583680" cy="5052060"/>
          </a:xfrm>
        </p:spPr>
        <p:txBody>
          <a:bodyPr>
            <a:normAutofit/>
          </a:bodyPr>
          <a:lstStyle/>
          <a:p>
            <a:pPr marL="0" indent="0" algn="ctr">
              <a:buNone/>
            </a:pPr>
            <a:r>
              <a:rPr lang="en-US" sz="4400" dirty="0"/>
              <a:t>Exponential</a:t>
            </a:r>
          </a:p>
          <a:p>
            <a:pPr marL="0" indent="0" algn="ctr">
              <a:buNone/>
            </a:pPr>
            <a:r>
              <a:rPr lang="en-US" sz="4400" dirty="0"/>
              <a:t>Gamma</a:t>
            </a:r>
          </a:p>
          <a:p>
            <a:pPr marL="0" indent="0" algn="ctr">
              <a:buNone/>
            </a:pPr>
            <a:r>
              <a:rPr lang="en-US" sz="4400" dirty="0"/>
              <a:t>Half-normal</a:t>
            </a:r>
          </a:p>
          <a:p>
            <a:pPr marL="0" indent="0" algn="ctr">
              <a:buNone/>
            </a:pPr>
            <a:r>
              <a:rPr lang="en-US" sz="4400" dirty="0"/>
              <a:t>Log-normal</a:t>
            </a:r>
          </a:p>
          <a:p>
            <a:pPr marL="0" indent="0" algn="ctr">
              <a:buNone/>
            </a:pPr>
            <a:endParaRPr lang="en-US" sz="4400" dirty="0"/>
          </a:p>
          <a:p>
            <a:pPr marL="0" indent="0" algn="ctr">
              <a:buNone/>
            </a:pPr>
            <a:r>
              <a:rPr lang="en-US" sz="4400" u="sng" dirty="0">
                <a:solidFill>
                  <a:schemeClr val="accent6">
                    <a:lumMod val="75000"/>
                  </a:schemeClr>
                </a:solidFill>
              </a:rPr>
              <a:t>Weibull</a:t>
            </a:r>
          </a:p>
        </p:txBody>
      </p:sp>
      <p:sp>
        <p:nvSpPr>
          <p:cNvPr id="5" name="Text Placeholder 4">
            <a:extLst>
              <a:ext uri="{FF2B5EF4-FFF2-40B4-BE49-F238E27FC236}">
                <a16:creationId xmlns:a16="http://schemas.microsoft.com/office/drawing/2014/main" id="{844702EA-CE69-5152-6D09-4BA3662D1037}"/>
              </a:ext>
            </a:extLst>
          </p:cNvPr>
          <p:cNvSpPr>
            <a:spLocks noGrp="1"/>
          </p:cNvSpPr>
          <p:nvPr>
            <p:ph type="body" sz="quarter" idx="3"/>
          </p:nvPr>
        </p:nvSpPr>
        <p:spPr/>
        <p:txBody>
          <a:bodyPr>
            <a:normAutofit/>
          </a:bodyPr>
          <a:lstStyle/>
          <a:p>
            <a:pPr algn="ctr"/>
            <a:r>
              <a:rPr lang="en-US" sz="4800" dirty="0"/>
              <a:t>Turn Angle</a:t>
            </a:r>
          </a:p>
        </p:txBody>
      </p:sp>
      <p:sp>
        <p:nvSpPr>
          <p:cNvPr id="6" name="Content Placeholder 5">
            <a:extLst>
              <a:ext uri="{FF2B5EF4-FFF2-40B4-BE49-F238E27FC236}">
                <a16:creationId xmlns:a16="http://schemas.microsoft.com/office/drawing/2014/main" id="{1B9CE484-FA37-F621-1527-39F78CD1A236}"/>
              </a:ext>
            </a:extLst>
          </p:cNvPr>
          <p:cNvSpPr>
            <a:spLocks noGrp="1"/>
          </p:cNvSpPr>
          <p:nvPr>
            <p:ph sz="quarter" idx="4"/>
          </p:nvPr>
        </p:nvSpPr>
        <p:spPr/>
        <p:txBody>
          <a:bodyPr>
            <a:normAutofit/>
          </a:bodyPr>
          <a:lstStyle/>
          <a:p>
            <a:pPr marL="0" indent="0" algn="ctr">
              <a:buNone/>
            </a:pPr>
            <a:r>
              <a:rPr lang="en-US" sz="4400" dirty="0"/>
              <a:t>Uniform</a:t>
            </a:r>
          </a:p>
          <a:p>
            <a:pPr marL="0" indent="0" algn="ctr">
              <a:buNone/>
            </a:pPr>
            <a:r>
              <a:rPr lang="en-US" sz="4400" dirty="0"/>
              <a:t>von Mises</a:t>
            </a:r>
          </a:p>
          <a:p>
            <a:pPr marL="0" indent="0" algn="ctr">
              <a:buNone/>
            </a:pPr>
            <a:endParaRPr lang="en-US" sz="4400" dirty="0"/>
          </a:p>
          <a:p>
            <a:pPr marL="0" indent="0" algn="ctr">
              <a:buNone/>
            </a:pPr>
            <a:r>
              <a:rPr lang="en-US" sz="4400" u="sng" dirty="0">
                <a:solidFill>
                  <a:schemeClr val="accent6">
                    <a:lumMod val="75000"/>
                  </a:schemeClr>
                </a:solidFill>
              </a:rPr>
              <a:t>Wrapped Cauchy</a:t>
            </a:r>
          </a:p>
        </p:txBody>
      </p:sp>
    </p:spTree>
    <p:extLst>
      <p:ext uri="{BB962C8B-B14F-4D97-AF65-F5344CB8AC3E}">
        <p14:creationId xmlns:p14="http://schemas.microsoft.com/office/powerpoint/2010/main" val="2446867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BDA5-6EC5-A29D-D9AD-5A009CDED0D3}"/>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984F7D22-4191-DFA1-1CA3-73D3AAB20158}"/>
              </a:ext>
            </a:extLst>
          </p:cNvPr>
          <p:cNvSpPr>
            <a:spLocks noGrp="1"/>
          </p:cNvSpPr>
          <p:nvPr>
            <p:ph idx="1"/>
          </p:nvPr>
        </p:nvSpPr>
        <p:spPr/>
        <p:txBody>
          <a:bodyPr/>
          <a:lstStyle/>
          <a:p>
            <a:r>
              <a:rPr lang="en-US" dirty="0"/>
              <a:t>Useful to have habitat selection models that can:</a:t>
            </a:r>
          </a:p>
          <a:p>
            <a:pPr lvl="1"/>
            <a:r>
              <a:rPr lang="en-US" dirty="0"/>
              <a:t>accommodate changing availability over time.</a:t>
            </a:r>
          </a:p>
          <a:p>
            <a:pPr lvl="1"/>
            <a:r>
              <a:rPr lang="en-US" dirty="0"/>
              <a:t>account for the sequential movement process.</a:t>
            </a:r>
          </a:p>
          <a:p>
            <a:endParaRPr lang="en-US" dirty="0"/>
          </a:p>
          <a:p>
            <a:r>
              <a:rPr lang="en-US" dirty="0"/>
              <a:t>SSFs accomplish this by:</a:t>
            </a:r>
          </a:p>
          <a:p>
            <a:pPr lvl="1"/>
            <a:r>
              <a:rPr lang="en-US" dirty="0"/>
              <a:t>treating the step as the unit of analysis.</a:t>
            </a:r>
          </a:p>
          <a:p>
            <a:pPr lvl="1"/>
            <a:r>
              <a:rPr lang="en-US" dirty="0"/>
              <a:t>accounting for movement and habitat selection.</a:t>
            </a:r>
          </a:p>
          <a:p>
            <a:pPr lvl="1"/>
            <a:endParaRPr lang="en-US" dirty="0"/>
          </a:p>
          <a:p>
            <a:r>
              <a:rPr lang="en-US" dirty="0"/>
              <a:t>Ordinary SSFs are biased by </a:t>
            </a:r>
            <a:r>
              <a:rPr lang="en-US" i="1" dirty="0"/>
              <a:t>assuming </a:t>
            </a:r>
            <a:r>
              <a:rPr lang="en-US" dirty="0"/>
              <a:t>the movement kernel is known</a:t>
            </a:r>
          </a:p>
          <a:p>
            <a:pPr lvl="1"/>
            <a:r>
              <a:rPr lang="en-US" i="1" dirty="0"/>
              <a:t>Estimate </a:t>
            </a:r>
            <a:r>
              <a:rPr lang="en-US" dirty="0"/>
              <a:t>movement with </a:t>
            </a:r>
            <a:r>
              <a:rPr lang="en-US" dirty="0" err="1"/>
              <a:t>iSSA</a:t>
            </a:r>
            <a:r>
              <a:rPr lang="en-US" dirty="0"/>
              <a:t> or another numerical integration approach</a:t>
            </a:r>
            <a:endParaRPr lang="en-US" i="1" dirty="0"/>
          </a:p>
        </p:txBody>
      </p:sp>
    </p:spTree>
    <p:extLst>
      <p:ext uri="{BB962C8B-B14F-4D97-AF65-F5344CB8AC3E}">
        <p14:creationId xmlns:p14="http://schemas.microsoft.com/office/powerpoint/2010/main" val="14363903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D8F-1C8F-BEDC-BA57-0A3095A6D12F}"/>
              </a:ext>
            </a:extLst>
          </p:cNvPr>
          <p:cNvSpPr>
            <a:spLocks noGrp="1"/>
          </p:cNvSpPr>
          <p:nvPr>
            <p:ph type="title"/>
          </p:nvPr>
        </p:nvSpPr>
        <p:spPr/>
        <p:txBody>
          <a:bodyPr/>
          <a:lstStyle/>
          <a:p>
            <a:r>
              <a:rPr lang="en-US" dirty="0"/>
              <a:t>Literature Cited/Further Reading</a:t>
            </a:r>
          </a:p>
        </p:txBody>
      </p:sp>
      <p:sp>
        <p:nvSpPr>
          <p:cNvPr id="3" name="Content Placeholder 2">
            <a:extLst>
              <a:ext uri="{FF2B5EF4-FFF2-40B4-BE49-F238E27FC236}">
                <a16:creationId xmlns:a16="http://schemas.microsoft.com/office/drawing/2014/main" id="{B56E47CA-23EB-DD53-B6A2-9231C8AC22B5}"/>
              </a:ext>
            </a:extLst>
          </p:cNvPr>
          <p:cNvSpPr>
            <a:spLocks noGrp="1"/>
          </p:cNvSpPr>
          <p:nvPr>
            <p:ph idx="1"/>
          </p:nvPr>
        </p:nvSpPr>
        <p:spPr>
          <a:xfrm>
            <a:off x="457200" y="1371600"/>
            <a:ext cx="13716000" cy="6400800"/>
          </a:xfrm>
        </p:spPr>
        <p:txBody>
          <a:bodyPr>
            <a:noAutofit/>
          </a:bodyPr>
          <a:lstStyle/>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Aebischer</a:t>
            </a:r>
            <a:r>
              <a:rPr lang="en-US" sz="1400" kern="0" dirty="0">
                <a:effectLst/>
                <a:ea typeface="Times New Roman" panose="02020603050405020304" pitchFamily="18" charset="0"/>
                <a:cs typeface="Times New Roman" panose="02020603050405020304" pitchFamily="18" charset="0"/>
              </a:rPr>
              <a:t>, N.J., Robertson, P.A. &amp; Kenward, R.E. (1993). Compositional Analysis of Habitat Use From Animal Radio</a:t>
            </a:r>
            <a:r>
              <a:rPr lang="en-US" sz="1400" kern="0" dirty="0">
                <a:effectLst/>
                <a:ea typeface="Times New Roman" panose="02020603050405020304" pitchFamily="18" charset="0"/>
                <a:cs typeface="Cambria Math" panose="02040503050406030204" pitchFamily="18" charset="0"/>
              </a:rPr>
              <a:t>‐</a:t>
            </a:r>
            <a:r>
              <a:rPr lang="en-US" sz="1400" kern="0" dirty="0">
                <a:effectLst/>
                <a:ea typeface="Times New Roman" panose="02020603050405020304" pitchFamily="18" charset="0"/>
                <a:cs typeface="Times New Roman" panose="02020603050405020304" pitchFamily="18" charset="0"/>
              </a:rPr>
              <a:t>Tracking Data. </a:t>
            </a:r>
            <a:r>
              <a:rPr lang="en-US" sz="1400" i="1" kern="0" dirty="0">
                <a:effectLst/>
                <a:ea typeface="Times New Roman" panose="02020603050405020304" pitchFamily="18" charset="0"/>
                <a:cs typeface="Times New Roman" panose="02020603050405020304" pitchFamily="18" charset="0"/>
              </a:rPr>
              <a:t>Ecology</a:t>
            </a:r>
            <a:r>
              <a:rPr lang="en-US" sz="1400" kern="0" dirty="0">
                <a:effectLst/>
                <a:ea typeface="Times New Roman" panose="02020603050405020304" pitchFamily="18" charset="0"/>
                <a:cs typeface="Times New Roman" panose="02020603050405020304" pitchFamily="18" charset="0"/>
              </a:rPr>
              <a:t>, 74, 1313–1325.</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Arthur, S.M., Manly, B.F.J., McDonald, L.L. &amp; Gerald, W. (1996). Assessing Habitat Selection when Availability Changes, 77, 215–227.</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a:t>
            </a:r>
            <a:r>
              <a:rPr lang="en-US" sz="1400" kern="0" dirty="0" err="1">
                <a:effectLst/>
                <a:ea typeface="Times New Roman" panose="02020603050405020304" pitchFamily="18" charset="0"/>
                <a:cs typeface="Times New Roman" panose="02020603050405020304" pitchFamily="18" charset="0"/>
              </a:rPr>
              <a:t>Deardon</a:t>
            </a:r>
            <a:r>
              <a:rPr lang="en-US" sz="1400" kern="0" dirty="0">
                <a:effectLst/>
                <a:ea typeface="Times New Roman" panose="02020603050405020304" pitchFamily="18" charset="0"/>
                <a:cs typeface="Times New Roman" panose="02020603050405020304" pitchFamily="18" charset="0"/>
              </a:rPr>
              <a:t>, R. &amp; Fryxell, J.M. (2013a). An empirically parameterized individual based model of animal movement, perception, and memory. </a:t>
            </a:r>
            <a:r>
              <a:rPr lang="en-US" sz="1400" i="1" kern="0" dirty="0">
                <a:effectLst/>
                <a:ea typeface="Times New Roman" panose="02020603050405020304" pitchFamily="18" charset="0"/>
                <a:cs typeface="Times New Roman" panose="02020603050405020304" pitchFamily="18" charset="0"/>
              </a:rPr>
              <a:t>Ecological Modelling</a:t>
            </a:r>
            <a:r>
              <a:rPr lang="en-US" sz="1400" kern="0" dirty="0">
                <a:effectLst/>
                <a:ea typeface="Times New Roman" panose="02020603050405020304" pitchFamily="18" charset="0"/>
                <a:cs typeface="Times New Roman" panose="02020603050405020304" pitchFamily="18" charset="0"/>
              </a:rPr>
              <a:t>, 251, 158–172.</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a:t>
            </a:r>
            <a:r>
              <a:rPr lang="en-US" sz="1400" kern="0" dirty="0" err="1">
                <a:effectLst/>
                <a:ea typeface="Times New Roman" panose="02020603050405020304" pitchFamily="18" charset="0"/>
                <a:cs typeface="Times New Roman" panose="02020603050405020304" pitchFamily="18" charset="0"/>
              </a:rPr>
              <a:t>Lele</a:t>
            </a:r>
            <a:r>
              <a:rPr lang="en-US" sz="1400" kern="0" dirty="0">
                <a:effectLst/>
                <a:ea typeface="Times New Roman" panose="02020603050405020304" pitchFamily="18" charset="0"/>
                <a:cs typeface="Times New Roman" panose="02020603050405020304" pitchFamily="18" charset="0"/>
              </a:rPr>
              <a:t>, S.R., </a:t>
            </a:r>
            <a:r>
              <a:rPr lang="en-US" sz="1400" kern="0" dirty="0" err="1">
                <a:effectLst/>
                <a:ea typeface="Times New Roman" panose="02020603050405020304" pitchFamily="18" charset="0"/>
                <a:cs typeface="Times New Roman" panose="02020603050405020304" pitchFamily="18" charset="0"/>
              </a:rPr>
              <a:t>Keim</a:t>
            </a:r>
            <a:r>
              <a:rPr lang="en-US" sz="1400" kern="0" dirty="0">
                <a:effectLst/>
                <a:ea typeface="Times New Roman" panose="02020603050405020304" pitchFamily="18" charset="0"/>
                <a:cs typeface="Times New Roman" panose="02020603050405020304" pitchFamily="18" charset="0"/>
              </a:rPr>
              <a:t>, J.L. &amp; Boyce, M.S. (2017). Relative Selection Strength: Quantifying effect size in habitat- and step-selection inference. </a:t>
            </a:r>
            <a:r>
              <a:rPr lang="en-US" sz="1400" i="1" kern="0" dirty="0">
                <a:effectLst/>
                <a:ea typeface="Times New Roman" panose="02020603050405020304" pitchFamily="18" charset="0"/>
                <a:cs typeface="Times New Roman" panose="02020603050405020304" pitchFamily="18" charset="0"/>
              </a:rPr>
              <a:t>Ecology and Evolution</a:t>
            </a:r>
            <a:r>
              <a:rPr lang="en-US" sz="1400" kern="0" dirty="0">
                <a:effectLst/>
                <a:ea typeface="Times New Roman" panose="02020603050405020304" pitchFamily="18" charset="0"/>
                <a:cs typeface="Times New Roman" panose="02020603050405020304" pitchFamily="18" charset="0"/>
              </a:rPr>
              <a:t>, 7, 5322–5330.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Mosser, A., Brown, G.S. &amp; Fryxell, J.M. (2013b). Environmental and individual drivers of animal movement patterns across a wide geographical gradient.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82, 96–106.</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Potts, J.R., Lewis, M.A. &amp; Boyce, M.S. (2016). Integrated step selection analysis: bridging the gap between resource selection and animal movement. </a:t>
            </a:r>
            <a:r>
              <a:rPr lang="en-US" sz="1400" i="1" kern="0" dirty="0">
                <a:effectLst/>
                <a:ea typeface="Times New Roman" panose="02020603050405020304" pitchFamily="18" charset="0"/>
                <a:cs typeface="Times New Roman" panose="02020603050405020304" pitchFamily="18" charset="0"/>
              </a:rPr>
              <a:t>Methods in Ecology and Evolution</a:t>
            </a:r>
            <a:r>
              <a:rPr lang="en-US" sz="1400" kern="0" dirty="0">
                <a:effectLst/>
                <a:ea typeface="Times New Roman" panose="02020603050405020304" pitchFamily="18" charset="0"/>
                <a:cs typeface="Times New Roman" panose="02020603050405020304" pitchFamily="18" charset="0"/>
              </a:rPr>
              <a:t>, 7, 619–630.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Codling, E.A., Plank, M.J. &amp; Benhamou, S. (2008). Random walk models in biology. </a:t>
            </a:r>
            <a:r>
              <a:rPr lang="en-US" sz="1400" i="1" kern="0" dirty="0">
                <a:effectLst/>
                <a:ea typeface="Times New Roman" panose="02020603050405020304" pitchFamily="18" charset="0"/>
                <a:cs typeface="Times New Roman" panose="02020603050405020304" pitchFamily="18" charset="0"/>
              </a:rPr>
              <a:t>Journal of the Royal Society Interface</a:t>
            </a:r>
            <a:r>
              <a:rPr lang="en-US" sz="1400" kern="0" dirty="0">
                <a:effectLst/>
                <a:ea typeface="Times New Roman" panose="02020603050405020304" pitchFamily="18" charset="0"/>
                <a:cs typeface="Times New Roman" panose="02020603050405020304" pitchFamily="18" charset="0"/>
              </a:rPr>
              <a:t>, 5, 813–834.</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DeCesare, N.J., </a:t>
            </a:r>
            <a:r>
              <a:rPr lang="en-US" sz="1400" kern="0" dirty="0" err="1">
                <a:effectLst/>
                <a:ea typeface="Times New Roman" panose="02020603050405020304" pitchFamily="18" charset="0"/>
                <a:cs typeface="Times New Roman" panose="02020603050405020304" pitchFamily="18" charset="0"/>
              </a:rPr>
              <a:t>Hebblewhite</a:t>
            </a:r>
            <a:r>
              <a:rPr lang="en-US" sz="1400" kern="0" dirty="0">
                <a:effectLst/>
                <a:ea typeface="Times New Roman" panose="02020603050405020304" pitchFamily="18" charset="0"/>
                <a:cs typeface="Times New Roman" panose="02020603050405020304" pitchFamily="18" charset="0"/>
              </a:rPr>
              <a:t>, M., </a:t>
            </a:r>
            <a:r>
              <a:rPr lang="en-US" sz="1400" kern="0" dirty="0" err="1">
                <a:effectLst/>
                <a:ea typeface="Times New Roman" panose="02020603050405020304" pitchFamily="18" charset="0"/>
                <a:cs typeface="Times New Roman" panose="02020603050405020304" pitchFamily="18" charset="0"/>
              </a:rPr>
              <a:t>Schmiegelow</a:t>
            </a:r>
            <a:r>
              <a:rPr lang="en-US" sz="1400" kern="0" dirty="0">
                <a:effectLst/>
                <a:ea typeface="Times New Roman" panose="02020603050405020304" pitchFamily="18" charset="0"/>
                <a:cs typeface="Times New Roman" panose="02020603050405020304" pitchFamily="18" charset="0"/>
              </a:rPr>
              <a:t>, F., Hervieux, D., McDermid, G.J., Neufeld, L., </a:t>
            </a:r>
            <a:r>
              <a:rPr lang="en-US" sz="1400" i="1" kern="0" dirty="0">
                <a:effectLst/>
                <a:ea typeface="Times New Roman" panose="02020603050405020304" pitchFamily="18" charset="0"/>
                <a:cs typeface="Times New Roman" panose="02020603050405020304" pitchFamily="18" charset="0"/>
              </a:rPr>
              <a:t>et al.</a:t>
            </a:r>
            <a:r>
              <a:rPr lang="en-US" sz="1400" kern="0" dirty="0">
                <a:effectLst/>
                <a:ea typeface="Times New Roman" panose="02020603050405020304" pitchFamily="18" charset="0"/>
                <a:cs typeface="Times New Roman" panose="02020603050405020304" pitchFamily="18" charset="0"/>
              </a:rPr>
              <a:t> (2012). Transcending scale dependence in identifying habitat with resource selection functions. </a:t>
            </a:r>
            <a:r>
              <a:rPr lang="en-US" sz="1400" i="1" kern="0" dirty="0">
                <a:effectLst/>
                <a:ea typeface="Times New Roman" panose="02020603050405020304" pitchFamily="18" charset="0"/>
                <a:cs typeface="Times New Roman" panose="02020603050405020304" pitchFamily="18" charset="0"/>
              </a:rPr>
              <a:t>Ecological Applications</a:t>
            </a:r>
            <a:r>
              <a:rPr lang="en-US" sz="1400" kern="0" dirty="0">
                <a:effectLst/>
                <a:ea typeface="Times New Roman" panose="02020603050405020304" pitchFamily="18" charset="0"/>
                <a:cs typeface="Times New Roman" panose="02020603050405020304" pitchFamily="18" charset="0"/>
              </a:rPr>
              <a:t>, 22, 1068–1083.</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Dickie, M., </a:t>
            </a:r>
            <a:r>
              <a:rPr lang="en-US" sz="1400" kern="0" dirty="0" err="1">
                <a:effectLst/>
                <a:ea typeface="Times New Roman" panose="02020603050405020304" pitchFamily="18" charset="0"/>
                <a:cs typeface="Times New Roman" panose="02020603050405020304" pitchFamily="18" charset="0"/>
              </a:rPr>
              <a:t>McNay</a:t>
            </a:r>
            <a:r>
              <a:rPr lang="en-US" sz="1400" kern="0" dirty="0">
                <a:effectLst/>
                <a:ea typeface="Times New Roman" panose="02020603050405020304" pitchFamily="18" charset="0"/>
                <a:cs typeface="Times New Roman" panose="02020603050405020304" pitchFamily="18" charset="0"/>
              </a:rPr>
              <a:t>, S.R., Sutherland, G.D., Cody, M. &amp; </a:t>
            </a: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(2020). Corridors or risk? Movement along, and use of, linear features varies predictably among large mammal predator and prey species.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89, 623–634.</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Signer, J., Smith, B. &amp; </a:t>
            </a: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(2021). A “How to” guide for interpreting parameters in habitat-selection analyses.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90, 1027–1043.</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Fithian, W. &amp; Hastie, T. (2013). Finite-sample equivalence in statistical models for presence-only data. </a:t>
            </a:r>
            <a:r>
              <a:rPr lang="en-US" sz="1400" i="1" kern="0" dirty="0">
                <a:effectLst/>
                <a:ea typeface="Times New Roman" panose="02020603050405020304" pitchFamily="18" charset="0"/>
                <a:cs typeface="Times New Roman" panose="02020603050405020304" pitchFamily="18" charset="0"/>
              </a:rPr>
              <a:t>Annals of Applied Statistics</a:t>
            </a:r>
            <a:r>
              <a:rPr lang="en-US" sz="1400" kern="0" dirty="0">
                <a:effectLst/>
                <a:ea typeface="Times New Roman" panose="02020603050405020304" pitchFamily="18" charset="0"/>
                <a:cs typeface="Times New Roman" panose="02020603050405020304" pitchFamily="18" charset="0"/>
              </a:rPr>
              <a:t>, 7, 1917–1939.</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Fortin, D., Beyer, H.L., Boyce, M.S., Smith, D.W., Duchesne, T. &amp; Mao, J.S. (2005). Wolves influence elk movements: Behavior shapes a trophic cascade in Yellowstone National Park. </a:t>
            </a:r>
            <a:r>
              <a:rPr lang="en-US" sz="1400" i="1" kern="0" dirty="0">
                <a:effectLst/>
                <a:ea typeface="Times New Roman" panose="02020603050405020304" pitchFamily="18" charset="0"/>
                <a:cs typeface="Times New Roman" panose="02020603050405020304" pitchFamily="18" charset="0"/>
              </a:rPr>
              <a:t>Ecology</a:t>
            </a:r>
            <a:r>
              <a:rPr lang="en-US" sz="1400" kern="0" dirty="0">
                <a:effectLst/>
                <a:ea typeface="Times New Roman" panose="02020603050405020304" pitchFamily="18" charset="0"/>
                <a:cs typeface="Times New Roman" panose="02020603050405020304" pitchFamily="18" charset="0"/>
              </a:rPr>
              <a:t>, 86, 1320–1330.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Hodel, F.H. &amp;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(2022). Circular–linear </a:t>
            </a:r>
            <a:r>
              <a:rPr lang="en-US" sz="1400" kern="0" dirty="0" err="1">
                <a:effectLst/>
                <a:ea typeface="Times New Roman" panose="02020603050405020304" pitchFamily="18" charset="0"/>
                <a:cs typeface="Times New Roman" panose="02020603050405020304" pitchFamily="18" charset="0"/>
              </a:rPr>
              <a:t>copulae</a:t>
            </a:r>
            <a:r>
              <a:rPr lang="en-US" sz="1400" kern="0" dirty="0">
                <a:effectLst/>
                <a:ea typeface="Times New Roman" panose="02020603050405020304" pitchFamily="18" charset="0"/>
                <a:cs typeface="Times New Roman" panose="02020603050405020304" pitchFamily="18" charset="0"/>
              </a:rPr>
              <a:t> for animal movement data. </a:t>
            </a:r>
            <a:r>
              <a:rPr lang="en-US" sz="1400" i="1" kern="0" dirty="0">
                <a:effectLst/>
                <a:ea typeface="Times New Roman" panose="02020603050405020304" pitchFamily="18" charset="0"/>
                <a:cs typeface="Times New Roman" panose="02020603050405020304" pitchFamily="18" charset="0"/>
              </a:rPr>
              <a:t>Methods </a:t>
            </a:r>
            <a:r>
              <a:rPr lang="en-US" sz="1400" i="1" kern="0" dirty="0" err="1">
                <a:effectLst/>
                <a:ea typeface="Times New Roman" panose="02020603050405020304" pitchFamily="18" charset="0"/>
                <a:cs typeface="Times New Roman" panose="02020603050405020304" pitchFamily="18" charset="0"/>
              </a:rPr>
              <a:t>Ecol</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Evol</a:t>
            </a:r>
            <a:r>
              <a:rPr lang="en-US" sz="1400" kern="0" dirty="0">
                <a:effectLst/>
                <a:ea typeface="Times New Roman" panose="02020603050405020304" pitchFamily="18" charset="0"/>
                <a:cs typeface="Times New Roman" panose="02020603050405020304" pitchFamily="18" charset="0"/>
              </a:rPr>
              <a:t>, 13, 1001–1013.</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Hooten, M.B., Hanks, E.M., Johnson, D.S. &amp; </a:t>
            </a:r>
            <a:r>
              <a:rPr lang="en-US" sz="1400" kern="0" dirty="0" err="1">
                <a:effectLst/>
                <a:ea typeface="Times New Roman" panose="02020603050405020304" pitchFamily="18" charset="0"/>
                <a:cs typeface="Times New Roman" panose="02020603050405020304" pitchFamily="18" charset="0"/>
              </a:rPr>
              <a:t>Alldredge</a:t>
            </a:r>
            <a:r>
              <a:rPr lang="en-US" sz="1400" kern="0" dirty="0">
                <a:effectLst/>
                <a:ea typeface="Times New Roman" panose="02020603050405020304" pitchFamily="18" charset="0"/>
                <a:cs typeface="Times New Roman" panose="02020603050405020304" pitchFamily="18" charset="0"/>
              </a:rPr>
              <a:t>, M.W. (2013). Reconciling resource utilization and resource selection functions.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82, 1146–1154.</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Hooten, M.B., Johnson, D.S., McClintock, B.T. &amp; Morales, J.M. (2017). </a:t>
            </a:r>
            <a:r>
              <a:rPr lang="en-US" sz="1400" i="1" kern="0" dirty="0">
                <a:effectLst/>
                <a:ea typeface="Times New Roman" panose="02020603050405020304" pitchFamily="18" charset="0"/>
                <a:cs typeface="Times New Roman" panose="02020603050405020304" pitchFamily="18" charset="0"/>
              </a:rPr>
              <a:t>Animal Movement: Statistical Models for Telemetry Data</a:t>
            </a:r>
            <a:r>
              <a:rPr lang="en-US" sz="1400" kern="0" dirty="0">
                <a:effectLst/>
                <a:ea typeface="Times New Roman" panose="02020603050405020304" pitchFamily="18" charset="0"/>
                <a:cs typeface="Times New Roman" panose="02020603050405020304" pitchFamily="18" charset="0"/>
              </a:rPr>
              <a:t>. CRC Press, Boca Raton.</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Johnson, D.H. (1980). The Comparison of Usage and Availability Measurements for Evaluating Resource Preference. </a:t>
            </a:r>
            <a:r>
              <a:rPr lang="en-US" sz="1400" i="1" kern="0" dirty="0">
                <a:effectLst/>
                <a:ea typeface="Times New Roman" panose="02020603050405020304" pitchFamily="18" charset="0"/>
                <a:cs typeface="Times New Roman" panose="02020603050405020304" pitchFamily="18" charset="0"/>
              </a:rPr>
              <a:t>Ecology</a:t>
            </a:r>
            <a:r>
              <a:rPr lang="en-US" sz="1400" kern="0" dirty="0">
                <a:effectLst/>
                <a:ea typeface="Times New Roman" panose="02020603050405020304" pitchFamily="18" charset="0"/>
                <a:cs typeface="Times New Roman" panose="02020603050405020304" pitchFamily="18" charset="0"/>
              </a:rPr>
              <a:t>, 61, 65–71.</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Johnson, D.S., Hooten, M.B. &amp; Kuhn, C.E. (2013). Estimating animal resource selection from telemetry data using point process models.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82, 1155–1164.</a:t>
            </a:r>
            <a:endParaRPr lang="en-US" sz="14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4929350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D8F-1C8F-BEDC-BA57-0A3095A6D12F}"/>
              </a:ext>
            </a:extLst>
          </p:cNvPr>
          <p:cNvSpPr>
            <a:spLocks noGrp="1"/>
          </p:cNvSpPr>
          <p:nvPr>
            <p:ph type="title"/>
          </p:nvPr>
        </p:nvSpPr>
        <p:spPr/>
        <p:txBody>
          <a:bodyPr/>
          <a:lstStyle/>
          <a:p>
            <a:r>
              <a:rPr lang="en-US" dirty="0"/>
              <a:t>Literature Cited/Further Reading</a:t>
            </a:r>
          </a:p>
        </p:txBody>
      </p:sp>
      <p:sp>
        <p:nvSpPr>
          <p:cNvPr id="3" name="Content Placeholder 2">
            <a:extLst>
              <a:ext uri="{FF2B5EF4-FFF2-40B4-BE49-F238E27FC236}">
                <a16:creationId xmlns:a16="http://schemas.microsoft.com/office/drawing/2014/main" id="{B56E47CA-23EB-DD53-B6A2-9231C8AC22B5}"/>
              </a:ext>
            </a:extLst>
          </p:cNvPr>
          <p:cNvSpPr>
            <a:spLocks noGrp="1"/>
          </p:cNvSpPr>
          <p:nvPr>
            <p:ph idx="1"/>
          </p:nvPr>
        </p:nvSpPr>
        <p:spPr>
          <a:xfrm>
            <a:off x="457200" y="1371600"/>
            <a:ext cx="13716000" cy="6400800"/>
          </a:xfrm>
        </p:spPr>
        <p:txBody>
          <a:bodyPr>
            <a:noAutofit/>
          </a:bodyPr>
          <a:lstStyle/>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Klappstein</a:t>
            </a:r>
            <a:r>
              <a:rPr lang="en-US" sz="1400" kern="0" dirty="0">
                <a:effectLst/>
                <a:ea typeface="Times New Roman" panose="02020603050405020304" pitchFamily="18" charset="0"/>
                <a:cs typeface="Times New Roman" panose="02020603050405020304" pitchFamily="18" charset="0"/>
              </a:rPr>
              <a:t>, N., </a:t>
            </a:r>
            <a:r>
              <a:rPr lang="en-US" sz="1400" kern="0" dirty="0" err="1">
                <a:effectLst/>
                <a:ea typeface="Times New Roman" panose="02020603050405020304" pitchFamily="18" charset="0"/>
                <a:cs typeface="Times New Roman" panose="02020603050405020304" pitchFamily="18" charset="0"/>
              </a:rPr>
              <a:t>Michelot</a:t>
            </a:r>
            <a:r>
              <a:rPr lang="en-US" sz="1400" kern="0" dirty="0">
                <a:effectLst/>
                <a:ea typeface="Times New Roman" panose="02020603050405020304" pitchFamily="18" charset="0"/>
                <a:cs typeface="Times New Roman" panose="02020603050405020304" pitchFamily="18" charset="0"/>
              </a:rPr>
              <a:t>, T.,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Pedersen, E., Field, C. &amp; Flemming, J.M. (2024). Step selection analysis with non-linear and random effects in </a:t>
            </a:r>
            <a:r>
              <a:rPr lang="en-US" sz="1400" kern="0" dirty="0" err="1">
                <a:effectLst/>
                <a:ea typeface="Times New Roman" panose="02020603050405020304" pitchFamily="18" charset="0"/>
                <a:cs typeface="Times New Roman" panose="02020603050405020304" pitchFamily="18" charset="0"/>
              </a:rPr>
              <a:t>mgcv</a:t>
            </a:r>
            <a:r>
              <a:rPr lang="en-US" sz="1400" kern="0" dirty="0">
                <a:effectLst/>
                <a:ea typeface="Times New Roman" panose="02020603050405020304" pitchFamily="18" charset="0"/>
                <a:cs typeface="Times New Roman" panose="02020603050405020304" pitchFamily="18" charset="0"/>
              </a:rPr>
              <a:t>.</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Lele</a:t>
            </a:r>
            <a:r>
              <a:rPr lang="en-US" sz="1400" kern="0" dirty="0">
                <a:effectLst/>
                <a:ea typeface="Times New Roman" panose="02020603050405020304" pitchFamily="18" charset="0"/>
                <a:cs typeface="Times New Roman" panose="02020603050405020304" pitchFamily="18" charset="0"/>
              </a:rPr>
              <a:t>, S.R., Merrill, E.H., </a:t>
            </a:r>
            <a:r>
              <a:rPr lang="en-US" sz="1400" kern="0" dirty="0" err="1">
                <a:effectLst/>
                <a:ea typeface="Times New Roman" panose="02020603050405020304" pitchFamily="18" charset="0"/>
                <a:cs typeface="Times New Roman" panose="02020603050405020304" pitchFamily="18" charset="0"/>
              </a:rPr>
              <a:t>Keim</a:t>
            </a:r>
            <a:r>
              <a:rPr lang="en-US" sz="1400" kern="0" dirty="0">
                <a:effectLst/>
                <a:ea typeface="Times New Roman" panose="02020603050405020304" pitchFamily="18" charset="0"/>
                <a:cs typeface="Times New Roman" panose="02020603050405020304" pitchFamily="18" charset="0"/>
              </a:rPr>
              <a:t>, J. &amp; Boyce, M.S. (2013). Selection, use, choice and occupancy: clarifying concepts in resource selection studies.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82, 1183–1191.</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Manly, B.F.J., McDonald, L.L., Thomas, D.L., McDonald, T.L. &amp; Erickson, W.P. (2002). </a:t>
            </a:r>
            <a:r>
              <a:rPr lang="en-US" sz="1400" i="1" kern="0" dirty="0">
                <a:effectLst/>
                <a:ea typeface="Times New Roman" panose="02020603050405020304" pitchFamily="18" charset="0"/>
                <a:cs typeface="Times New Roman" panose="02020603050405020304" pitchFamily="18" charset="0"/>
              </a:rPr>
              <a:t>Resource Selection by Animals</a:t>
            </a:r>
            <a:r>
              <a:rPr lang="en-US" sz="1400" kern="0" dirty="0">
                <a:effectLst/>
                <a:ea typeface="Times New Roman" panose="02020603050405020304" pitchFamily="18" charset="0"/>
                <a:cs typeface="Times New Roman" panose="02020603050405020304" pitchFamily="18" charset="0"/>
              </a:rPr>
              <a:t>. Springer Netherlands, Dordrecht, The Netherlands.</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Matthiopoulos</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&amp; </a:t>
            </a:r>
            <a:r>
              <a:rPr lang="en-US" sz="1400" kern="0" dirty="0" err="1">
                <a:effectLst/>
                <a:ea typeface="Times New Roman" panose="02020603050405020304" pitchFamily="18" charset="0"/>
                <a:cs typeface="Times New Roman" panose="02020603050405020304" pitchFamily="18" charset="0"/>
              </a:rPr>
              <a:t>Aarts</a:t>
            </a:r>
            <a:r>
              <a:rPr lang="en-US" sz="1400" kern="0" dirty="0">
                <a:effectLst/>
                <a:ea typeface="Times New Roman" panose="02020603050405020304" pitchFamily="18" charset="0"/>
                <a:cs typeface="Times New Roman" panose="02020603050405020304" pitchFamily="18" charset="0"/>
              </a:rPr>
              <a:t>, G. (2020). </a:t>
            </a:r>
            <a:r>
              <a:rPr lang="en-US" sz="1400" i="1" kern="0" dirty="0">
                <a:effectLst/>
                <a:ea typeface="Times New Roman" panose="02020603050405020304" pitchFamily="18" charset="0"/>
                <a:cs typeface="Times New Roman" panose="02020603050405020304" pitchFamily="18" charset="0"/>
              </a:rPr>
              <a:t>Species-Habitat Associations: Spatial data, predictive models, and ecological insights</a:t>
            </a:r>
            <a:r>
              <a:rPr lang="en-US" sz="1400" kern="0" dirty="0">
                <a:effectLst/>
                <a:ea typeface="Times New Roman" panose="02020603050405020304" pitchFamily="18" charset="0"/>
                <a:cs typeface="Times New Roman" panose="02020603050405020304" pitchFamily="18" charset="0"/>
              </a:rPr>
              <a:t>. University of Minnesota Libraries Publishing. First Edition.</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Matthiopoulos</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&amp; </a:t>
            </a:r>
            <a:r>
              <a:rPr lang="en-US" sz="1400" kern="0" dirty="0" err="1">
                <a:effectLst/>
                <a:ea typeface="Times New Roman" panose="02020603050405020304" pitchFamily="18" charset="0"/>
                <a:cs typeface="Times New Roman" panose="02020603050405020304" pitchFamily="18" charset="0"/>
              </a:rPr>
              <a:t>Aarts</a:t>
            </a:r>
            <a:r>
              <a:rPr lang="en-US" sz="1400" kern="0" dirty="0">
                <a:effectLst/>
                <a:ea typeface="Times New Roman" panose="02020603050405020304" pitchFamily="18" charset="0"/>
                <a:cs typeface="Times New Roman" panose="02020603050405020304" pitchFamily="18" charset="0"/>
              </a:rPr>
              <a:t>, G. (2023). </a:t>
            </a:r>
            <a:r>
              <a:rPr lang="en-US" sz="1400" i="1" kern="0" dirty="0">
                <a:effectLst/>
                <a:ea typeface="Times New Roman" panose="02020603050405020304" pitchFamily="18" charset="0"/>
                <a:cs typeface="Times New Roman" panose="02020603050405020304" pitchFamily="18" charset="0"/>
              </a:rPr>
              <a:t>Species-Habitat Associations: Spatial data, predictive models, and ecological insights</a:t>
            </a:r>
            <a:r>
              <a:rPr lang="en-US" sz="1400" kern="0" dirty="0">
                <a:effectLst/>
                <a:ea typeface="Times New Roman" panose="02020603050405020304" pitchFamily="18" charset="0"/>
                <a:cs typeface="Times New Roman" panose="02020603050405020304" pitchFamily="18" charset="0"/>
              </a:rPr>
              <a:t>. Second Edition. University of Minnesota Libraries Publishing. Second Edition.</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Matthiopoulos</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a:t>
            </a:r>
            <a:r>
              <a:rPr lang="en-US" sz="1400" kern="0" dirty="0" err="1">
                <a:effectLst/>
                <a:ea typeface="Times New Roman" panose="02020603050405020304" pitchFamily="18" charset="0"/>
                <a:cs typeface="Times New Roman" panose="02020603050405020304" pitchFamily="18" charset="0"/>
              </a:rPr>
              <a:t>Aarts</a:t>
            </a:r>
            <a:r>
              <a:rPr lang="en-US" sz="1400" kern="0" dirty="0">
                <a:effectLst/>
                <a:ea typeface="Times New Roman" panose="02020603050405020304" pitchFamily="18" charset="0"/>
                <a:cs typeface="Times New Roman" panose="02020603050405020304" pitchFamily="18" charset="0"/>
              </a:rPr>
              <a:t>, G., Beyer, H.L., Morales, J.M. &amp; Haydon, D.T. (2015). Establishing the link between habitat selection and animal population dynamics. </a:t>
            </a:r>
            <a:r>
              <a:rPr lang="en-US" sz="1400" i="1" kern="0" dirty="0">
                <a:effectLst/>
                <a:ea typeface="Times New Roman" panose="02020603050405020304" pitchFamily="18" charset="0"/>
                <a:cs typeface="Times New Roman" panose="02020603050405020304" pitchFamily="18" charset="0"/>
              </a:rPr>
              <a:t>Ecological Monographs</a:t>
            </a:r>
            <a:r>
              <a:rPr lang="en-US" sz="1400" kern="0" dirty="0">
                <a:effectLst/>
                <a:ea typeface="Times New Roman" panose="02020603050405020304" pitchFamily="18" charset="0"/>
                <a:cs typeface="Times New Roman" panose="02020603050405020304" pitchFamily="18" charset="0"/>
              </a:rPr>
              <a:t>, 85, 413–436.</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Matthiopoulos</a:t>
            </a:r>
            <a:r>
              <a:rPr lang="en-US" sz="1400" kern="0" dirty="0">
                <a:effectLst/>
                <a:ea typeface="Times New Roman" panose="02020603050405020304" pitchFamily="18" charset="0"/>
                <a:cs typeface="Times New Roman" panose="02020603050405020304" pitchFamily="18" charset="0"/>
              </a:rPr>
              <a:t>, J., Field, C. &amp; MacLeod, R. (2019). Predicting population change from models based on habitat availability and utilization. </a:t>
            </a:r>
            <a:r>
              <a:rPr lang="en-US" sz="1400" i="1" kern="0" dirty="0">
                <a:effectLst/>
                <a:ea typeface="Times New Roman" panose="02020603050405020304" pitchFamily="18" charset="0"/>
                <a:cs typeface="Times New Roman" panose="02020603050405020304" pitchFamily="18" charset="0"/>
              </a:rPr>
              <a:t>Proceedings of the Royal Society B: Biological Sciences</a:t>
            </a:r>
            <a:r>
              <a:rPr lang="en-US" sz="1400" kern="0" dirty="0">
                <a:effectLst/>
                <a:ea typeface="Times New Roman" panose="02020603050405020304" pitchFamily="18" charset="0"/>
                <a:cs typeface="Times New Roman" panose="02020603050405020304" pitchFamily="18" charset="0"/>
              </a:rPr>
              <a:t>, 286.</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Michelot</a:t>
            </a:r>
            <a:r>
              <a:rPr lang="en-US" sz="1400" kern="0" dirty="0">
                <a:effectLst/>
                <a:ea typeface="Times New Roman" panose="02020603050405020304" pitchFamily="18" charset="0"/>
                <a:cs typeface="Times New Roman" panose="02020603050405020304" pitchFamily="18" charset="0"/>
              </a:rPr>
              <a:t>, T., </a:t>
            </a:r>
            <a:r>
              <a:rPr lang="en-US" sz="1400" kern="0" dirty="0" err="1">
                <a:effectLst/>
                <a:ea typeface="Times New Roman" panose="02020603050405020304" pitchFamily="18" charset="0"/>
                <a:cs typeface="Times New Roman" panose="02020603050405020304" pitchFamily="18" charset="0"/>
              </a:rPr>
              <a:t>Klappstein</a:t>
            </a:r>
            <a:r>
              <a:rPr lang="en-US" sz="1400" kern="0" dirty="0">
                <a:effectLst/>
                <a:ea typeface="Times New Roman" panose="02020603050405020304" pitchFamily="18" charset="0"/>
                <a:cs typeface="Times New Roman" panose="02020603050405020304" pitchFamily="18" charset="0"/>
              </a:rPr>
              <a:t>, N.J., Potts, J.R. &amp;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(2024). Understanding step selection analysis through numerical integration. </a:t>
            </a:r>
            <a:r>
              <a:rPr lang="en-US" sz="1400" i="1" kern="0" dirty="0">
                <a:effectLst/>
                <a:ea typeface="Times New Roman" panose="02020603050405020304" pitchFamily="18" charset="0"/>
                <a:cs typeface="Times New Roman" panose="02020603050405020304" pitchFamily="18" charset="0"/>
              </a:rPr>
              <a:t>Methods </a:t>
            </a:r>
            <a:r>
              <a:rPr lang="en-US" sz="1400" i="1" kern="0" dirty="0" err="1">
                <a:effectLst/>
                <a:ea typeface="Times New Roman" panose="02020603050405020304" pitchFamily="18" charset="0"/>
                <a:cs typeface="Times New Roman" panose="02020603050405020304" pitchFamily="18" charset="0"/>
              </a:rPr>
              <a:t>Ecol</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Evol</a:t>
            </a:r>
            <a:r>
              <a:rPr lang="en-US" sz="1400" kern="0" dirty="0">
                <a:effectLst/>
                <a:ea typeface="Times New Roman" panose="02020603050405020304" pitchFamily="18" charset="0"/>
                <a:cs typeface="Times New Roman" panose="02020603050405020304" pitchFamily="18" charset="0"/>
              </a:rPr>
              <a:t>, 15, 24–35.</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Muff, S., Signer, J. &amp;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(2020). Accounting for individual-specific variation in habitat-selection studies: Efficient estimation of mixed-effects models using Bayesian or frequentist computation.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89, 80–92.</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Northrup, J.M., Vander Wal, E., Bonar, M.,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Laforge</a:t>
            </a:r>
            <a:r>
              <a:rPr lang="en-US" sz="1400" kern="0" dirty="0">
                <a:effectLst/>
                <a:ea typeface="Times New Roman" panose="02020603050405020304" pitchFamily="18" charset="0"/>
                <a:cs typeface="Times New Roman" panose="02020603050405020304" pitchFamily="18" charset="0"/>
              </a:rPr>
              <a:t>, M.P., Leclerc, M., </a:t>
            </a:r>
            <a:r>
              <a:rPr lang="en-US" sz="1400" i="1" kern="0" dirty="0">
                <a:effectLst/>
                <a:ea typeface="Times New Roman" panose="02020603050405020304" pitchFamily="18" charset="0"/>
                <a:cs typeface="Times New Roman" panose="02020603050405020304" pitchFamily="18" charset="0"/>
              </a:rPr>
              <a:t>et al.</a:t>
            </a:r>
            <a:r>
              <a:rPr lang="en-US" sz="1400" kern="0" dirty="0">
                <a:effectLst/>
                <a:ea typeface="Times New Roman" panose="02020603050405020304" pitchFamily="18" charset="0"/>
                <a:cs typeface="Times New Roman" panose="02020603050405020304" pitchFamily="18" charset="0"/>
              </a:rPr>
              <a:t> (2022). Conceptual and methodological advances in habitat‐selection modeling: guidelines for ecology and evolution. </a:t>
            </a:r>
            <a:r>
              <a:rPr lang="en-US" sz="1400" i="1" kern="0" dirty="0">
                <a:effectLst/>
                <a:ea typeface="Times New Roman" panose="02020603050405020304" pitchFamily="18" charset="0"/>
                <a:cs typeface="Times New Roman" panose="02020603050405020304" pitchFamily="18" charset="0"/>
              </a:rPr>
              <a:t>Ecological Applications</a:t>
            </a:r>
            <a:r>
              <a:rPr lang="en-US" sz="1400" kern="0" dirty="0">
                <a:effectLst/>
                <a:ea typeface="Times New Roman" panose="02020603050405020304" pitchFamily="18" charset="0"/>
                <a:cs typeface="Times New Roman" panose="02020603050405020304" pitchFamily="18" charset="0"/>
              </a:rPr>
              <a:t>, 32, e02470.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Picardi</a:t>
            </a:r>
            <a:r>
              <a:rPr lang="en-US" sz="1400" kern="0" dirty="0">
                <a:effectLst/>
                <a:ea typeface="Times New Roman" panose="02020603050405020304" pitchFamily="18" charset="0"/>
                <a:cs typeface="Times New Roman" panose="02020603050405020304" pitchFamily="18" charset="0"/>
              </a:rPr>
              <a:t>, S., Coates, P., Kolar, J., O’Neil, S., Mathews, S. &amp; Dahlgren, D. (2021). </a:t>
            </a:r>
            <a:r>
              <a:rPr lang="en-US" sz="1400" kern="0" dirty="0" err="1">
                <a:effectLst/>
                <a:ea typeface="Times New Roman" panose="02020603050405020304" pitchFamily="18" charset="0"/>
                <a:cs typeface="Times New Roman" panose="02020603050405020304" pitchFamily="18" charset="0"/>
              </a:rPr>
              <a:t>Behavioural</a:t>
            </a:r>
            <a:r>
              <a:rPr lang="en-US" sz="1400" kern="0" dirty="0">
                <a:effectLst/>
                <a:ea typeface="Times New Roman" panose="02020603050405020304" pitchFamily="18" charset="0"/>
                <a:cs typeface="Times New Roman" panose="02020603050405020304" pitchFamily="18" charset="0"/>
              </a:rPr>
              <a:t> state-dependent habitat selection and implications for animal translocations. </a:t>
            </a:r>
            <a:r>
              <a:rPr lang="en-US" sz="1400" i="1" kern="0" dirty="0">
                <a:effectLst/>
                <a:ea typeface="Times New Roman" panose="02020603050405020304" pitchFamily="18" charset="0"/>
                <a:cs typeface="Times New Roman" panose="02020603050405020304" pitchFamily="18" charset="0"/>
              </a:rPr>
              <a:t>Journal of Applied Ecology</a:t>
            </a:r>
            <a:r>
              <a:rPr lang="en-US" sz="1400" kern="0" dirty="0">
                <a:effectLst/>
                <a:ea typeface="Times New Roman" panose="02020603050405020304" pitchFamily="18" charset="0"/>
                <a:cs typeface="Times New Roman" panose="02020603050405020304" pitchFamily="18" charset="0"/>
              </a:rPr>
              <a:t>, 1–12.</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Potts, J.R. &amp; </a:t>
            </a:r>
            <a:r>
              <a:rPr lang="en-US" sz="1400" kern="0" dirty="0" err="1">
                <a:effectLst/>
                <a:ea typeface="Times New Roman" panose="02020603050405020304" pitchFamily="18" charset="0"/>
                <a:cs typeface="Times New Roman" panose="02020603050405020304" pitchFamily="18" charset="0"/>
              </a:rPr>
              <a:t>Börger</a:t>
            </a:r>
            <a:r>
              <a:rPr lang="en-US" sz="1400" kern="0" dirty="0">
                <a:effectLst/>
                <a:ea typeface="Times New Roman" panose="02020603050405020304" pitchFamily="18" charset="0"/>
                <a:cs typeface="Times New Roman" panose="02020603050405020304" pitchFamily="18" charset="0"/>
              </a:rPr>
              <a:t>, L. (2022). How to scale up from animal movement decisions to spatiotemporal patterns: An approach via step selection. </a:t>
            </a:r>
            <a:r>
              <a:rPr lang="en-US" sz="1400" i="1" kern="0" dirty="0">
                <a:effectLst/>
                <a:ea typeface="Times New Roman" panose="02020603050405020304" pitchFamily="18" charset="0"/>
                <a:cs typeface="Times New Roman" panose="02020603050405020304" pitchFamily="18" charset="0"/>
              </a:rPr>
              <a:t>Journal of Animal Ecology</a:t>
            </a:r>
            <a:r>
              <a:rPr lang="en-US" sz="1400" kern="0" dirty="0">
                <a:effectLst/>
                <a:ea typeface="Times New Roman" panose="02020603050405020304" pitchFamily="18" charset="0"/>
                <a:cs typeface="Times New Roman" panose="02020603050405020304" pitchFamily="18" charset="0"/>
              </a:rPr>
              <a:t>, 1365-2656.13832.</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Potts, J.R., </a:t>
            </a:r>
            <a:r>
              <a:rPr lang="en-US" sz="1400" kern="0" dirty="0" err="1">
                <a:effectLst/>
                <a:ea typeface="Times New Roman" panose="02020603050405020304" pitchFamily="18" charset="0"/>
                <a:cs typeface="Times New Roman" panose="02020603050405020304" pitchFamily="18" charset="0"/>
              </a:rPr>
              <a:t>Börger</a:t>
            </a:r>
            <a:r>
              <a:rPr lang="en-US" sz="1400" kern="0" dirty="0">
                <a:effectLst/>
                <a:ea typeface="Times New Roman" panose="02020603050405020304" pitchFamily="18" charset="0"/>
                <a:cs typeface="Times New Roman" panose="02020603050405020304" pitchFamily="18" charset="0"/>
              </a:rPr>
              <a:t>, L., Strickland, B.K. &amp; Street, G.M. (2022). Assessing the predictive power of step selection functions: how social and environmental interactions affect animal space use. </a:t>
            </a:r>
            <a:r>
              <a:rPr lang="en-US" sz="1400" i="1" kern="0" dirty="0">
                <a:effectLst/>
                <a:ea typeface="Times New Roman" panose="02020603050405020304" pitchFamily="18" charset="0"/>
                <a:cs typeface="Times New Roman" panose="02020603050405020304" pitchFamily="18" charset="0"/>
              </a:rPr>
              <a:t>Methods in Ecology and Evolution</a:t>
            </a:r>
            <a:r>
              <a:rPr lang="en-US" sz="1400" kern="0" dirty="0">
                <a:effectLst/>
                <a:ea typeface="Times New Roman" panose="02020603050405020304" pitchFamily="18" charset="0"/>
                <a:cs typeface="Times New Roman" panose="02020603050405020304" pitchFamily="18" charset="0"/>
              </a:rPr>
              <a:t>, 1–39.</a:t>
            </a:r>
            <a:endParaRPr lang="en-US" sz="14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145213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3D8F-1C8F-BEDC-BA57-0A3095A6D12F}"/>
              </a:ext>
            </a:extLst>
          </p:cNvPr>
          <p:cNvSpPr>
            <a:spLocks noGrp="1"/>
          </p:cNvSpPr>
          <p:nvPr>
            <p:ph type="title"/>
          </p:nvPr>
        </p:nvSpPr>
        <p:spPr/>
        <p:txBody>
          <a:bodyPr/>
          <a:lstStyle/>
          <a:p>
            <a:r>
              <a:rPr lang="en-US" dirty="0"/>
              <a:t>Literature Cited/Further Reading</a:t>
            </a:r>
          </a:p>
        </p:txBody>
      </p:sp>
      <p:sp>
        <p:nvSpPr>
          <p:cNvPr id="3" name="Content Placeholder 2">
            <a:extLst>
              <a:ext uri="{FF2B5EF4-FFF2-40B4-BE49-F238E27FC236}">
                <a16:creationId xmlns:a16="http://schemas.microsoft.com/office/drawing/2014/main" id="{B56E47CA-23EB-DD53-B6A2-9231C8AC22B5}"/>
              </a:ext>
            </a:extLst>
          </p:cNvPr>
          <p:cNvSpPr>
            <a:spLocks noGrp="1"/>
          </p:cNvSpPr>
          <p:nvPr>
            <p:ph idx="1"/>
          </p:nvPr>
        </p:nvSpPr>
        <p:spPr>
          <a:xfrm>
            <a:off x="457200" y="1371600"/>
            <a:ext cx="13716000" cy="6400800"/>
          </a:xfrm>
        </p:spPr>
        <p:txBody>
          <a:bodyPr>
            <a:noAutofit/>
          </a:bodyPr>
          <a:lstStyle/>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Rosenzweig, M.L. (1981). A Theory of Habitat Selection. </a:t>
            </a:r>
            <a:r>
              <a:rPr lang="en-US" sz="1400" i="1" kern="0" dirty="0">
                <a:effectLst/>
                <a:ea typeface="Times New Roman" panose="02020603050405020304" pitchFamily="18" charset="0"/>
                <a:cs typeface="Times New Roman" panose="02020603050405020304" pitchFamily="18" charset="0"/>
              </a:rPr>
              <a:t>Ecology</a:t>
            </a:r>
            <a:r>
              <a:rPr lang="en-US" sz="1400" kern="0" dirty="0">
                <a:effectLst/>
                <a:ea typeface="Times New Roman" panose="02020603050405020304" pitchFamily="18" charset="0"/>
                <a:cs typeface="Times New Roman" panose="02020603050405020304" pitchFamily="18" charset="0"/>
              </a:rPr>
              <a:t>, 62, 327–335.</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Rosenzweig, M.L. (1991). Habitat Selection and Population Interactions: The Search for Mechanism. </a:t>
            </a:r>
            <a:r>
              <a:rPr lang="en-US" sz="1400" i="1" kern="0" dirty="0">
                <a:effectLst/>
                <a:ea typeface="Times New Roman" panose="02020603050405020304" pitchFamily="18" charset="0"/>
                <a:cs typeface="Times New Roman" panose="02020603050405020304" pitchFamily="18" charset="0"/>
              </a:rPr>
              <a:t>The American Naturalist</a:t>
            </a:r>
            <a:r>
              <a:rPr lang="en-US" sz="1400" kern="0" dirty="0">
                <a:effectLst/>
                <a:ea typeface="Times New Roman" panose="02020603050405020304" pitchFamily="18" charset="0"/>
                <a:cs typeface="Times New Roman" panose="02020603050405020304" pitchFamily="18" charset="0"/>
              </a:rPr>
              <a:t>, 137, S5–S28.</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err="1">
                <a:effectLst/>
                <a:ea typeface="Times New Roman" panose="02020603050405020304" pitchFamily="18" charset="0"/>
                <a:cs typeface="Times New Roman" panose="02020603050405020304" pitchFamily="18" charset="0"/>
              </a:rPr>
              <a:t>Schlägel</a:t>
            </a:r>
            <a:r>
              <a:rPr lang="en-US" sz="1400" kern="0" dirty="0">
                <a:effectLst/>
                <a:ea typeface="Times New Roman" panose="02020603050405020304" pitchFamily="18" charset="0"/>
                <a:cs typeface="Times New Roman" panose="02020603050405020304" pitchFamily="18" charset="0"/>
              </a:rPr>
              <a:t>, U.E., Signer, J., </a:t>
            </a:r>
            <a:r>
              <a:rPr lang="en-US" sz="1400" kern="0" dirty="0" err="1">
                <a:effectLst/>
                <a:ea typeface="Times New Roman" panose="02020603050405020304" pitchFamily="18" charset="0"/>
                <a:cs typeface="Times New Roman" panose="02020603050405020304" pitchFamily="18" charset="0"/>
              </a:rPr>
              <a:t>Herde</a:t>
            </a:r>
            <a:r>
              <a:rPr lang="en-US" sz="1400" kern="0" dirty="0">
                <a:effectLst/>
                <a:ea typeface="Times New Roman" panose="02020603050405020304" pitchFamily="18" charset="0"/>
                <a:cs typeface="Times New Roman" panose="02020603050405020304" pitchFamily="18" charset="0"/>
              </a:rPr>
              <a:t>, A., Eden, S., </a:t>
            </a:r>
            <a:r>
              <a:rPr lang="en-US" sz="1400" kern="0" dirty="0" err="1">
                <a:effectLst/>
                <a:ea typeface="Times New Roman" panose="02020603050405020304" pitchFamily="18" charset="0"/>
                <a:cs typeface="Times New Roman" panose="02020603050405020304" pitchFamily="18" charset="0"/>
              </a:rPr>
              <a:t>Jeltsch</a:t>
            </a:r>
            <a:r>
              <a:rPr lang="en-US" sz="1400" kern="0" dirty="0">
                <a:effectLst/>
                <a:ea typeface="Times New Roman" panose="02020603050405020304" pitchFamily="18" charset="0"/>
                <a:cs typeface="Times New Roman" panose="02020603050405020304" pitchFamily="18" charset="0"/>
              </a:rPr>
              <a:t>, F., </a:t>
            </a:r>
            <a:r>
              <a:rPr lang="en-US" sz="1400" kern="0" dirty="0" err="1">
                <a:effectLst/>
                <a:ea typeface="Times New Roman" panose="02020603050405020304" pitchFamily="18" charset="0"/>
                <a:cs typeface="Times New Roman" panose="02020603050405020304" pitchFamily="18" charset="0"/>
              </a:rPr>
              <a:t>Eccard</a:t>
            </a:r>
            <a:r>
              <a:rPr lang="en-US" sz="1400" kern="0" dirty="0">
                <a:effectLst/>
                <a:ea typeface="Times New Roman" panose="02020603050405020304" pitchFamily="18" charset="0"/>
                <a:cs typeface="Times New Roman" panose="02020603050405020304" pitchFamily="18" charset="0"/>
              </a:rPr>
              <a:t>, J.A., </a:t>
            </a:r>
            <a:r>
              <a:rPr lang="en-US" sz="1400" i="1" kern="0" dirty="0">
                <a:effectLst/>
                <a:ea typeface="Times New Roman" panose="02020603050405020304" pitchFamily="18" charset="0"/>
                <a:cs typeface="Times New Roman" panose="02020603050405020304" pitchFamily="18" charset="0"/>
              </a:rPr>
              <a:t>et al.</a:t>
            </a:r>
            <a:r>
              <a:rPr lang="en-US" sz="1400" kern="0" dirty="0">
                <a:effectLst/>
                <a:ea typeface="Times New Roman" panose="02020603050405020304" pitchFamily="18" charset="0"/>
                <a:cs typeface="Times New Roman" panose="02020603050405020304" pitchFamily="18" charset="0"/>
              </a:rPr>
              <a:t> (2019). Estimating interactions between individuals from concurrent animal movements. </a:t>
            </a:r>
            <a:r>
              <a:rPr lang="en-US" sz="1400" i="1" kern="0" dirty="0">
                <a:effectLst/>
                <a:ea typeface="Times New Roman" panose="02020603050405020304" pitchFamily="18" charset="0"/>
                <a:cs typeface="Times New Roman" panose="02020603050405020304" pitchFamily="18" charset="0"/>
              </a:rPr>
              <a:t>Methods in Ecology and Evolution</a:t>
            </a:r>
            <a:r>
              <a:rPr lang="en-US" sz="1400" kern="0" dirty="0">
                <a:effectLst/>
                <a:ea typeface="Times New Roman" panose="02020603050405020304" pitchFamily="18" charset="0"/>
                <a:cs typeface="Times New Roman" panose="02020603050405020304" pitchFamily="18" charset="0"/>
              </a:rPr>
              <a:t>, 10, 1234–1245.</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Signer,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 </a:t>
            </a:r>
            <a:r>
              <a:rPr lang="en-US" sz="1400" kern="0" dirty="0" err="1">
                <a:effectLst/>
                <a:ea typeface="Times New Roman" panose="02020603050405020304" pitchFamily="18" charset="0"/>
                <a:cs typeface="Times New Roman" panose="02020603050405020304" pitchFamily="18" charset="0"/>
              </a:rPr>
              <a:t>Reineking</a:t>
            </a:r>
            <a:r>
              <a:rPr lang="en-US" sz="1400" kern="0" dirty="0">
                <a:effectLst/>
                <a:ea typeface="Times New Roman" panose="02020603050405020304" pitchFamily="18" charset="0"/>
                <a:cs typeface="Times New Roman" panose="02020603050405020304" pitchFamily="18" charset="0"/>
              </a:rPr>
              <a:t>, B., </a:t>
            </a:r>
            <a:r>
              <a:rPr lang="en-US" sz="1400" kern="0" dirty="0" err="1">
                <a:effectLst/>
                <a:ea typeface="Times New Roman" panose="02020603050405020304" pitchFamily="18" charset="0"/>
                <a:cs typeface="Times New Roman" panose="02020603050405020304" pitchFamily="18" charset="0"/>
              </a:rPr>
              <a:t>Schlägel</a:t>
            </a:r>
            <a:r>
              <a:rPr lang="en-US" sz="1400" kern="0" dirty="0">
                <a:effectLst/>
                <a:ea typeface="Times New Roman" panose="02020603050405020304" pitchFamily="18" charset="0"/>
                <a:cs typeface="Times New Roman" panose="02020603050405020304" pitchFamily="18" charset="0"/>
              </a:rPr>
              <a:t>, U., Smith, B., </a:t>
            </a:r>
            <a:r>
              <a:rPr lang="en-US" sz="1400" kern="0" dirty="0" err="1">
                <a:effectLst/>
                <a:ea typeface="Times New Roman" panose="02020603050405020304" pitchFamily="18" charset="0"/>
                <a:cs typeface="Times New Roman" panose="02020603050405020304" pitchFamily="18" charset="0"/>
              </a:rPr>
              <a:t>Balkenhol</a:t>
            </a:r>
            <a:r>
              <a:rPr lang="en-US" sz="1400" kern="0" dirty="0">
                <a:effectLst/>
                <a:ea typeface="Times New Roman" panose="02020603050405020304" pitchFamily="18" charset="0"/>
                <a:cs typeface="Times New Roman" panose="02020603050405020304" pitchFamily="18" charset="0"/>
              </a:rPr>
              <a:t>, N., </a:t>
            </a:r>
            <a:r>
              <a:rPr lang="en-US" sz="1400" i="1" kern="0" dirty="0">
                <a:effectLst/>
                <a:ea typeface="Times New Roman" panose="02020603050405020304" pitchFamily="18" charset="0"/>
                <a:cs typeface="Times New Roman" panose="02020603050405020304" pitchFamily="18" charset="0"/>
              </a:rPr>
              <a:t>et al.</a:t>
            </a:r>
            <a:r>
              <a:rPr lang="en-US" sz="1400" kern="0" dirty="0">
                <a:effectLst/>
                <a:ea typeface="Times New Roman" panose="02020603050405020304" pitchFamily="18" charset="0"/>
                <a:cs typeface="Times New Roman" panose="02020603050405020304" pitchFamily="18" charset="0"/>
              </a:rPr>
              <a:t> (2024). Simulating animal space use from fitted integrated Step‐Selection Functions (</a:t>
            </a:r>
            <a:r>
              <a:rPr lang="en-US" sz="1400" kern="0" dirty="0" err="1">
                <a:effectLst/>
                <a:ea typeface="Times New Roman" panose="02020603050405020304" pitchFamily="18" charset="0"/>
                <a:cs typeface="Times New Roman" panose="02020603050405020304" pitchFamily="18" charset="0"/>
              </a:rPr>
              <a:t>iSSF</a:t>
            </a:r>
            <a:r>
              <a:rPr lang="en-US" sz="1400" kern="0" dirty="0">
                <a:effectLst/>
                <a:ea typeface="Times New Roman" panose="02020603050405020304" pitchFamily="18" charset="0"/>
                <a:cs typeface="Times New Roman" panose="02020603050405020304" pitchFamily="18" charset="0"/>
              </a:rPr>
              <a:t>). </a:t>
            </a:r>
            <a:r>
              <a:rPr lang="en-US" sz="1400" i="1" kern="0" dirty="0">
                <a:effectLst/>
                <a:ea typeface="Times New Roman" panose="02020603050405020304" pitchFamily="18" charset="0"/>
                <a:cs typeface="Times New Roman" panose="02020603050405020304" pitchFamily="18" charset="0"/>
              </a:rPr>
              <a:t>Methods </a:t>
            </a:r>
            <a:r>
              <a:rPr lang="en-US" sz="1400" i="1" kern="0" dirty="0" err="1">
                <a:effectLst/>
                <a:ea typeface="Times New Roman" panose="02020603050405020304" pitchFamily="18" charset="0"/>
                <a:cs typeface="Times New Roman" panose="02020603050405020304" pitchFamily="18" charset="0"/>
              </a:rPr>
              <a:t>Ecol</a:t>
            </a:r>
            <a:r>
              <a:rPr lang="en-US" sz="1400" i="1" kern="0" dirty="0">
                <a:effectLst/>
                <a:ea typeface="Times New Roman" panose="02020603050405020304" pitchFamily="18" charset="0"/>
                <a:cs typeface="Times New Roman" panose="02020603050405020304" pitchFamily="18" charset="0"/>
              </a:rPr>
              <a:t> </a:t>
            </a:r>
            <a:r>
              <a:rPr lang="en-US" sz="1400" i="1" kern="0" dirty="0" err="1">
                <a:effectLst/>
                <a:ea typeface="Times New Roman" panose="02020603050405020304" pitchFamily="18" charset="0"/>
                <a:cs typeface="Times New Roman" panose="02020603050405020304" pitchFamily="18" charset="0"/>
              </a:rPr>
              <a:t>Evol</a:t>
            </a:r>
            <a:r>
              <a:rPr lang="en-US" sz="1400" kern="0" dirty="0">
                <a:effectLst/>
                <a:ea typeface="Times New Roman" panose="02020603050405020304" pitchFamily="18" charset="0"/>
                <a:cs typeface="Times New Roman" panose="02020603050405020304" pitchFamily="18" charset="0"/>
              </a:rPr>
              <a:t>, 15, 43–50.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Signer,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&amp; </a:t>
            </a: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(2017). Estimating utilization distributions from fitted step-selection functions. </a:t>
            </a:r>
            <a:r>
              <a:rPr lang="en-US" sz="1400" i="1" kern="0" dirty="0">
                <a:effectLst/>
                <a:ea typeface="Times New Roman" panose="02020603050405020304" pitchFamily="18" charset="0"/>
                <a:cs typeface="Times New Roman" panose="02020603050405020304" pitchFamily="18" charset="0"/>
              </a:rPr>
              <a:t>Ecosphere</a:t>
            </a:r>
            <a:r>
              <a:rPr lang="en-US" sz="1400" kern="0" dirty="0">
                <a:effectLst/>
                <a:ea typeface="Times New Roman" panose="02020603050405020304" pitchFamily="18" charset="0"/>
                <a:cs typeface="Times New Roman" panose="02020603050405020304" pitchFamily="18" charset="0"/>
              </a:rPr>
              <a:t>, 8, e01771.</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Signer, J., </a:t>
            </a:r>
            <a:r>
              <a:rPr lang="en-US" sz="1400" kern="0" dirty="0" err="1">
                <a:effectLst/>
                <a:ea typeface="Times New Roman" panose="02020603050405020304" pitchFamily="18" charset="0"/>
                <a:cs typeface="Times New Roman" panose="02020603050405020304" pitchFamily="18" charset="0"/>
              </a:rPr>
              <a:t>Fieberg</a:t>
            </a:r>
            <a:r>
              <a:rPr lang="en-US" sz="1400" kern="0" dirty="0">
                <a:effectLst/>
                <a:ea typeface="Times New Roman" panose="02020603050405020304" pitchFamily="18" charset="0"/>
                <a:cs typeface="Times New Roman" panose="02020603050405020304" pitchFamily="18" charset="0"/>
              </a:rPr>
              <a:t>, J.R. &amp; </a:t>
            </a:r>
            <a:r>
              <a:rPr lang="en-US" sz="1400" kern="0" dirty="0" err="1">
                <a:effectLst/>
                <a:ea typeface="Times New Roman" panose="02020603050405020304" pitchFamily="18" charset="0"/>
                <a:cs typeface="Times New Roman" panose="02020603050405020304" pitchFamily="18" charset="0"/>
              </a:rPr>
              <a:t>Avgar</a:t>
            </a:r>
            <a:r>
              <a:rPr lang="en-US" sz="1400" kern="0" dirty="0">
                <a:effectLst/>
                <a:ea typeface="Times New Roman" panose="02020603050405020304" pitchFamily="18" charset="0"/>
                <a:cs typeface="Times New Roman" panose="02020603050405020304" pitchFamily="18" charset="0"/>
              </a:rPr>
              <a:t>, T. (2019). Animal movement tools (amt): R package for managing tracking data and conducting habitat selection analyses. </a:t>
            </a:r>
            <a:r>
              <a:rPr lang="en-US" sz="1400" i="1" kern="0" dirty="0">
                <a:effectLst/>
                <a:ea typeface="Times New Roman" panose="02020603050405020304" pitchFamily="18" charset="0"/>
                <a:cs typeface="Times New Roman" panose="02020603050405020304" pitchFamily="18" charset="0"/>
              </a:rPr>
              <a:t>Ecology and Evolution</a:t>
            </a:r>
            <a:r>
              <a:rPr lang="en-US" sz="1400" kern="0" dirty="0">
                <a:effectLst/>
                <a:ea typeface="Times New Roman" panose="02020603050405020304" pitchFamily="18" charset="0"/>
                <a:cs typeface="Times New Roman" panose="02020603050405020304" pitchFamily="18" charset="0"/>
              </a:rPr>
              <a:t>, 9, 880–890.</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Tilman, D. (1980). Resources: A Graphical-Mechanistic Approach to Competition and Predation. </a:t>
            </a:r>
            <a:r>
              <a:rPr lang="en-US" sz="1400" i="1" kern="0" dirty="0">
                <a:effectLst/>
                <a:ea typeface="Times New Roman" panose="02020603050405020304" pitchFamily="18" charset="0"/>
                <a:cs typeface="Times New Roman" panose="02020603050405020304" pitchFamily="18" charset="0"/>
              </a:rPr>
              <a:t>The American Naturalist</a:t>
            </a:r>
            <a:r>
              <a:rPr lang="en-US" sz="1400" kern="0" dirty="0">
                <a:effectLst/>
                <a:ea typeface="Times New Roman" panose="02020603050405020304" pitchFamily="18" charset="0"/>
                <a:cs typeface="Times New Roman" panose="02020603050405020304" pitchFamily="18" charset="0"/>
              </a:rPr>
              <a:t>, 116, 362–393.</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Turchin, P. (1998). </a:t>
            </a:r>
            <a:r>
              <a:rPr lang="en-US" sz="1400" i="1" kern="0" dirty="0">
                <a:effectLst/>
                <a:ea typeface="Times New Roman" panose="02020603050405020304" pitchFamily="18" charset="0"/>
                <a:cs typeface="Times New Roman" panose="02020603050405020304" pitchFamily="18" charset="0"/>
              </a:rPr>
              <a:t>Quantitative Analysis of Movement: Measuring and Modeling Population Redistribution in Animals and Plants</a:t>
            </a:r>
            <a:r>
              <a:rPr lang="en-US" sz="1400" kern="0" dirty="0">
                <a:effectLst/>
                <a:ea typeface="Times New Roman" panose="02020603050405020304" pitchFamily="18" charset="0"/>
                <a:cs typeface="Times New Roman" panose="02020603050405020304" pitchFamily="18" charset="0"/>
              </a:rPr>
              <a:t>. Sinauer Press, Sunderland, MA.</a:t>
            </a:r>
            <a:endParaRPr lang="en-US" sz="14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400" kern="0" dirty="0">
                <a:effectLst/>
                <a:ea typeface="Times New Roman" panose="02020603050405020304" pitchFamily="18" charset="0"/>
                <a:cs typeface="Times New Roman" panose="02020603050405020304" pitchFamily="18" charset="0"/>
              </a:rPr>
              <a:t>Warton, D.I. &amp; Shepherd, L.C. (2010). Poisson point process models solve the “pseudo-absence problem” for presence-only data in ecology. </a:t>
            </a:r>
            <a:r>
              <a:rPr lang="en-US" sz="1400" i="1" kern="0" dirty="0">
                <a:effectLst/>
                <a:ea typeface="Times New Roman" panose="02020603050405020304" pitchFamily="18" charset="0"/>
                <a:cs typeface="Times New Roman" panose="02020603050405020304" pitchFamily="18" charset="0"/>
              </a:rPr>
              <a:t>Annals of Applied Statistics</a:t>
            </a:r>
            <a:r>
              <a:rPr lang="en-US" sz="1400" kern="0" dirty="0">
                <a:effectLst/>
                <a:ea typeface="Times New Roman" panose="02020603050405020304" pitchFamily="18" charset="0"/>
                <a:cs typeface="Times New Roman" panose="02020603050405020304" pitchFamily="18" charset="0"/>
              </a:rPr>
              <a:t>, 4, 1383–1402.</a:t>
            </a:r>
            <a:endParaRPr lang="en-US" sz="1400" kern="100" dirty="0">
              <a:effectLst/>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endParaRPr lang="en-US" sz="1400" kern="100" dirty="0">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54614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9CC8-2612-1491-2C99-01BA3BC1AE65}"/>
              </a:ext>
            </a:extLst>
          </p:cNvPr>
          <p:cNvSpPr>
            <a:spLocks noGrp="1"/>
          </p:cNvSpPr>
          <p:nvPr>
            <p:ph type="title"/>
          </p:nvPr>
        </p:nvSpPr>
        <p:spPr/>
        <p:txBody>
          <a:bodyPr/>
          <a:lstStyle/>
          <a:p>
            <a:r>
              <a:rPr lang="en-US" dirty="0"/>
              <a:t>Terminology</a:t>
            </a:r>
          </a:p>
        </p:txBody>
      </p:sp>
      <p:sp>
        <p:nvSpPr>
          <p:cNvPr id="3" name="Text Placeholder 2">
            <a:extLst>
              <a:ext uri="{FF2B5EF4-FFF2-40B4-BE49-F238E27FC236}">
                <a16:creationId xmlns:a16="http://schemas.microsoft.com/office/drawing/2014/main" id="{00A12B08-1361-A86F-49D9-73AD14C073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58988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73FF260-B134-2171-46EA-4CF503632E8F}"/>
              </a:ext>
            </a:extLst>
          </p:cNvPr>
          <p:cNvSpPr>
            <a:spLocks noGrp="1"/>
          </p:cNvSpPr>
          <p:nvPr>
            <p:ph idx="1"/>
          </p:nvPr>
        </p:nvSpPr>
        <p:spPr/>
        <p:txBody>
          <a:bodyPr anchor="ctr">
            <a:normAutofit/>
          </a:bodyPr>
          <a:lstStyle/>
          <a:p>
            <a:pPr marL="0" indent="0" algn="ctr">
              <a:buNone/>
            </a:pPr>
            <a:r>
              <a:rPr lang="en-US" sz="2800" b="0" i="0" dirty="0">
                <a:solidFill>
                  <a:srgbClr val="333333"/>
                </a:solidFill>
                <a:effectLst/>
                <a:highlight>
                  <a:srgbClr val="FFFFFF"/>
                </a:highlight>
                <a:latin typeface="Helvetica Neue"/>
                <a:hlinkClick r:id="rId2"/>
              </a:rPr>
              <a:t>https://doi.org/10.24926/2020.081320</a:t>
            </a:r>
            <a:endParaRPr lang="en-US" sz="2800" b="0" i="0" dirty="0">
              <a:solidFill>
                <a:srgbClr val="333333"/>
              </a:solidFill>
              <a:effectLst/>
              <a:highlight>
                <a:srgbClr val="FFFFFF"/>
              </a:highlight>
              <a:latin typeface="Helvetica Neue"/>
            </a:endParaRPr>
          </a:p>
          <a:p>
            <a:pPr marL="0" indent="0" algn="ctr">
              <a:buNone/>
            </a:pPr>
            <a:endParaRPr lang="en-US" sz="2800" dirty="0"/>
          </a:p>
        </p:txBody>
      </p:sp>
      <p:pic>
        <p:nvPicPr>
          <p:cNvPr id="8" name="Picture 7">
            <a:extLst>
              <a:ext uri="{FF2B5EF4-FFF2-40B4-BE49-F238E27FC236}">
                <a16:creationId xmlns:a16="http://schemas.microsoft.com/office/drawing/2014/main" id="{383BB81B-EC26-0862-8342-0CCC53C412DD}"/>
              </a:ext>
            </a:extLst>
          </p:cNvPr>
          <p:cNvPicPr>
            <a:picLocks noChangeAspect="1"/>
          </p:cNvPicPr>
          <p:nvPr/>
        </p:nvPicPr>
        <p:blipFill rotWithShape="1">
          <a:blip r:embed="rId3"/>
          <a:srcRect l="1277" t="956" r="1264"/>
          <a:stretch/>
        </p:blipFill>
        <p:spPr>
          <a:xfrm>
            <a:off x="766014" y="423381"/>
            <a:ext cx="5876925" cy="7382839"/>
          </a:xfrm>
          <a:prstGeom prst="rect">
            <a:avLst/>
          </a:prstGeom>
        </p:spPr>
      </p:pic>
    </p:spTree>
    <p:extLst>
      <p:ext uri="{BB962C8B-B14F-4D97-AF65-F5344CB8AC3E}">
        <p14:creationId xmlns:p14="http://schemas.microsoft.com/office/powerpoint/2010/main" val="2446498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FC08-493B-BC27-4D00-DF1025F5D2FF}"/>
              </a:ext>
            </a:extLst>
          </p:cNvPr>
          <p:cNvSpPr>
            <a:spLocks noGrp="1"/>
          </p:cNvSpPr>
          <p:nvPr>
            <p:ph type="title"/>
          </p:nvPr>
        </p:nvSpPr>
        <p:spPr/>
        <p:txBody>
          <a:bodyPr/>
          <a:lstStyle/>
          <a:p>
            <a:r>
              <a:rPr lang="en-US" dirty="0"/>
              <a:t>G-space vs. E-space</a:t>
            </a:r>
          </a:p>
        </p:txBody>
      </p:sp>
      <p:sp>
        <p:nvSpPr>
          <p:cNvPr id="6" name="Text Placeholder 5">
            <a:extLst>
              <a:ext uri="{FF2B5EF4-FFF2-40B4-BE49-F238E27FC236}">
                <a16:creationId xmlns:a16="http://schemas.microsoft.com/office/drawing/2014/main" id="{323D3684-DDD1-3404-8AE2-7FDC7573408C}"/>
              </a:ext>
            </a:extLst>
          </p:cNvPr>
          <p:cNvSpPr>
            <a:spLocks noGrp="1"/>
          </p:cNvSpPr>
          <p:nvPr>
            <p:ph type="body" idx="1"/>
          </p:nvPr>
        </p:nvSpPr>
        <p:spPr/>
        <p:txBody>
          <a:bodyPr/>
          <a:lstStyle/>
          <a:p>
            <a:pPr algn="ctr"/>
            <a:r>
              <a:rPr lang="en-US" dirty="0"/>
              <a:t>Geographic Space</a:t>
            </a:r>
          </a:p>
        </p:txBody>
      </p:sp>
      <p:sp>
        <p:nvSpPr>
          <p:cNvPr id="7" name="Content Placeholder 6">
            <a:extLst>
              <a:ext uri="{FF2B5EF4-FFF2-40B4-BE49-F238E27FC236}">
                <a16:creationId xmlns:a16="http://schemas.microsoft.com/office/drawing/2014/main" id="{3C4D715D-1D2B-375A-B4C9-DB7E74B89A77}"/>
              </a:ext>
            </a:extLst>
          </p:cNvPr>
          <p:cNvSpPr>
            <a:spLocks noGrp="1"/>
          </p:cNvSpPr>
          <p:nvPr>
            <p:ph sz="half" idx="2"/>
          </p:nvPr>
        </p:nvSpPr>
        <p:spPr/>
        <p:txBody>
          <a:bodyPr/>
          <a:lstStyle/>
          <a:p>
            <a:pPr marL="0" indent="0" algn="ctr">
              <a:buNone/>
            </a:pPr>
            <a:r>
              <a:rPr lang="en-US" b="0" i="0" dirty="0">
                <a:solidFill>
                  <a:srgbClr val="000000"/>
                </a:solidFill>
                <a:effectLst/>
                <a:highlight>
                  <a:srgbClr val="FFFFFF"/>
                </a:highlight>
              </a:rPr>
              <a:t>The space defined by physical dimensions, </a:t>
            </a:r>
            <a:r>
              <a:rPr lang="en-US" b="0" i="1" dirty="0">
                <a:solidFill>
                  <a:srgbClr val="000000"/>
                </a:solidFill>
                <a:effectLst/>
                <a:highlight>
                  <a:srgbClr val="FFFFFF"/>
                </a:highlight>
              </a:rPr>
              <a:t>e.g.</a:t>
            </a:r>
            <a:r>
              <a:rPr lang="en-US" b="0" i="0" dirty="0">
                <a:solidFill>
                  <a:srgbClr val="000000"/>
                </a:solidFill>
                <a:effectLst/>
                <a:highlight>
                  <a:srgbClr val="FFFFFF"/>
                </a:highlight>
              </a:rPr>
              <a:t>, easting and northing or longitude and latitude.</a:t>
            </a:r>
          </a:p>
          <a:p>
            <a:pPr marL="0" indent="0" algn="ctr">
              <a:buNone/>
            </a:pPr>
            <a:endParaRPr lang="en-US" dirty="0"/>
          </a:p>
        </p:txBody>
      </p:sp>
      <p:sp>
        <p:nvSpPr>
          <p:cNvPr id="8" name="Text Placeholder 7">
            <a:extLst>
              <a:ext uri="{FF2B5EF4-FFF2-40B4-BE49-F238E27FC236}">
                <a16:creationId xmlns:a16="http://schemas.microsoft.com/office/drawing/2014/main" id="{89570558-2D42-CF1A-8375-0215AE6B4763}"/>
              </a:ext>
            </a:extLst>
          </p:cNvPr>
          <p:cNvSpPr>
            <a:spLocks noGrp="1"/>
          </p:cNvSpPr>
          <p:nvPr>
            <p:ph type="body" sz="quarter" idx="3"/>
          </p:nvPr>
        </p:nvSpPr>
        <p:spPr/>
        <p:txBody>
          <a:bodyPr/>
          <a:lstStyle/>
          <a:p>
            <a:pPr algn="ctr"/>
            <a:r>
              <a:rPr lang="en-US" dirty="0"/>
              <a:t>Environmental Space</a:t>
            </a:r>
          </a:p>
        </p:txBody>
      </p:sp>
      <p:sp>
        <p:nvSpPr>
          <p:cNvPr id="9" name="Content Placeholder 8">
            <a:extLst>
              <a:ext uri="{FF2B5EF4-FFF2-40B4-BE49-F238E27FC236}">
                <a16:creationId xmlns:a16="http://schemas.microsoft.com/office/drawing/2014/main" id="{55BD8E62-F31D-10BD-D528-884A94F6E519}"/>
              </a:ext>
            </a:extLst>
          </p:cNvPr>
          <p:cNvSpPr>
            <a:spLocks noGrp="1"/>
          </p:cNvSpPr>
          <p:nvPr>
            <p:ph sz="quarter" idx="4"/>
          </p:nvPr>
        </p:nvSpPr>
        <p:spPr/>
        <p:txBody>
          <a:bodyPr/>
          <a:lstStyle/>
          <a:p>
            <a:pPr marL="0" indent="0" algn="ctr">
              <a:buNone/>
            </a:pPr>
            <a:r>
              <a:rPr lang="en-US" b="0" i="0" dirty="0">
                <a:solidFill>
                  <a:srgbClr val="000000"/>
                </a:solidFill>
                <a:effectLst/>
                <a:highlight>
                  <a:srgbClr val="FFFFFF"/>
                </a:highlight>
              </a:rPr>
              <a:t>The space defined by environmental variables, </a:t>
            </a:r>
            <a:r>
              <a:rPr lang="en-US" b="0" i="1" dirty="0">
                <a:solidFill>
                  <a:srgbClr val="000000"/>
                </a:solidFill>
                <a:effectLst/>
                <a:highlight>
                  <a:srgbClr val="FFFFFF"/>
                </a:highlight>
              </a:rPr>
              <a:t>e.g.</a:t>
            </a:r>
            <a:r>
              <a:rPr lang="en-US" b="0" i="0" dirty="0">
                <a:solidFill>
                  <a:srgbClr val="000000"/>
                </a:solidFill>
                <a:effectLst/>
                <a:highlight>
                  <a:srgbClr val="FFFFFF"/>
                </a:highlight>
              </a:rPr>
              <a:t>, temperature and precipitation.</a:t>
            </a:r>
          </a:p>
          <a:p>
            <a:pPr algn="ctr"/>
            <a:endParaRPr lang="en-US" dirty="0"/>
          </a:p>
        </p:txBody>
      </p:sp>
      <p:pic>
        <p:nvPicPr>
          <p:cNvPr id="11" name="Picture 10" descr="A close-up of a graph&#10;&#10;Description automatically generated">
            <a:extLst>
              <a:ext uri="{FF2B5EF4-FFF2-40B4-BE49-F238E27FC236}">
                <a16:creationId xmlns:a16="http://schemas.microsoft.com/office/drawing/2014/main" id="{3E74F3FF-D18F-B4D7-CC0C-984E9FE6A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39" y="4516013"/>
            <a:ext cx="4876801" cy="3657600"/>
          </a:xfrm>
          <a:prstGeom prst="rect">
            <a:avLst/>
          </a:prstGeom>
        </p:spPr>
      </p:pic>
      <p:pic>
        <p:nvPicPr>
          <p:cNvPr id="13" name="Picture 12" descr="A screen shot of a graph&#10;&#10;Description automatically generated">
            <a:extLst>
              <a:ext uri="{FF2B5EF4-FFF2-40B4-BE49-F238E27FC236}">
                <a16:creationId xmlns:a16="http://schemas.microsoft.com/office/drawing/2014/main" id="{E6EB13BE-CF24-7D07-467A-21A1C6303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962" y="4895810"/>
            <a:ext cx="4347008" cy="2898005"/>
          </a:xfrm>
          <a:prstGeom prst="rect">
            <a:avLst/>
          </a:prstGeom>
        </p:spPr>
      </p:pic>
    </p:spTree>
    <p:extLst>
      <p:ext uri="{BB962C8B-B14F-4D97-AF65-F5344CB8AC3E}">
        <p14:creationId xmlns:p14="http://schemas.microsoft.com/office/powerpoint/2010/main" val="1420501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E348-220B-A123-293B-A15690E6825E}"/>
              </a:ext>
            </a:extLst>
          </p:cNvPr>
          <p:cNvSpPr>
            <a:spLocks noGrp="1"/>
          </p:cNvSpPr>
          <p:nvPr>
            <p:ph type="title"/>
          </p:nvPr>
        </p:nvSpPr>
        <p:spPr/>
        <p:txBody>
          <a:bodyPr/>
          <a:lstStyle/>
          <a:p>
            <a:r>
              <a:rPr lang="en-US" dirty="0"/>
              <a:t>Habitat</a:t>
            </a:r>
          </a:p>
        </p:txBody>
      </p:sp>
      <p:sp>
        <p:nvSpPr>
          <p:cNvPr id="3" name="Content Placeholder 2">
            <a:extLst>
              <a:ext uri="{FF2B5EF4-FFF2-40B4-BE49-F238E27FC236}">
                <a16:creationId xmlns:a16="http://schemas.microsoft.com/office/drawing/2014/main" id="{D317B68D-7D08-968B-1D93-0CB564EF81D4}"/>
              </a:ext>
            </a:extLst>
          </p:cNvPr>
          <p:cNvSpPr>
            <a:spLocks noGrp="1"/>
          </p:cNvSpPr>
          <p:nvPr>
            <p:ph idx="1"/>
          </p:nvPr>
        </p:nvSpPr>
        <p:spPr/>
        <p:txBody>
          <a:bodyPr/>
          <a:lstStyle/>
          <a:p>
            <a:pPr marL="0" indent="0" algn="ctr">
              <a:buNone/>
            </a:pPr>
            <a:r>
              <a:rPr lang="en-US" dirty="0"/>
              <a:t>A point in E-space defined by a set of environmental variables </a:t>
            </a:r>
          </a:p>
          <a:p>
            <a:pPr marL="0" indent="0" algn="ctr">
              <a:buNone/>
            </a:pPr>
            <a:r>
              <a:rPr lang="en-US" dirty="0"/>
              <a:t>(resources, risks, and conditions).</a:t>
            </a:r>
          </a:p>
        </p:txBody>
      </p:sp>
      <p:pic>
        <p:nvPicPr>
          <p:cNvPr id="5" name="Picture 4" descr="A diagram of a temperature&#10;&#10;Description automatically generated with medium confidence">
            <a:extLst>
              <a:ext uri="{FF2B5EF4-FFF2-40B4-BE49-F238E27FC236}">
                <a16:creationId xmlns:a16="http://schemas.microsoft.com/office/drawing/2014/main" id="{04E4DDC2-CD24-463B-FB27-EE2E8083A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722" y="3068323"/>
            <a:ext cx="7146956" cy="4764637"/>
          </a:xfrm>
          <a:prstGeom prst="rect">
            <a:avLst/>
          </a:prstGeom>
        </p:spPr>
      </p:pic>
    </p:spTree>
    <p:extLst>
      <p:ext uri="{BB962C8B-B14F-4D97-AF65-F5344CB8AC3E}">
        <p14:creationId xmlns:p14="http://schemas.microsoft.com/office/powerpoint/2010/main" val="3366318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temperature&#10;&#10;Description automatically generated">
            <a:extLst>
              <a:ext uri="{FF2B5EF4-FFF2-40B4-BE49-F238E27FC236}">
                <a16:creationId xmlns:a16="http://schemas.microsoft.com/office/drawing/2014/main" id="{EAC76C87-7D64-652D-9F88-B18C8A54E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1" y="3383881"/>
            <a:ext cx="12679679" cy="4754880"/>
          </a:xfrm>
          <a:prstGeom prst="rect">
            <a:avLst/>
          </a:prstGeom>
        </p:spPr>
      </p:pic>
      <p:sp>
        <p:nvSpPr>
          <p:cNvPr id="2" name="Title 1">
            <a:extLst>
              <a:ext uri="{FF2B5EF4-FFF2-40B4-BE49-F238E27FC236}">
                <a16:creationId xmlns:a16="http://schemas.microsoft.com/office/drawing/2014/main" id="{67AFD894-19AB-7126-B76C-3E4F0C44F03A}"/>
              </a:ext>
            </a:extLst>
          </p:cNvPr>
          <p:cNvSpPr>
            <a:spLocks noGrp="1"/>
          </p:cNvSpPr>
          <p:nvPr>
            <p:ph type="title"/>
          </p:nvPr>
        </p:nvSpPr>
        <p:spPr/>
        <p:txBody>
          <a:bodyPr/>
          <a:lstStyle/>
          <a:p>
            <a:r>
              <a:rPr lang="en-US" dirty="0"/>
              <a:t>Habitat Availability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D1EBA8-C546-5066-1805-C55AD957189F}"/>
                  </a:ext>
                </a:extLst>
              </p:cNvPr>
              <p:cNvSpPr>
                <a:spLocks noGrp="1"/>
              </p:cNvSpPr>
              <p:nvPr>
                <p:ph idx="1"/>
              </p:nvPr>
            </p:nvSpPr>
            <p:spPr/>
            <p:txBody>
              <a:bodyPr/>
              <a:lstStyle/>
              <a:p>
                <a:pPr marL="0" indent="0" algn="ctr">
                  <a:buNone/>
                </a:pPr>
                <a:r>
                  <a:rPr lang="en-US" dirty="0"/>
                  <a:t>The distribution of habitats that </a:t>
                </a:r>
                <a:r>
                  <a:rPr lang="en-US" i="1" dirty="0"/>
                  <a:t>could have </a:t>
                </a:r>
                <a:r>
                  <a:rPr lang="en-US" dirty="0"/>
                  <a:t>been used by an animal during a study period.</a:t>
                </a:r>
              </a:p>
              <a:p>
                <a:pPr marL="0" indent="0" algn="ctr">
                  <a:buNone/>
                </a:pPr>
                <a:r>
                  <a:rPr lang="en-US" dirty="0"/>
                  <a:t>Denoted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where </a:t>
                </a:r>
                <a14:m>
                  <m:oMath xmlns:m="http://schemas.openxmlformats.org/officeDocument/2006/math">
                    <m:r>
                      <a:rPr lang="en-US" b="0" i="1" smtClean="0">
                        <a:latin typeface="Cambria Math" panose="02040503050406030204" pitchFamily="18" charset="0"/>
                      </a:rPr>
                      <m:t>𝑥</m:t>
                    </m:r>
                  </m:oMath>
                </a14:m>
                <a:r>
                  <a:rPr lang="en-US" dirty="0"/>
                  <a:t> is a point in e-space.</a:t>
                </a:r>
              </a:p>
            </p:txBody>
          </p:sp>
        </mc:Choice>
        <mc:Fallback xmlns="">
          <p:sp>
            <p:nvSpPr>
              <p:cNvPr id="3" name="Content Placeholder 2">
                <a:extLst>
                  <a:ext uri="{FF2B5EF4-FFF2-40B4-BE49-F238E27FC236}">
                    <a16:creationId xmlns:a16="http://schemas.microsoft.com/office/drawing/2014/main" id="{87D1EBA8-C546-5066-1805-C55AD957189F}"/>
                  </a:ext>
                </a:extLst>
              </p:cNvPr>
              <p:cNvSpPr>
                <a:spLocks noGrp="1" noRot="1" noChangeAspect="1" noMove="1" noResize="1" noEditPoints="1" noAdjustHandles="1" noChangeArrowheads="1" noChangeShapeType="1" noTextEdit="1"/>
              </p:cNvSpPr>
              <p:nvPr>
                <p:ph idx="1"/>
              </p:nvPr>
            </p:nvSpPr>
            <p:spPr>
              <a:blipFill>
                <a:blip r:embed="rId4"/>
                <a:stretch>
                  <a:fillRect l="-1156" t="-2333" r="-1822"/>
                </a:stretch>
              </a:blipFill>
            </p:spPr>
            <p:txBody>
              <a:bodyPr/>
              <a:lstStyle/>
              <a:p>
                <a:r>
                  <a:rPr lang="en-US">
                    <a:noFill/>
                  </a:rPr>
                  <a:t> </a:t>
                </a:r>
              </a:p>
            </p:txBody>
          </p:sp>
        </mc:Fallback>
      </mc:AlternateContent>
    </p:spTree>
    <p:extLst>
      <p:ext uri="{BB962C8B-B14F-4D97-AF65-F5344CB8AC3E}">
        <p14:creationId xmlns:p14="http://schemas.microsoft.com/office/powerpoint/2010/main" val="320170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3BE2-4267-4A61-8FFE-D7B67D8B1209}"/>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B425E1FC-59D5-DA16-94CD-512E164ADE46}"/>
              </a:ext>
            </a:extLst>
          </p:cNvPr>
          <p:cNvSpPr>
            <a:spLocks noGrp="1"/>
          </p:cNvSpPr>
          <p:nvPr>
            <p:ph idx="1"/>
          </p:nvPr>
        </p:nvSpPr>
        <p:spPr>
          <a:xfrm>
            <a:off x="457200" y="2358188"/>
            <a:ext cx="13716000" cy="4093412"/>
          </a:xfrm>
        </p:spPr>
        <p:txBody>
          <a:bodyPr numCol="2">
            <a:normAutofit/>
          </a:bodyPr>
          <a:lstStyle/>
          <a:p>
            <a:pPr marL="0" indent="0">
              <a:buNone/>
            </a:pPr>
            <a:r>
              <a:rPr lang="en-US" sz="2800" dirty="0"/>
              <a:t>9:00 – 9:30 Introductions</a:t>
            </a:r>
          </a:p>
          <a:p>
            <a:pPr marL="0" indent="0">
              <a:buNone/>
            </a:pPr>
            <a:r>
              <a:rPr lang="en-US" sz="2800" dirty="0"/>
              <a:t>9:30 – 10:00 Terminology</a:t>
            </a:r>
          </a:p>
          <a:p>
            <a:pPr marL="0" indent="0">
              <a:buNone/>
            </a:pPr>
            <a:r>
              <a:rPr lang="en-US" sz="2800" dirty="0"/>
              <a:t>10:00 – 11:00 RSFs</a:t>
            </a:r>
          </a:p>
          <a:p>
            <a:pPr marL="0" indent="0">
              <a:buNone/>
            </a:pPr>
            <a:r>
              <a:rPr lang="en-US" sz="2800" dirty="0"/>
              <a:t>11:00 – 12</a:t>
            </a:r>
            <a:r>
              <a:rPr lang="en-US" sz="2800" dirty="0">
                <a:sym typeface="Wingdings" panose="05000000000000000000" pitchFamily="2" charset="2"/>
              </a:rPr>
              <a:t>:00 RSF Code Walkthrough</a:t>
            </a:r>
            <a:br>
              <a:rPr lang="en-US" sz="2800" dirty="0"/>
            </a:br>
            <a:endParaRPr lang="en-US" sz="2800" dirty="0"/>
          </a:p>
          <a:p>
            <a:pPr marL="0" indent="0">
              <a:buNone/>
            </a:pPr>
            <a:r>
              <a:rPr lang="en-US" sz="2800" dirty="0"/>
              <a:t>12:00 – 1:00 Lunch/RSF Exercise</a:t>
            </a:r>
          </a:p>
          <a:p>
            <a:pPr marL="0" indent="0">
              <a:buNone/>
            </a:pPr>
            <a:endParaRPr lang="en-US" sz="2800" dirty="0"/>
          </a:p>
          <a:p>
            <a:pPr marL="0" indent="0">
              <a:buNone/>
            </a:pPr>
            <a:br>
              <a:rPr lang="en-US" sz="2800" dirty="0"/>
            </a:br>
            <a:r>
              <a:rPr lang="en-US" sz="2800" dirty="0"/>
              <a:t>1:00 – 1:30 RSF Exercise Review</a:t>
            </a:r>
          </a:p>
          <a:p>
            <a:pPr marL="0" indent="0">
              <a:buNone/>
            </a:pPr>
            <a:r>
              <a:rPr lang="en-US" sz="2800" dirty="0"/>
              <a:t>1:30 – 2:00 Random Walks</a:t>
            </a:r>
          </a:p>
          <a:p>
            <a:pPr marL="0" indent="0">
              <a:buNone/>
            </a:pPr>
            <a:r>
              <a:rPr lang="en-US" sz="2800" dirty="0"/>
              <a:t>2:00 – 3:00 SSFs</a:t>
            </a:r>
          </a:p>
          <a:p>
            <a:pPr marL="0" indent="0">
              <a:buNone/>
            </a:pPr>
            <a:r>
              <a:rPr lang="en-US" sz="2800" dirty="0"/>
              <a:t>3:00 – 4:00 SSF Code Walkthrough</a:t>
            </a:r>
          </a:p>
          <a:p>
            <a:pPr marL="0" indent="0">
              <a:buNone/>
            </a:pPr>
            <a:r>
              <a:rPr lang="en-US" sz="2800" dirty="0"/>
              <a:t>4</a:t>
            </a:r>
            <a:r>
              <a:rPr lang="en-US" sz="2800" dirty="0">
                <a:sym typeface="Wingdings" panose="05000000000000000000" pitchFamily="2" charset="2"/>
              </a:rPr>
              <a:t>:00</a:t>
            </a:r>
            <a:r>
              <a:rPr lang="en-US" sz="2800" dirty="0"/>
              <a:t> – 4:30 SSF Exercise</a:t>
            </a:r>
          </a:p>
          <a:p>
            <a:pPr marL="0" indent="0">
              <a:buNone/>
            </a:pPr>
            <a:r>
              <a:rPr lang="en-US" sz="2800" dirty="0"/>
              <a:t>4:30 – 5:00 Lingering questions</a:t>
            </a:r>
          </a:p>
        </p:txBody>
      </p:sp>
    </p:spTree>
    <p:extLst>
      <p:ext uri="{BB962C8B-B14F-4D97-AF65-F5344CB8AC3E}">
        <p14:creationId xmlns:p14="http://schemas.microsoft.com/office/powerpoint/2010/main" val="228175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function&#10;&#10;Description automatically generated">
            <a:extLst>
              <a:ext uri="{FF2B5EF4-FFF2-40B4-BE49-F238E27FC236}">
                <a16:creationId xmlns:a16="http://schemas.microsoft.com/office/drawing/2014/main" id="{D52221A9-86DC-D9E6-9A44-59B2067F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 y="3464993"/>
            <a:ext cx="12679680" cy="4754880"/>
          </a:xfrm>
          <a:prstGeom prst="rect">
            <a:avLst/>
          </a:prstGeom>
        </p:spPr>
      </p:pic>
      <p:sp>
        <p:nvSpPr>
          <p:cNvPr id="2" name="Title 1">
            <a:extLst>
              <a:ext uri="{FF2B5EF4-FFF2-40B4-BE49-F238E27FC236}">
                <a16:creationId xmlns:a16="http://schemas.microsoft.com/office/drawing/2014/main" id="{1567ED47-A3F6-3B7F-C3C5-CA05F925A328}"/>
              </a:ext>
            </a:extLst>
          </p:cNvPr>
          <p:cNvSpPr>
            <a:spLocks noGrp="1"/>
          </p:cNvSpPr>
          <p:nvPr>
            <p:ph type="title"/>
          </p:nvPr>
        </p:nvSpPr>
        <p:spPr/>
        <p:txBody>
          <a:bodyPr/>
          <a:lstStyle/>
          <a:p>
            <a:r>
              <a:rPr lang="en-US" dirty="0"/>
              <a:t>Habitat Use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6F43AD-41C1-0B6C-8CCC-23111296D7A7}"/>
                  </a:ext>
                </a:extLst>
              </p:cNvPr>
              <p:cNvSpPr>
                <a:spLocks noGrp="1"/>
              </p:cNvSpPr>
              <p:nvPr>
                <p:ph idx="1"/>
              </p:nvPr>
            </p:nvSpPr>
            <p:spPr/>
            <p:txBody>
              <a:bodyPr/>
              <a:lstStyle/>
              <a:p>
                <a:pPr marL="0" indent="0" algn="ctr">
                  <a:buNone/>
                </a:pPr>
                <a:r>
                  <a:rPr lang="en-US" dirty="0"/>
                  <a:t>The distribution of habitats (observed to be) used by an animal during a study period.</a:t>
                </a:r>
              </a:p>
              <a:p>
                <a:pPr marL="0" indent="0" algn="ctr">
                  <a:buNone/>
                </a:pPr>
                <a:r>
                  <a:rPr lang="en-US" dirty="0"/>
                  <a:t>Denoted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where </a:t>
                </a:r>
                <a14:m>
                  <m:oMath xmlns:m="http://schemas.openxmlformats.org/officeDocument/2006/math">
                    <m:r>
                      <a:rPr lang="en-US" b="0" i="1" smtClean="0">
                        <a:latin typeface="Cambria Math" panose="02040503050406030204" pitchFamily="18" charset="0"/>
                      </a:rPr>
                      <m:t>𝑥</m:t>
                    </m:r>
                  </m:oMath>
                </a14:m>
                <a:r>
                  <a:rPr lang="en-US" dirty="0"/>
                  <a:t> is a point in e-space.</a:t>
                </a:r>
              </a:p>
            </p:txBody>
          </p:sp>
        </mc:Choice>
        <mc:Fallback xmlns="">
          <p:sp>
            <p:nvSpPr>
              <p:cNvPr id="3" name="Content Placeholder 2">
                <a:extLst>
                  <a:ext uri="{FF2B5EF4-FFF2-40B4-BE49-F238E27FC236}">
                    <a16:creationId xmlns:a16="http://schemas.microsoft.com/office/drawing/2014/main" id="{E86F43AD-41C1-0B6C-8CCC-23111296D7A7}"/>
                  </a:ext>
                </a:extLst>
              </p:cNvPr>
              <p:cNvSpPr>
                <a:spLocks noGrp="1" noRot="1" noChangeAspect="1" noMove="1" noResize="1" noEditPoints="1" noAdjustHandles="1" noChangeArrowheads="1" noChangeShapeType="1" noTextEdit="1"/>
              </p:cNvSpPr>
              <p:nvPr>
                <p:ph idx="1"/>
              </p:nvPr>
            </p:nvSpPr>
            <p:spPr>
              <a:blipFill>
                <a:blip r:embed="rId4"/>
                <a:stretch>
                  <a:fillRect t="-2333"/>
                </a:stretch>
              </a:blipFill>
            </p:spPr>
            <p:txBody>
              <a:bodyPr/>
              <a:lstStyle/>
              <a:p>
                <a:r>
                  <a:rPr lang="en-US">
                    <a:noFill/>
                  </a:rPr>
                  <a:t> </a:t>
                </a:r>
              </a:p>
            </p:txBody>
          </p:sp>
        </mc:Fallback>
      </mc:AlternateContent>
    </p:spTree>
    <p:extLst>
      <p:ext uri="{BB962C8B-B14F-4D97-AF65-F5344CB8AC3E}">
        <p14:creationId xmlns:p14="http://schemas.microsoft.com/office/powerpoint/2010/main" val="13272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513B-8138-941F-ECD5-DF9A187A99FE}"/>
              </a:ext>
            </a:extLst>
          </p:cNvPr>
          <p:cNvSpPr>
            <a:spLocks noGrp="1"/>
          </p:cNvSpPr>
          <p:nvPr>
            <p:ph type="title"/>
          </p:nvPr>
        </p:nvSpPr>
        <p:spPr/>
        <p:txBody>
          <a:bodyPr/>
          <a:lstStyle/>
          <a:p>
            <a:r>
              <a:rPr lang="en-US" dirty="0"/>
              <a:t>Habitat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400680-CF40-1C0D-FCB7-88C54ED8B5BB}"/>
                  </a:ext>
                </a:extLst>
              </p:cNvPr>
              <p:cNvSpPr>
                <a:spLocks noGrp="1"/>
              </p:cNvSpPr>
              <p:nvPr>
                <p:ph idx="1"/>
              </p:nvPr>
            </p:nvSpPr>
            <p:spPr/>
            <p:txBody>
              <a:bodyPr/>
              <a:lstStyle/>
              <a:p>
                <a:pPr marL="0" indent="0" algn="ctr">
                  <a:buNone/>
                </a:pPr>
                <a:r>
                  <a:rPr lang="en-US" dirty="0"/>
                  <a:t>The process by which an organism uses a habitat disproportionately (more or less) compared to that habitat's availability.</a:t>
                </a:r>
              </a:p>
              <a:p>
                <a:pPr marL="0" indent="0" algn="ctr">
                  <a:buNone/>
                </a:pPr>
                <a:r>
                  <a:rPr lang="en-US" dirty="0"/>
                  <a:t>Denote as </a:t>
                </a:r>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where </a:t>
                </a:r>
                <a14:m>
                  <m:oMath xmlns:m="http://schemas.openxmlformats.org/officeDocument/2006/math">
                    <m:r>
                      <a:rPr lang="en-US" b="0" i="1" smtClean="0">
                        <a:latin typeface="Cambria Math" panose="02040503050406030204" pitchFamily="18" charset="0"/>
                      </a:rPr>
                      <m:t>𝑥</m:t>
                    </m:r>
                  </m:oMath>
                </a14:m>
                <a:r>
                  <a:rPr lang="en-US" dirty="0"/>
                  <a:t> is a point in e-space.</a:t>
                </a:r>
              </a:p>
            </p:txBody>
          </p:sp>
        </mc:Choice>
        <mc:Fallback xmlns="">
          <p:sp>
            <p:nvSpPr>
              <p:cNvPr id="3" name="Content Placeholder 2">
                <a:extLst>
                  <a:ext uri="{FF2B5EF4-FFF2-40B4-BE49-F238E27FC236}">
                    <a16:creationId xmlns:a16="http://schemas.microsoft.com/office/drawing/2014/main" id="{B5400680-CF40-1C0D-FCB7-88C54ED8B5BB}"/>
                  </a:ext>
                </a:extLst>
              </p:cNvPr>
              <p:cNvSpPr>
                <a:spLocks noGrp="1" noRot="1" noChangeAspect="1" noMove="1" noResize="1" noEditPoints="1" noAdjustHandles="1" noChangeArrowheads="1" noChangeShapeType="1" noTextEdit="1"/>
              </p:cNvSpPr>
              <p:nvPr>
                <p:ph idx="1"/>
              </p:nvPr>
            </p:nvSpPr>
            <p:spPr>
              <a:blipFill>
                <a:blip r:embed="rId3"/>
                <a:stretch>
                  <a:fillRect t="-2333"/>
                </a:stretch>
              </a:blipFill>
            </p:spPr>
            <p:txBody>
              <a:bodyPr/>
              <a:lstStyle/>
              <a:p>
                <a:r>
                  <a:rPr lang="en-US">
                    <a:noFill/>
                  </a:rPr>
                  <a:t> </a:t>
                </a:r>
              </a:p>
            </p:txBody>
          </p:sp>
        </mc:Fallback>
      </mc:AlternateContent>
      <p:pic>
        <p:nvPicPr>
          <p:cNvPr id="5" name="Picture 4" descr="A graph with red and blue lines&#10;&#10;Description automatically generated">
            <a:extLst>
              <a:ext uri="{FF2B5EF4-FFF2-40B4-BE49-F238E27FC236}">
                <a16:creationId xmlns:a16="http://schemas.microsoft.com/office/drawing/2014/main" id="{A43E613D-3640-4435-8685-F78EF7CEA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216" y="3733707"/>
            <a:ext cx="13813969" cy="4297680"/>
          </a:xfrm>
          <a:prstGeom prst="rect">
            <a:avLst/>
          </a:prstGeom>
        </p:spPr>
      </p:pic>
    </p:spTree>
    <p:extLst>
      <p:ext uri="{BB962C8B-B14F-4D97-AF65-F5344CB8AC3E}">
        <p14:creationId xmlns:p14="http://schemas.microsoft.com/office/powerpoint/2010/main" val="3854220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513B-8138-941F-ECD5-DF9A187A99FE}"/>
              </a:ext>
            </a:extLst>
          </p:cNvPr>
          <p:cNvSpPr>
            <a:spLocks noGrp="1"/>
          </p:cNvSpPr>
          <p:nvPr>
            <p:ph type="title"/>
          </p:nvPr>
        </p:nvSpPr>
        <p:spPr/>
        <p:txBody>
          <a:bodyPr/>
          <a:lstStyle/>
          <a:p>
            <a:r>
              <a:rPr lang="en-US" dirty="0"/>
              <a:t>Habitat Selection</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1BF92E9-D112-6F2A-A246-0584AA754649}"/>
                  </a:ext>
                </a:extLst>
              </p:cNvPr>
              <p:cNvSpPr>
                <a:spLocks noGrp="1"/>
              </p:cNvSpPr>
              <p:nvPr>
                <p:ph idx="1"/>
              </p:nvPr>
            </p:nvSpPr>
            <p:spPr/>
            <p:txBody>
              <a:bodyPr/>
              <a:lstStyle/>
              <a:p>
                <a:pPr marL="0" indent="0" algn="ctr">
                  <a:buNone/>
                </a:pPr>
                <a:r>
                  <a:rPr lang="en-US" dirty="0"/>
                  <a:t>Selection = use vs availability</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m:oMathPara>
                </a14:m>
                <a:endParaRPr lang="en-US" dirty="0"/>
              </a:p>
              <a:p>
                <a:pPr marL="0" indent="0" algn="ctr">
                  <a:buNone/>
                </a:pPr>
                <a:endParaRPr lang="en-US" dirty="0"/>
              </a:p>
              <a:p>
                <a:pPr marL="0" indent="0" algn="ctr">
                  <a:buNone/>
                </a:pPr>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&gt;1⇒</m:t>
                    </m:r>
                  </m:oMath>
                </a14:m>
                <a:r>
                  <a:rPr lang="en-US" dirty="0"/>
                  <a:t> positive selection</a:t>
                </a:r>
              </a:p>
              <a:p>
                <a:pPr marL="0" indent="0" algn="ctr">
                  <a:buNone/>
                </a:pPr>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=1⇒</m:t>
                    </m:r>
                  </m:oMath>
                </a14:m>
                <a:r>
                  <a:rPr lang="en-US" dirty="0"/>
                  <a:t> no selection (use = avail)</a:t>
                </a:r>
              </a:p>
              <a:p>
                <a:pPr marL="0" indent="0" algn="ctr">
                  <a:buNone/>
                </a:pPr>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&lt;1⇒</m:t>
                    </m:r>
                  </m:oMath>
                </a14:m>
                <a:r>
                  <a:rPr lang="en-US" dirty="0"/>
                  <a:t> negative selection (avoidance)</a:t>
                </a:r>
              </a:p>
              <a:p>
                <a:pPr marL="0" indent="0" algn="ctr">
                  <a:buNone/>
                </a:pPr>
                <a:endParaRPr lang="en-US" dirty="0"/>
              </a:p>
              <a:p>
                <a:pPr marL="0" indent="0" algn="ctr">
                  <a:buNone/>
                </a:pPr>
                <a:endParaRPr lang="en-US" dirty="0"/>
              </a:p>
            </p:txBody>
          </p:sp>
        </mc:Choice>
        <mc:Fallback xmlns="">
          <p:sp>
            <p:nvSpPr>
              <p:cNvPr id="6" name="Content Placeholder 5">
                <a:extLst>
                  <a:ext uri="{FF2B5EF4-FFF2-40B4-BE49-F238E27FC236}">
                    <a16:creationId xmlns:a16="http://schemas.microsoft.com/office/drawing/2014/main" id="{A1BF92E9-D112-6F2A-A246-0584AA754649}"/>
                  </a:ext>
                </a:extLst>
              </p:cNvPr>
              <p:cNvSpPr>
                <a:spLocks noGrp="1" noRot="1" noChangeAspect="1" noMove="1" noResize="1" noEditPoints="1" noAdjustHandles="1" noChangeArrowheads="1" noChangeShapeType="1" noTextEdit="1"/>
              </p:cNvSpPr>
              <p:nvPr>
                <p:ph idx="1"/>
              </p:nvPr>
            </p:nvSpPr>
            <p:spPr>
              <a:blipFill>
                <a:blip r:embed="rId3"/>
                <a:stretch>
                  <a:fillRect t="-2333"/>
                </a:stretch>
              </a:blipFill>
            </p:spPr>
            <p:txBody>
              <a:bodyPr/>
              <a:lstStyle/>
              <a:p>
                <a:r>
                  <a:rPr lang="en-US">
                    <a:noFill/>
                  </a:rPr>
                  <a:t> </a:t>
                </a:r>
              </a:p>
            </p:txBody>
          </p:sp>
        </mc:Fallback>
      </mc:AlternateContent>
    </p:spTree>
    <p:extLst>
      <p:ext uri="{BB962C8B-B14F-4D97-AF65-F5344CB8AC3E}">
        <p14:creationId xmlns:p14="http://schemas.microsoft.com/office/powerpoint/2010/main" val="345088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3F00-0790-A8D7-E44C-0E97257EB30E}"/>
              </a:ext>
            </a:extLst>
          </p:cNvPr>
          <p:cNvSpPr>
            <a:spLocks noGrp="1"/>
          </p:cNvSpPr>
          <p:nvPr>
            <p:ph type="title"/>
          </p:nvPr>
        </p:nvSpPr>
        <p:spPr/>
        <p:txBody>
          <a:bodyPr/>
          <a:lstStyle/>
          <a:p>
            <a:r>
              <a:rPr lang="en-US" dirty="0"/>
              <a:t>Classifying Environmental Variables</a:t>
            </a:r>
          </a:p>
        </p:txBody>
      </p:sp>
      <p:sp>
        <p:nvSpPr>
          <p:cNvPr id="3" name="Content Placeholder 2">
            <a:extLst>
              <a:ext uri="{FF2B5EF4-FFF2-40B4-BE49-F238E27FC236}">
                <a16:creationId xmlns:a16="http://schemas.microsoft.com/office/drawing/2014/main" id="{D8ECFB02-42EB-60D4-4A5F-CB4B9633B6AD}"/>
              </a:ext>
            </a:extLst>
          </p:cNvPr>
          <p:cNvSpPr>
            <a:spLocks noGrp="1"/>
          </p:cNvSpPr>
          <p:nvPr>
            <p:ph idx="1"/>
          </p:nvPr>
        </p:nvSpPr>
        <p:spPr/>
        <p:txBody>
          <a:bodyPr/>
          <a:lstStyle/>
          <a:p>
            <a:pPr marL="0" indent="0" algn="ctr">
              <a:buNone/>
            </a:pPr>
            <a:r>
              <a:rPr lang="en-US" dirty="0"/>
              <a:t>Habitat selection theory posits that habitat selection behavior evolves because of the effect of habitats on fitness (Rosenzweig 1981, 1991).</a:t>
            </a:r>
          </a:p>
          <a:p>
            <a:pPr marL="0" indent="0" algn="ctr">
              <a:buNone/>
            </a:pPr>
            <a:endParaRPr lang="en-US" dirty="0"/>
          </a:p>
          <a:p>
            <a:pPr marL="0" indent="0" algn="ctr">
              <a:buNone/>
            </a:pPr>
            <a:r>
              <a:rPr lang="en-US" dirty="0"/>
              <a:t>Since habitat is defined by a set of environmental variables, it is useful to categorize these variables by the effects they have on fitness.</a:t>
            </a:r>
          </a:p>
          <a:p>
            <a:pPr marL="0" indent="0" algn="ctr">
              <a:buNone/>
            </a:pPr>
            <a:endParaRPr lang="en-US" dirty="0"/>
          </a:p>
          <a:p>
            <a:pPr marL="0" indent="0" algn="ctr">
              <a:buNone/>
            </a:pPr>
            <a:r>
              <a:rPr lang="en-US" dirty="0" err="1"/>
              <a:t>Matthiopoulos</a:t>
            </a:r>
            <a:r>
              <a:rPr lang="en-US" dirty="0"/>
              <a:t> et al. (2015) suggested classifying environmental variables into </a:t>
            </a:r>
            <a:r>
              <a:rPr lang="en-US" b="1" dirty="0"/>
              <a:t>resources</a:t>
            </a:r>
            <a:r>
              <a:rPr lang="en-US" dirty="0"/>
              <a:t>, </a:t>
            </a:r>
            <a:r>
              <a:rPr lang="en-US" b="1" dirty="0"/>
              <a:t>risks</a:t>
            </a:r>
            <a:r>
              <a:rPr lang="en-US" dirty="0"/>
              <a:t>, and </a:t>
            </a:r>
            <a:r>
              <a:rPr lang="en-US" b="1" dirty="0"/>
              <a:t>conditions</a:t>
            </a:r>
            <a:r>
              <a:rPr lang="en-US" dirty="0"/>
              <a:t>.</a:t>
            </a:r>
          </a:p>
        </p:txBody>
      </p:sp>
    </p:spTree>
    <p:extLst>
      <p:ext uri="{BB962C8B-B14F-4D97-AF65-F5344CB8AC3E}">
        <p14:creationId xmlns:p14="http://schemas.microsoft.com/office/powerpoint/2010/main" val="309606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3F00-0790-A8D7-E44C-0E97257EB30E}"/>
              </a:ext>
            </a:extLst>
          </p:cNvPr>
          <p:cNvSpPr>
            <a:spLocks noGrp="1"/>
          </p:cNvSpPr>
          <p:nvPr>
            <p:ph type="title"/>
          </p:nvPr>
        </p:nvSpPr>
        <p:spPr/>
        <p:txBody>
          <a:bodyPr/>
          <a:lstStyle/>
          <a:p>
            <a:r>
              <a:rPr lang="en-US" dirty="0"/>
              <a:t>Classifying Environmental Variables</a:t>
            </a:r>
          </a:p>
        </p:txBody>
      </p:sp>
      <p:sp>
        <p:nvSpPr>
          <p:cNvPr id="3" name="Content Placeholder 2">
            <a:extLst>
              <a:ext uri="{FF2B5EF4-FFF2-40B4-BE49-F238E27FC236}">
                <a16:creationId xmlns:a16="http://schemas.microsoft.com/office/drawing/2014/main" id="{D8ECFB02-42EB-60D4-4A5F-CB4B9633B6AD}"/>
              </a:ext>
            </a:extLst>
          </p:cNvPr>
          <p:cNvSpPr>
            <a:spLocks noGrp="1"/>
          </p:cNvSpPr>
          <p:nvPr>
            <p:ph idx="1"/>
          </p:nvPr>
        </p:nvSpPr>
        <p:spPr/>
        <p:txBody>
          <a:bodyPr/>
          <a:lstStyle/>
          <a:p>
            <a:pPr marL="0" indent="0">
              <a:buNone/>
            </a:pPr>
            <a:r>
              <a:rPr lang="en-US" sz="3600" b="1" dirty="0"/>
              <a:t>Resources</a:t>
            </a:r>
          </a:p>
          <a:p>
            <a:pPr marL="0" indent="0">
              <a:buNone/>
            </a:pPr>
            <a:endParaRPr lang="en-US" sz="3600" b="1" dirty="0"/>
          </a:p>
          <a:p>
            <a:pPr marL="0" indent="0">
              <a:buNone/>
            </a:pPr>
            <a:r>
              <a:rPr lang="en-US" dirty="0"/>
              <a:t>“Environmental variables whose density has a positive and monotonic relationship with fitness (i.e., the more, the better).”</a:t>
            </a:r>
          </a:p>
          <a:p>
            <a:pPr marL="0" indent="0" algn="r">
              <a:buNone/>
            </a:pPr>
            <a:r>
              <a:rPr lang="en-US" dirty="0"/>
              <a:t>—</a:t>
            </a:r>
            <a:r>
              <a:rPr lang="en-US" dirty="0" err="1"/>
              <a:t>Matthiopoulos</a:t>
            </a:r>
            <a:r>
              <a:rPr lang="en-US" dirty="0"/>
              <a:t> et al. 2015</a:t>
            </a:r>
          </a:p>
        </p:txBody>
      </p:sp>
    </p:spTree>
    <p:extLst>
      <p:ext uri="{BB962C8B-B14F-4D97-AF65-F5344CB8AC3E}">
        <p14:creationId xmlns:p14="http://schemas.microsoft.com/office/powerpoint/2010/main" val="925582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3F00-0790-A8D7-E44C-0E97257EB30E}"/>
              </a:ext>
            </a:extLst>
          </p:cNvPr>
          <p:cNvSpPr>
            <a:spLocks noGrp="1"/>
          </p:cNvSpPr>
          <p:nvPr>
            <p:ph type="title"/>
          </p:nvPr>
        </p:nvSpPr>
        <p:spPr/>
        <p:txBody>
          <a:bodyPr/>
          <a:lstStyle/>
          <a:p>
            <a:r>
              <a:rPr lang="en-US" dirty="0"/>
              <a:t>Classifying Environmental Variables</a:t>
            </a:r>
          </a:p>
        </p:txBody>
      </p:sp>
      <p:sp>
        <p:nvSpPr>
          <p:cNvPr id="3" name="Content Placeholder 2">
            <a:extLst>
              <a:ext uri="{FF2B5EF4-FFF2-40B4-BE49-F238E27FC236}">
                <a16:creationId xmlns:a16="http://schemas.microsoft.com/office/drawing/2014/main" id="{D8ECFB02-42EB-60D4-4A5F-CB4B9633B6AD}"/>
              </a:ext>
            </a:extLst>
          </p:cNvPr>
          <p:cNvSpPr>
            <a:spLocks noGrp="1"/>
          </p:cNvSpPr>
          <p:nvPr>
            <p:ph idx="1"/>
          </p:nvPr>
        </p:nvSpPr>
        <p:spPr/>
        <p:txBody>
          <a:bodyPr/>
          <a:lstStyle/>
          <a:p>
            <a:pPr marL="0" indent="0">
              <a:buNone/>
            </a:pPr>
            <a:r>
              <a:rPr lang="en-US" sz="3600" b="1" dirty="0"/>
              <a:t>Risks</a:t>
            </a:r>
          </a:p>
          <a:p>
            <a:pPr marL="0" indent="0">
              <a:buNone/>
            </a:pPr>
            <a:endParaRPr lang="en-US" sz="3600" b="1" dirty="0"/>
          </a:p>
          <a:p>
            <a:pPr marL="0" indent="0">
              <a:buNone/>
            </a:pPr>
            <a:r>
              <a:rPr lang="en-US" dirty="0"/>
              <a:t>“Risks are environmental variables that have a negative relationship with fitness by lowering the actual or perceived chances of individual survival or reproduction.”</a:t>
            </a:r>
          </a:p>
          <a:p>
            <a:pPr marL="0" indent="0" algn="r">
              <a:buNone/>
            </a:pPr>
            <a:r>
              <a:rPr lang="en-US" dirty="0"/>
              <a:t>—</a:t>
            </a:r>
            <a:r>
              <a:rPr lang="en-US" dirty="0" err="1"/>
              <a:t>Matthiopoulos</a:t>
            </a:r>
            <a:r>
              <a:rPr lang="en-US" dirty="0"/>
              <a:t> et al. 2023</a:t>
            </a:r>
          </a:p>
        </p:txBody>
      </p:sp>
    </p:spTree>
    <p:extLst>
      <p:ext uri="{BB962C8B-B14F-4D97-AF65-F5344CB8AC3E}">
        <p14:creationId xmlns:p14="http://schemas.microsoft.com/office/powerpoint/2010/main" val="4293102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3F00-0790-A8D7-E44C-0E97257EB30E}"/>
              </a:ext>
            </a:extLst>
          </p:cNvPr>
          <p:cNvSpPr>
            <a:spLocks noGrp="1"/>
          </p:cNvSpPr>
          <p:nvPr>
            <p:ph type="title"/>
          </p:nvPr>
        </p:nvSpPr>
        <p:spPr/>
        <p:txBody>
          <a:bodyPr/>
          <a:lstStyle/>
          <a:p>
            <a:r>
              <a:rPr lang="en-US" dirty="0"/>
              <a:t>Classifying Environmental Variables</a:t>
            </a:r>
          </a:p>
        </p:txBody>
      </p:sp>
      <p:sp>
        <p:nvSpPr>
          <p:cNvPr id="3" name="Content Placeholder 2">
            <a:extLst>
              <a:ext uri="{FF2B5EF4-FFF2-40B4-BE49-F238E27FC236}">
                <a16:creationId xmlns:a16="http://schemas.microsoft.com/office/drawing/2014/main" id="{D8ECFB02-42EB-60D4-4A5F-CB4B9633B6AD}"/>
              </a:ext>
            </a:extLst>
          </p:cNvPr>
          <p:cNvSpPr>
            <a:spLocks noGrp="1"/>
          </p:cNvSpPr>
          <p:nvPr>
            <p:ph idx="1"/>
          </p:nvPr>
        </p:nvSpPr>
        <p:spPr/>
        <p:txBody>
          <a:bodyPr/>
          <a:lstStyle/>
          <a:p>
            <a:pPr marL="0" indent="0">
              <a:buNone/>
            </a:pPr>
            <a:r>
              <a:rPr lang="en-US" sz="3600" b="1" dirty="0"/>
              <a:t>Conditions</a:t>
            </a:r>
          </a:p>
          <a:p>
            <a:pPr marL="0" indent="0">
              <a:buNone/>
            </a:pPr>
            <a:endParaRPr lang="en-US" sz="3600" b="1" dirty="0"/>
          </a:p>
          <a:p>
            <a:pPr marL="0" indent="0">
              <a:buNone/>
            </a:pPr>
            <a:r>
              <a:rPr lang="en-US" dirty="0"/>
              <a:t>“Conditions are environmental variables (such as ambient temperature, humidity, salinity or pressure) that surround the organism and influence its functioning. Crucially, conditions can have both positive and negative influences on fitness.”</a:t>
            </a:r>
          </a:p>
          <a:p>
            <a:pPr marL="0" indent="0" algn="r">
              <a:buNone/>
            </a:pPr>
            <a:r>
              <a:rPr lang="en-US" dirty="0"/>
              <a:t>—</a:t>
            </a:r>
            <a:r>
              <a:rPr lang="en-US" dirty="0" err="1"/>
              <a:t>Matthiopoulos</a:t>
            </a:r>
            <a:r>
              <a:rPr lang="en-US" dirty="0"/>
              <a:t> et al. 2023</a:t>
            </a:r>
          </a:p>
        </p:txBody>
      </p:sp>
    </p:spTree>
    <p:extLst>
      <p:ext uri="{BB962C8B-B14F-4D97-AF65-F5344CB8AC3E}">
        <p14:creationId xmlns:p14="http://schemas.microsoft.com/office/powerpoint/2010/main" val="322181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F9A4-0051-4C1B-9795-983389F56723}"/>
              </a:ext>
            </a:extLst>
          </p:cNvPr>
          <p:cNvSpPr>
            <a:spLocks noGrp="1"/>
          </p:cNvSpPr>
          <p:nvPr>
            <p:ph type="title"/>
          </p:nvPr>
        </p:nvSpPr>
        <p:spPr/>
        <p:txBody>
          <a:bodyPr/>
          <a:lstStyle/>
          <a:p>
            <a:r>
              <a:rPr lang="en-US" dirty="0"/>
              <a:t>Scales of Habitat Selection</a:t>
            </a:r>
          </a:p>
        </p:txBody>
      </p:sp>
      <p:sp>
        <p:nvSpPr>
          <p:cNvPr id="3" name="Content Placeholder 2">
            <a:extLst>
              <a:ext uri="{FF2B5EF4-FFF2-40B4-BE49-F238E27FC236}">
                <a16:creationId xmlns:a16="http://schemas.microsoft.com/office/drawing/2014/main" id="{40777B8B-EBE1-E7F4-E520-D94F18998EB8}"/>
              </a:ext>
            </a:extLst>
          </p:cNvPr>
          <p:cNvSpPr>
            <a:spLocks noGrp="1"/>
          </p:cNvSpPr>
          <p:nvPr>
            <p:ph idx="1"/>
          </p:nvPr>
        </p:nvSpPr>
        <p:spPr/>
        <p:txBody>
          <a:bodyPr>
            <a:normAutofit/>
          </a:bodyPr>
          <a:lstStyle/>
          <a:p>
            <a:r>
              <a:rPr lang="en-US" sz="4000" dirty="0"/>
              <a:t>Habitat selection is use vs. availability</a:t>
            </a:r>
          </a:p>
          <a:p>
            <a:pPr lvl="1"/>
            <a:r>
              <a:rPr lang="en-US" sz="3600" dirty="0"/>
              <a:t>Use = data</a:t>
            </a:r>
          </a:p>
          <a:p>
            <a:pPr lvl="1"/>
            <a:r>
              <a:rPr lang="en-US" sz="3600" dirty="0"/>
              <a:t>Availability = (often) subjective</a:t>
            </a:r>
          </a:p>
          <a:p>
            <a:pPr lvl="1"/>
            <a:endParaRPr lang="en-US" sz="3600" dirty="0"/>
          </a:p>
          <a:p>
            <a:r>
              <a:rPr lang="en-US" sz="4000" dirty="0"/>
              <a:t>Our definition of availability defines the scale of our analysis</a:t>
            </a:r>
          </a:p>
        </p:txBody>
      </p:sp>
    </p:spTree>
    <p:extLst>
      <p:ext uri="{BB962C8B-B14F-4D97-AF65-F5344CB8AC3E}">
        <p14:creationId xmlns:p14="http://schemas.microsoft.com/office/powerpoint/2010/main" val="87059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F9A4-0051-4C1B-9795-983389F56723}"/>
              </a:ext>
            </a:extLst>
          </p:cNvPr>
          <p:cNvSpPr>
            <a:spLocks noGrp="1"/>
          </p:cNvSpPr>
          <p:nvPr>
            <p:ph type="title"/>
          </p:nvPr>
        </p:nvSpPr>
        <p:spPr/>
        <p:txBody>
          <a:bodyPr/>
          <a:lstStyle/>
          <a:p>
            <a:r>
              <a:rPr lang="en-US" dirty="0"/>
              <a:t>Scales of Habitat Selection</a:t>
            </a:r>
          </a:p>
        </p:txBody>
      </p:sp>
      <p:pic>
        <p:nvPicPr>
          <p:cNvPr id="7" name="Picture 6">
            <a:extLst>
              <a:ext uri="{FF2B5EF4-FFF2-40B4-BE49-F238E27FC236}">
                <a16:creationId xmlns:a16="http://schemas.microsoft.com/office/drawing/2014/main" id="{E91EE45B-F1FD-3CDE-AC31-A2346E3A77D9}"/>
              </a:ext>
            </a:extLst>
          </p:cNvPr>
          <p:cNvPicPr>
            <a:picLocks noChangeAspect="1"/>
          </p:cNvPicPr>
          <p:nvPr/>
        </p:nvPicPr>
        <p:blipFill>
          <a:blip r:embed="rId3"/>
          <a:stretch>
            <a:fillRect/>
          </a:stretch>
        </p:blipFill>
        <p:spPr>
          <a:xfrm>
            <a:off x="2123350" y="2433403"/>
            <a:ext cx="10383699" cy="3362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2960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55342" cy="82296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3FF758-D79E-95B7-9D7D-7FFB449747AC}"/>
              </a:ext>
            </a:extLst>
          </p:cNvPr>
          <p:cNvSpPr>
            <a:spLocks noGrp="1"/>
          </p:cNvSpPr>
          <p:nvPr>
            <p:ph type="title"/>
          </p:nvPr>
        </p:nvSpPr>
        <p:spPr>
          <a:xfrm>
            <a:off x="772161" y="772160"/>
            <a:ext cx="5544701" cy="5480564"/>
          </a:xfrm>
        </p:spPr>
        <p:txBody>
          <a:bodyPr vert="horz" lIns="91440" tIns="45720" rIns="91440" bIns="45720" rtlCol="0" anchor="b">
            <a:normAutofit/>
          </a:bodyPr>
          <a:lstStyle/>
          <a:p>
            <a:pPr defTabSz="914400"/>
            <a:r>
              <a:rPr lang="en-US" sz="4500" kern="1200" dirty="0">
                <a:solidFill>
                  <a:schemeClr val="tx1"/>
                </a:solidFill>
                <a:latin typeface="+mj-lt"/>
                <a:ea typeface="+mj-ea"/>
                <a:cs typeface="+mj-cs"/>
              </a:rPr>
              <a:t>First order: </a:t>
            </a:r>
            <a:br>
              <a:rPr lang="en-US" sz="4500" kern="1200" dirty="0">
                <a:solidFill>
                  <a:schemeClr val="tx1"/>
                </a:solidFill>
                <a:latin typeface="+mj-lt"/>
                <a:ea typeface="+mj-ea"/>
                <a:cs typeface="+mj-cs"/>
              </a:rPr>
            </a:br>
            <a:r>
              <a:rPr lang="en-US" sz="4500" kern="1200" dirty="0">
                <a:solidFill>
                  <a:schemeClr val="tx1"/>
                </a:solidFill>
                <a:latin typeface="+mj-lt"/>
                <a:ea typeface="+mj-ea"/>
                <a:cs typeface="+mj-cs"/>
              </a:rPr>
              <a:t>species distribution</a:t>
            </a:r>
          </a:p>
        </p:txBody>
      </p:sp>
      <p:pic>
        <p:nvPicPr>
          <p:cNvPr id="1026" name="Picture 2" descr="Wikipedia: Common Juniper range map">
            <a:extLst>
              <a:ext uri="{FF2B5EF4-FFF2-40B4-BE49-F238E27FC236}">
                <a16:creationId xmlns:a16="http://schemas.microsoft.com/office/drawing/2014/main" id="{3DCBB9E8-4521-4174-ED6D-1A4D317395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69583" y="1392506"/>
            <a:ext cx="6639844" cy="579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F642-78EC-89EB-85B3-78A362C08DE7}"/>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7A6D7621-804E-A894-E4FE-00EEFBA32C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1518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3523203" cy="2410367"/>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F63FF758-D79E-95B7-9D7D-7FFB449747AC}"/>
              </a:ext>
            </a:extLst>
          </p:cNvPr>
          <p:cNvSpPr>
            <a:spLocks noGrp="1"/>
          </p:cNvSpPr>
          <p:nvPr>
            <p:ph type="title"/>
          </p:nvPr>
        </p:nvSpPr>
        <p:spPr>
          <a:xfrm>
            <a:off x="308171" y="305753"/>
            <a:ext cx="9179087" cy="891541"/>
          </a:xfrm>
        </p:spPr>
        <p:txBody>
          <a:bodyPr vert="horz" lIns="91440" tIns="45720" rIns="91440" bIns="45720" rtlCol="0" anchor="ctr">
            <a:normAutofit/>
          </a:bodyPr>
          <a:lstStyle/>
          <a:p>
            <a:pPr defTabSz="914400"/>
            <a:r>
              <a:rPr lang="en-US" sz="4300" kern="1200" dirty="0">
                <a:solidFill>
                  <a:schemeClr val="tx1"/>
                </a:solidFill>
                <a:latin typeface="+mj-lt"/>
                <a:ea typeface="+mj-ea"/>
                <a:cs typeface="+mj-cs"/>
              </a:rPr>
              <a:t>Second order: home range placement</a:t>
            </a:r>
          </a:p>
        </p:txBody>
      </p:sp>
      <p:pic>
        <p:nvPicPr>
          <p:cNvPr id="2050" name="Picture 2" descr="DeCesare et al 2012 Fig. 1">
            <a:extLst>
              <a:ext uri="{FF2B5EF4-FFF2-40B4-BE49-F238E27FC236}">
                <a16:creationId xmlns:a16="http://schemas.microsoft.com/office/drawing/2014/main" id="{351BCFA6-50A2-DEF2-87E0-742E46B7B60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508077" y="1134550"/>
            <a:ext cx="10875537" cy="6498134"/>
          </a:xfrm>
          <a:prstGeom prst="rect">
            <a:avLst/>
          </a:prstGeom>
          <a:noFill/>
          <a:extLst>
            <a:ext uri="{909E8E84-426E-40DD-AFC4-6F175D3DCCD1}">
              <a14:hiddenFill xmlns:a14="http://schemas.microsoft.com/office/drawing/2010/main">
                <a:solidFill>
                  <a:srgbClr val="FFFFFF"/>
                </a:solidFill>
              </a14:hiddenFill>
            </a:ext>
          </a:extLst>
        </p:spPr>
      </p:pic>
      <p:sp>
        <p:nvSpPr>
          <p:cNvPr id="2059" name="Freeform: Shape 205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8505" y="7533565"/>
            <a:ext cx="8261895" cy="696036"/>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6B86264-F700-DBE4-AAED-DCD9A1E27303}"/>
              </a:ext>
            </a:extLst>
          </p:cNvPr>
          <p:cNvSpPr txBox="1"/>
          <p:nvPr/>
        </p:nvSpPr>
        <p:spPr>
          <a:xfrm>
            <a:off x="9811194" y="7617137"/>
            <a:ext cx="4819206" cy="593633"/>
          </a:xfrm>
          <a:prstGeom prst="rect">
            <a:avLst/>
          </a:prstGeom>
        </p:spPr>
        <p:txBody>
          <a:bodyPr vert="horz" lIns="91440" tIns="45720" rIns="91440" bIns="45720" rtlCol="0">
            <a:normAutofit/>
          </a:bodyPr>
          <a:lstStyle/>
          <a:p>
            <a:pPr defTabSz="914400">
              <a:lnSpc>
                <a:spcPct val="90000"/>
              </a:lnSpc>
              <a:spcBef>
                <a:spcPts val="1000"/>
              </a:spcBef>
            </a:pPr>
            <a:r>
              <a:rPr lang="en-US" sz="2400" kern="1200" dirty="0">
                <a:solidFill>
                  <a:schemeClr val="tx1"/>
                </a:solidFill>
                <a:latin typeface="+mn-lt"/>
                <a:ea typeface="+mn-ea"/>
                <a:cs typeface="+mn-cs"/>
              </a:rPr>
              <a:t>Fig. 1 from DeCesare et al. (2012)</a:t>
            </a:r>
          </a:p>
        </p:txBody>
      </p:sp>
    </p:spTree>
    <p:extLst>
      <p:ext uri="{BB962C8B-B14F-4D97-AF65-F5344CB8AC3E}">
        <p14:creationId xmlns:p14="http://schemas.microsoft.com/office/powerpoint/2010/main" val="1064174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55342" cy="82296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7B0FFF-BE1E-9AC9-EFA4-73CC32879EA7}"/>
              </a:ext>
            </a:extLst>
          </p:cNvPr>
          <p:cNvSpPr>
            <a:spLocks noGrp="1"/>
          </p:cNvSpPr>
          <p:nvPr>
            <p:ph type="title"/>
          </p:nvPr>
        </p:nvSpPr>
        <p:spPr>
          <a:xfrm>
            <a:off x="232013" y="772160"/>
            <a:ext cx="6084850" cy="5480564"/>
          </a:xfrm>
        </p:spPr>
        <p:txBody>
          <a:bodyPr vert="horz" lIns="91440" tIns="45720" rIns="91440" bIns="45720" rtlCol="0" anchor="b">
            <a:normAutofit/>
          </a:bodyPr>
          <a:lstStyle/>
          <a:p>
            <a:pPr defTabSz="914400"/>
            <a:r>
              <a:rPr lang="en-US" sz="5300" kern="1200" dirty="0">
                <a:solidFill>
                  <a:schemeClr val="tx1"/>
                </a:solidFill>
                <a:latin typeface="+mj-lt"/>
                <a:ea typeface="+mj-ea"/>
                <a:cs typeface="+mj-cs"/>
              </a:rPr>
              <a:t>Third order: patches within home range</a:t>
            </a:r>
          </a:p>
        </p:txBody>
      </p:sp>
      <p:pic>
        <p:nvPicPr>
          <p:cNvPr id="3074" name="Picture 2" descr="Fisher aKDE">
            <a:extLst>
              <a:ext uri="{FF2B5EF4-FFF2-40B4-BE49-F238E27FC236}">
                <a16:creationId xmlns:a16="http://schemas.microsoft.com/office/drawing/2014/main" id="{A6D02D44-BC37-A2ED-5DE2-F88534D82D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9023" y="609281"/>
            <a:ext cx="7438030" cy="743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49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3523203" cy="2410367"/>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F63FF758-D79E-95B7-9D7D-7FFB449747AC}"/>
              </a:ext>
            </a:extLst>
          </p:cNvPr>
          <p:cNvSpPr>
            <a:spLocks noGrp="1"/>
          </p:cNvSpPr>
          <p:nvPr>
            <p:ph type="title"/>
          </p:nvPr>
        </p:nvSpPr>
        <p:spPr>
          <a:xfrm>
            <a:off x="868681" y="611504"/>
            <a:ext cx="9179087" cy="891541"/>
          </a:xfrm>
        </p:spPr>
        <p:txBody>
          <a:bodyPr vert="horz" lIns="91440" tIns="45720" rIns="91440" bIns="45720" rtlCol="0" anchor="ctr">
            <a:normAutofit/>
          </a:bodyPr>
          <a:lstStyle/>
          <a:p>
            <a:pPr defTabSz="914400"/>
            <a:r>
              <a:rPr lang="en-US" sz="4300" kern="1200" dirty="0">
                <a:solidFill>
                  <a:schemeClr val="tx1"/>
                </a:solidFill>
                <a:latin typeface="+mj-lt"/>
                <a:ea typeface="+mj-ea"/>
                <a:cs typeface="+mj-cs"/>
              </a:rPr>
              <a:t>Fourth order: </a:t>
            </a:r>
            <a:r>
              <a:rPr lang="en-US" sz="4300" kern="1200">
                <a:solidFill>
                  <a:schemeClr val="tx1"/>
                </a:solidFill>
                <a:latin typeface="+mj-lt"/>
                <a:ea typeface="+mj-ea"/>
                <a:cs typeface="+mj-cs"/>
              </a:rPr>
              <a:t>food items</a:t>
            </a:r>
            <a:endParaRPr lang="en-US" sz="4300" kern="1200" dirty="0">
              <a:solidFill>
                <a:schemeClr val="tx1"/>
              </a:solidFill>
              <a:latin typeface="+mj-lt"/>
              <a:ea typeface="+mj-ea"/>
              <a:cs typeface="+mj-cs"/>
            </a:endParaRPr>
          </a:p>
        </p:txBody>
      </p:sp>
      <p:sp>
        <p:nvSpPr>
          <p:cNvPr id="2059" name="Freeform: Shape 205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8505" y="7533565"/>
            <a:ext cx="8261895" cy="696036"/>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ikipedia: Honey bee on flower">
            <a:extLst>
              <a:ext uri="{FF2B5EF4-FFF2-40B4-BE49-F238E27FC236}">
                <a16:creationId xmlns:a16="http://schemas.microsoft.com/office/drawing/2014/main" id="{0E937AEA-7789-C2C6-A150-FD8FDBDED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665" y="1609484"/>
            <a:ext cx="7747071" cy="612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826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BDA5-6EC5-A29D-D9AD-5A009CDED0D3}"/>
              </a:ext>
            </a:extLst>
          </p:cNvPr>
          <p:cNvSpPr>
            <a:spLocks noGrp="1"/>
          </p:cNvSpPr>
          <p:nvPr>
            <p:ph type="title"/>
          </p:nvPr>
        </p:nvSpPr>
        <p:spPr/>
        <p:txBody>
          <a:bodyPr/>
          <a:lstStyle/>
          <a:p>
            <a:r>
              <a:rPr lang="en-US" dirty="0"/>
              <a:t>Take Home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4F7D22-4191-DFA1-1CA3-73D3AAB20158}"/>
                  </a:ext>
                </a:extLst>
              </p:cNvPr>
              <p:cNvSpPr>
                <a:spLocks noGrp="1"/>
              </p:cNvSpPr>
              <p:nvPr>
                <p:ph idx="1"/>
              </p:nvPr>
            </p:nvSpPr>
            <p:spPr/>
            <p:txBody>
              <a:bodyPr/>
              <a:lstStyle/>
              <a:p>
                <a:r>
                  <a:rPr lang="en-US" dirty="0"/>
                  <a:t>Habitat is any point in e-space</a:t>
                </a:r>
              </a:p>
              <a:p>
                <a:pPr lvl="1"/>
                <a:r>
                  <a:rPr lang="en-US" dirty="0"/>
                  <a:t>Defined by any number of dimensions</a:t>
                </a:r>
              </a:p>
              <a:p>
                <a:pPr lvl="1"/>
                <a:r>
                  <a:rPr lang="en-US" dirty="0"/>
                  <a:t>Resources, risks, conditions</a:t>
                </a:r>
              </a:p>
              <a:p>
                <a:pPr lvl="1"/>
                <a:endParaRPr lang="en-US" dirty="0"/>
              </a:p>
              <a:p>
                <a:r>
                  <a:rPr lang="en-US" dirty="0"/>
                  <a:t>Habitat selection is when use is disproportionate to availability</a:t>
                </a:r>
              </a:p>
              <a:p>
                <a:pPr lvl="1"/>
                <a14:m>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a:p>
                <a:pPr lvl="1"/>
                <a:endParaRPr lang="en-US" dirty="0"/>
              </a:p>
              <a:p>
                <a:r>
                  <a:rPr lang="en-US" dirty="0"/>
                  <a:t>Scale of inference determines how you define what is available</a:t>
                </a:r>
              </a:p>
              <a:p>
                <a:endParaRPr lang="en-US" dirty="0"/>
              </a:p>
            </p:txBody>
          </p:sp>
        </mc:Choice>
        <mc:Fallback xmlns="">
          <p:sp>
            <p:nvSpPr>
              <p:cNvPr id="3" name="Content Placeholder 2">
                <a:extLst>
                  <a:ext uri="{FF2B5EF4-FFF2-40B4-BE49-F238E27FC236}">
                    <a16:creationId xmlns:a16="http://schemas.microsoft.com/office/drawing/2014/main" id="{984F7D22-4191-DFA1-1CA3-73D3AAB20158}"/>
                  </a:ext>
                </a:extLst>
              </p:cNvPr>
              <p:cNvSpPr>
                <a:spLocks noGrp="1" noRot="1" noChangeAspect="1" noMove="1" noResize="1" noEditPoints="1" noAdjustHandles="1" noChangeArrowheads="1" noChangeShapeType="1" noTextEdit="1"/>
              </p:cNvSpPr>
              <p:nvPr>
                <p:ph idx="1"/>
              </p:nvPr>
            </p:nvSpPr>
            <p:spPr>
              <a:blipFill>
                <a:blip r:embed="rId3"/>
                <a:stretch>
                  <a:fillRect l="-1067" t="-2333"/>
                </a:stretch>
              </a:blipFill>
            </p:spPr>
            <p:txBody>
              <a:bodyPr/>
              <a:lstStyle/>
              <a:p>
                <a:r>
                  <a:rPr lang="en-US">
                    <a:noFill/>
                  </a:rPr>
                  <a:t> </a:t>
                </a:r>
              </a:p>
            </p:txBody>
          </p:sp>
        </mc:Fallback>
      </mc:AlternateContent>
    </p:spTree>
    <p:extLst>
      <p:ext uri="{BB962C8B-B14F-4D97-AF65-F5344CB8AC3E}">
        <p14:creationId xmlns:p14="http://schemas.microsoft.com/office/powerpoint/2010/main" val="3565084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5B23-3FA1-6B85-1D8A-73F8985CB5FF}"/>
              </a:ext>
            </a:extLst>
          </p:cNvPr>
          <p:cNvSpPr>
            <a:spLocks noGrp="1"/>
          </p:cNvSpPr>
          <p:nvPr>
            <p:ph type="title"/>
          </p:nvPr>
        </p:nvSpPr>
        <p:spPr/>
        <p:txBody>
          <a:bodyPr/>
          <a:lstStyle/>
          <a:p>
            <a:r>
              <a:rPr lang="en-US" dirty="0"/>
              <a:t>Habitat Selection Functions</a:t>
            </a:r>
          </a:p>
        </p:txBody>
      </p:sp>
      <p:sp>
        <p:nvSpPr>
          <p:cNvPr id="4" name="Text Placeholder 3">
            <a:extLst>
              <a:ext uri="{FF2B5EF4-FFF2-40B4-BE49-F238E27FC236}">
                <a16:creationId xmlns:a16="http://schemas.microsoft.com/office/drawing/2014/main" id="{AB7F7F07-2527-9204-8ABC-672A16694C52}"/>
              </a:ext>
            </a:extLst>
          </p:cNvPr>
          <p:cNvSpPr>
            <a:spLocks noGrp="1"/>
          </p:cNvSpPr>
          <p:nvPr>
            <p:ph type="body" idx="1"/>
          </p:nvPr>
        </p:nvSpPr>
        <p:spPr/>
        <p:txBody>
          <a:bodyPr/>
          <a:lstStyle/>
          <a:p>
            <a:r>
              <a:rPr lang="en-US" dirty="0"/>
              <a:t>(aka Resource Selection Functions)</a:t>
            </a:r>
          </a:p>
        </p:txBody>
      </p:sp>
    </p:spTree>
    <p:extLst>
      <p:ext uri="{BB962C8B-B14F-4D97-AF65-F5344CB8AC3E}">
        <p14:creationId xmlns:p14="http://schemas.microsoft.com/office/powerpoint/2010/main" val="1871518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Tree>
    <p:extLst>
      <p:ext uri="{BB962C8B-B14F-4D97-AF65-F5344CB8AC3E}">
        <p14:creationId xmlns:p14="http://schemas.microsoft.com/office/powerpoint/2010/main" val="27641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37181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54" name="TextBox 53">
            <a:extLst>
              <a:ext uri="{FF2B5EF4-FFF2-40B4-BE49-F238E27FC236}">
                <a16:creationId xmlns:a16="http://schemas.microsoft.com/office/drawing/2014/main" id="{BEAB7F0A-10B5-6E9B-657F-8BE8CC40A6F2}"/>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5" name="Straight Arrow Connector 54">
            <a:extLst>
              <a:ext uri="{FF2B5EF4-FFF2-40B4-BE49-F238E27FC236}">
                <a16:creationId xmlns:a16="http://schemas.microsoft.com/office/drawing/2014/main" id="{C6EF6101-7339-0379-FA0A-8425B7890EAA}"/>
              </a:ext>
            </a:extLst>
          </p:cNvPr>
          <p:cNvCxnSpPr>
            <a:cxnSpLocks/>
            <a:stCxn id="54"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BC9BA002-2BF4-21F3-5545-87613CF0BA7C}"/>
              </a:ext>
            </a:extLst>
          </p:cNvPr>
          <p:cNvPicPr>
            <a:picLocks noChangeAspect="1"/>
          </p:cNvPicPr>
          <p:nvPr/>
        </p:nvPicPr>
        <p:blipFill>
          <a:blip r:embed="rId3"/>
          <a:stretch>
            <a:fillRect/>
          </a:stretch>
        </p:blipFill>
        <p:spPr>
          <a:xfrm>
            <a:off x="2913917" y="2408570"/>
            <a:ext cx="10278719" cy="3467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7365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3E8C-C356-8FD8-03EB-3EE3110AA72D}"/>
              </a:ext>
            </a:extLst>
          </p:cNvPr>
          <p:cNvSpPr>
            <a:spLocks noGrp="1"/>
          </p:cNvSpPr>
          <p:nvPr>
            <p:ph type="title"/>
          </p:nvPr>
        </p:nvSpPr>
        <p:spPr/>
        <p:txBody>
          <a:bodyPr/>
          <a:lstStyle/>
          <a:p>
            <a:r>
              <a:rPr lang="en-US" dirty="0"/>
              <a:t>Simple habitat selection</a:t>
            </a:r>
          </a:p>
        </p:txBody>
      </p:sp>
      <p:sp>
        <p:nvSpPr>
          <p:cNvPr id="3" name="Content Placeholder 2">
            <a:extLst>
              <a:ext uri="{FF2B5EF4-FFF2-40B4-BE49-F238E27FC236}">
                <a16:creationId xmlns:a16="http://schemas.microsoft.com/office/drawing/2014/main" id="{F7F78272-E8A9-7FD9-9D5D-78E958A5F96B}"/>
              </a:ext>
            </a:extLst>
          </p:cNvPr>
          <p:cNvSpPr>
            <a:spLocks noGrp="1"/>
          </p:cNvSpPr>
          <p:nvPr>
            <p:ph idx="1"/>
          </p:nvPr>
        </p:nvSpPr>
        <p:spPr/>
        <p:txBody>
          <a:bodyPr/>
          <a:lstStyle/>
          <a:p>
            <a:pPr marL="0" indent="0">
              <a:buNone/>
            </a:pPr>
            <a:r>
              <a:rPr lang="en-US" dirty="0"/>
              <a:t>Say that you've been tracking an individual animal, and this is the breakdown of the percentage of relocations you have in each habitat.</a:t>
            </a:r>
          </a:p>
        </p:txBody>
      </p:sp>
      <p:pic>
        <p:nvPicPr>
          <p:cNvPr id="4" name="Picture 3" descr="A diagram of a forest&#10;&#10;Description automatically generated">
            <a:extLst>
              <a:ext uri="{FF2B5EF4-FFF2-40B4-BE49-F238E27FC236}">
                <a16:creationId xmlns:a16="http://schemas.microsoft.com/office/drawing/2014/main" id="{031E0DE5-7AAC-D07B-6C90-4CD66A3B733E}"/>
              </a:ext>
            </a:extLst>
          </p:cNvPr>
          <p:cNvPicPr>
            <a:picLocks noChangeAspect="1"/>
          </p:cNvPicPr>
          <p:nvPr/>
        </p:nvPicPr>
        <p:blipFill rotWithShape="1">
          <a:blip r:embed="rId3">
            <a:extLst>
              <a:ext uri="{28A0092B-C50C-407E-A947-70E740481C1C}">
                <a14:useLocalDpi xmlns:a14="http://schemas.microsoft.com/office/drawing/2010/main" val="0"/>
              </a:ext>
            </a:extLst>
          </a:blip>
          <a:srcRect l="7762" r="6114"/>
          <a:stretch/>
        </p:blipFill>
        <p:spPr>
          <a:xfrm>
            <a:off x="3989163" y="3080339"/>
            <a:ext cx="6652075" cy="5149261"/>
          </a:xfrm>
          <a:prstGeom prst="rect">
            <a:avLst/>
          </a:prstGeom>
        </p:spPr>
      </p:pic>
    </p:spTree>
    <p:extLst>
      <p:ext uri="{BB962C8B-B14F-4D97-AF65-F5344CB8AC3E}">
        <p14:creationId xmlns:p14="http://schemas.microsoft.com/office/powerpoint/2010/main" val="4287019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91C2-4145-EF96-BDBE-B2281DCC9DA8}"/>
              </a:ext>
            </a:extLst>
          </p:cNvPr>
          <p:cNvSpPr>
            <a:spLocks noGrp="1"/>
          </p:cNvSpPr>
          <p:nvPr>
            <p:ph type="title"/>
          </p:nvPr>
        </p:nvSpPr>
        <p:spPr/>
        <p:txBody>
          <a:bodyPr/>
          <a:lstStyle/>
          <a:p>
            <a:r>
              <a:rPr lang="en-US" dirty="0"/>
              <a:t>Simple habitat selection</a:t>
            </a:r>
          </a:p>
        </p:txBody>
      </p:sp>
      <mc:AlternateContent xmlns:mc="http://schemas.openxmlformats.org/markup-compatibility/2006" xmlns:a14="http://schemas.microsoft.com/office/drawing/2010/main">
        <mc:Choice Requires="a14">
          <p:graphicFrame>
            <p:nvGraphicFramePr>
              <p:cNvPr id="7" name="Content Placeholder 3">
                <a:extLst>
                  <a:ext uri="{FF2B5EF4-FFF2-40B4-BE49-F238E27FC236}">
                    <a16:creationId xmlns:a16="http://schemas.microsoft.com/office/drawing/2014/main" id="{1C78B64E-6BA5-C38B-830F-BFC289E95350}"/>
                  </a:ext>
                </a:extLst>
              </p:cNvPr>
              <p:cNvGraphicFramePr>
                <a:graphicFrameLocks/>
              </p:cNvGraphicFramePr>
              <p:nvPr>
                <p:extLst>
                  <p:ext uri="{D42A27DB-BD31-4B8C-83A1-F6EECF244321}">
                    <p14:modId xmlns:p14="http://schemas.microsoft.com/office/powerpoint/2010/main" val="2884899836"/>
                  </p:ext>
                </p:extLst>
              </p:nvPr>
            </p:nvGraphicFramePr>
            <p:xfrm>
              <a:off x="734993" y="3044142"/>
              <a:ext cx="5264166"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tblGrid>
                  <a:tr h="370840">
                    <a:tc>
                      <a:txBody>
                        <a:bodyPr/>
                        <a:lstStyle/>
                        <a:p>
                          <a:r>
                            <a:rPr lang="en-US" sz="2800" dirty="0"/>
                            <a:t>Habitat Type </a:t>
                          </a:r>
                          <a14:m>
                            <m:oMath xmlns:m="http://schemas.openxmlformats.org/officeDocument/2006/math">
                              <m:r>
                                <a:rPr lang="en-US" sz="2800" b="1" i="1" smtClean="0">
                                  <a:latin typeface="Cambria Math" panose="02040503050406030204" pitchFamily="18" charset="0"/>
                                </a:rPr>
                                <m:t>𝒙</m:t>
                              </m:r>
                            </m:oMath>
                          </a14:m>
                          <a:endParaRPr lang="en-US" sz="2800" dirty="0"/>
                        </a:p>
                      </a:txBody>
                      <a:tcPr/>
                    </a:tc>
                    <a:tc>
                      <a:txBody>
                        <a:bodyPr/>
                        <a:lstStyle/>
                        <a:p>
                          <a:r>
                            <a:rPr lang="en-US" sz="2800" dirty="0"/>
                            <a:t>Used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𝒖</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 </m:t>
                              </m:r>
                            </m:oMath>
                          </a14:m>
                          <a:endParaRPr lang="en-US" sz="2800" dirty="0"/>
                        </a:p>
                      </a:txBody>
                      <a:tcPr/>
                    </a:tc>
                    <a:extLst>
                      <a:ext uri="{0D108BD9-81ED-4DB2-BD59-A6C34878D82A}">
                        <a16:rowId xmlns:a16="http://schemas.microsoft.com/office/drawing/2014/main" val="784004485"/>
                      </a:ext>
                    </a:extLst>
                  </a:tr>
                  <a:tr h="370840">
                    <a:tc>
                      <a:txBody>
                        <a:bodyPr/>
                        <a:lstStyle/>
                        <a:p>
                          <a:r>
                            <a:rPr lang="en-US" sz="2800" dirty="0"/>
                            <a:t>Grassland</a:t>
                          </a:r>
                        </a:p>
                      </a:txBody>
                      <a:tcPr/>
                    </a:tc>
                    <a:tc>
                      <a:txBody>
                        <a:bodyPr/>
                        <a:lstStyle/>
                        <a:p>
                          <a:r>
                            <a:rPr lang="en-US" sz="2800" dirty="0"/>
                            <a:t>80%</a:t>
                          </a:r>
                        </a:p>
                      </a:txBody>
                      <a:tcPr/>
                    </a:tc>
                    <a:extLst>
                      <a:ext uri="{0D108BD9-81ED-4DB2-BD59-A6C34878D82A}">
                        <a16:rowId xmlns:a16="http://schemas.microsoft.com/office/drawing/2014/main" val="45498980"/>
                      </a:ext>
                    </a:extLst>
                  </a:tr>
                  <a:tr h="370840">
                    <a:tc>
                      <a:txBody>
                        <a:bodyPr/>
                        <a:lstStyle/>
                        <a:p>
                          <a:r>
                            <a:rPr lang="en-US" sz="2800" dirty="0"/>
                            <a:t>Forest</a:t>
                          </a:r>
                        </a:p>
                      </a:txBody>
                      <a:tcPr/>
                    </a:tc>
                    <a:tc>
                      <a:txBody>
                        <a:bodyPr/>
                        <a:lstStyle/>
                        <a:p>
                          <a:r>
                            <a:rPr lang="en-US" sz="2800" dirty="0"/>
                            <a:t>15%</a:t>
                          </a:r>
                        </a:p>
                      </a:txBody>
                      <a:tcPr/>
                    </a:tc>
                    <a:extLst>
                      <a:ext uri="{0D108BD9-81ED-4DB2-BD59-A6C34878D82A}">
                        <a16:rowId xmlns:a16="http://schemas.microsoft.com/office/drawing/2014/main" val="3032322657"/>
                      </a:ext>
                    </a:extLst>
                  </a:tr>
                  <a:tr h="370840">
                    <a:tc>
                      <a:txBody>
                        <a:bodyPr/>
                        <a:lstStyle/>
                        <a:p>
                          <a:r>
                            <a:rPr lang="en-US" sz="2800" dirty="0"/>
                            <a:t>Wetland</a:t>
                          </a:r>
                        </a:p>
                      </a:txBody>
                      <a:tcPr/>
                    </a:tc>
                    <a:tc>
                      <a:txBody>
                        <a:bodyPr/>
                        <a:lstStyle/>
                        <a:p>
                          <a:r>
                            <a:rPr lang="en-US" sz="2800" dirty="0"/>
                            <a:t>5%</a:t>
                          </a:r>
                        </a:p>
                      </a:txBody>
                      <a:tcPr/>
                    </a:tc>
                    <a:extLst>
                      <a:ext uri="{0D108BD9-81ED-4DB2-BD59-A6C34878D82A}">
                        <a16:rowId xmlns:a16="http://schemas.microsoft.com/office/drawing/2014/main" val="1676923466"/>
                      </a:ext>
                    </a:extLst>
                  </a:tr>
                </a:tbl>
              </a:graphicData>
            </a:graphic>
          </p:graphicFrame>
        </mc:Choice>
        <mc:Fallback xmlns="">
          <p:graphicFrame>
            <p:nvGraphicFramePr>
              <p:cNvPr id="7" name="Content Placeholder 3">
                <a:extLst>
                  <a:ext uri="{FF2B5EF4-FFF2-40B4-BE49-F238E27FC236}">
                    <a16:creationId xmlns:a16="http://schemas.microsoft.com/office/drawing/2014/main" id="{1C78B64E-6BA5-C38B-830F-BFC289E95350}"/>
                  </a:ext>
                </a:extLst>
              </p:cNvPr>
              <p:cNvGraphicFramePr>
                <a:graphicFrameLocks/>
              </p:cNvGraphicFramePr>
              <p:nvPr>
                <p:extLst>
                  <p:ext uri="{D42A27DB-BD31-4B8C-83A1-F6EECF244321}">
                    <p14:modId xmlns:p14="http://schemas.microsoft.com/office/powerpoint/2010/main" val="2884899836"/>
                  </p:ext>
                </p:extLst>
              </p:nvPr>
            </p:nvGraphicFramePr>
            <p:xfrm>
              <a:off x="734993" y="3044142"/>
              <a:ext cx="5264166"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tblGrid>
                  <a:tr h="518160">
                    <a:tc>
                      <a:txBody>
                        <a:bodyPr/>
                        <a:lstStyle/>
                        <a:p>
                          <a:endParaRPr lang="en-US"/>
                        </a:p>
                      </a:txBody>
                      <a:tcPr>
                        <a:blipFill>
                          <a:blip r:embed="rId3"/>
                          <a:stretch>
                            <a:fillRect l="-231" t="-11765" r="-100693" b="-332941"/>
                          </a:stretch>
                        </a:blipFill>
                      </a:tcPr>
                    </a:tc>
                    <a:tc>
                      <a:txBody>
                        <a:bodyPr/>
                        <a:lstStyle/>
                        <a:p>
                          <a:endParaRPr lang="en-US"/>
                        </a:p>
                      </a:txBody>
                      <a:tcPr>
                        <a:blipFill>
                          <a:blip r:embed="rId3"/>
                          <a:stretch>
                            <a:fillRect l="-100463" t="-11765" r="-926" b="-332941"/>
                          </a:stretch>
                        </a:blipFill>
                      </a:tcPr>
                    </a:tc>
                    <a:extLst>
                      <a:ext uri="{0D108BD9-81ED-4DB2-BD59-A6C34878D82A}">
                        <a16:rowId xmlns:a16="http://schemas.microsoft.com/office/drawing/2014/main" val="784004485"/>
                      </a:ext>
                    </a:extLst>
                  </a:tr>
                  <a:tr h="518160">
                    <a:tc>
                      <a:txBody>
                        <a:bodyPr/>
                        <a:lstStyle/>
                        <a:p>
                          <a:r>
                            <a:rPr lang="en-US" sz="2800" dirty="0"/>
                            <a:t>Grassland</a:t>
                          </a:r>
                        </a:p>
                      </a:txBody>
                      <a:tcPr/>
                    </a:tc>
                    <a:tc>
                      <a:txBody>
                        <a:bodyPr/>
                        <a:lstStyle/>
                        <a:p>
                          <a:r>
                            <a:rPr lang="en-US" sz="2800" dirty="0"/>
                            <a:t>80%</a:t>
                          </a:r>
                        </a:p>
                      </a:txBody>
                      <a:tcPr/>
                    </a:tc>
                    <a:extLst>
                      <a:ext uri="{0D108BD9-81ED-4DB2-BD59-A6C34878D82A}">
                        <a16:rowId xmlns:a16="http://schemas.microsoft.com/office/drawing/2014/main" val="45498980"/>
                      </a:ext>
                    </a:extLst>
                  </a:tr>
                  <a:tr h="518160">
                    <a:tc>
                      <a:txBody>
                        <a:bodyPr/>
                        <a:lstStyle/>
                        <a:p>
                          <a:r>
                            <a:rPr lang="en-US" sz="2800" dirty="0"/>
                            <a:t>Forest</a:t>
                          </a:r>
                        </a:p>
                      </a:txBody>
                      <a:tcPr/>
                    </a:tc>
                    <a:tc>
                      <a:txBody>
                        <a:bodyPr/>
                        <a:lstStyle/>
                        <a:p>
                          <a:r>
                            <a:rPr lang="en-US" sz="2800" dirty="0"/>
                            <a:t>15%</a:t>
                          </a:r>
                        </a:p>
                      </a:txBody>
                      <a:tcPr/>
                    </a:tc>
                    <a:extLst>
                      <a:ext uri="{0D108BD9-81ED-4DB2-BD59-A6C34878D82A}">
                        <a16:rowId xmlns:a16="http://schemas.microsoft.com/office/drawing/2014/main" val="3032322657"/>
                      </a:ext>
                    </a:extLst>
                  </a:tr>
                  <a:tr h="518160">
                    <a:tc>
                      <a:txBody>
                        <a:bodyPr/>
                        <a:lstStyle/>
                        <a:p>
                          <a:r>
                            <a:rPr lang="en-US" sz="2800" dirty="0"/>
                            <a:t>Wetland</a:t>
                          </a:r>
                        </a:p>
                      </a:txBody>
                      <a:tcPr/>
                    </a:tc>
                    <a:tc>
                      <a:txBody>
                        <a:bodyPr/>
                        <a:lstStyle/>
                        <a:p>
                          <a:r>
                            <a:rPr lang="en-US" sz="2800" dirty="0"/>
                            <a:t>5%</a:t>
                          </a:r>
                        </a:p>
                      </a:txBody>
                      <a:tcPr/>
                    </a:tc>
                    <a:extLst>
                      <a:ext uri="{0D108BD9-81ED-4DB2-BD59-A6C34878D82A}">
                        <a16:rowId xmlns:a16="http://schemas.microsoft.com/office/drawing/2014/main" val="1676923466"/>
                      </a:ext>
                    </a:extLst>
                  </a:tr>
                </a:tbl>
              </a:graphicData>
            </a:graphic>
          </p:graphicFrame>
        </mc:Fallback>
      </mc:AlternateContent>
    </p:spTree>
    <p:extLst>
      <p:ext uri="{BB962C8B-B14F-4D97-AF65-F5344CB8AC3E}">
        <p14:creationId xmlns:p14="http://schemas.microsoft.com/office/powerpoint/2010/main" val="282754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D4C9-38CD-C1E3-25BD-301E4A2C9A3A}"/>
              </a:ext>
            </a:extLst>
          </p:cNvPr>
          <p:cNvSpPr>
            <a:spLocks noGrp="1"/>
          </p:cNvSpPr>
          <p:nvPr>
            <p:ph type="title"/>
          </p:nvPr>
        </p:nvSpPr>
        <p:spPr/>
        <p:txBody>
          <a:bodyPr>
            <a:normAutofit fontScale="90000"/>
          </a:bodyPr>
          <a:lstStyle/>
          <a:p>
            <a:r>
              <a:rPr lang="en-US" dirty="0"/>
              <a:t>Brian Smith</a:t>
            </a:r>
            <a:br>
              <a:rPr lang="en-US" dirty="0"/>
            </a:br>
            <a:r>
              <a:rPr lang="en-US" sz="4400" dirty="0"/>
              <a:t>brian.smith@usu.edu</a:t>
            </a:r>
            <a:endParaRPr lang="en-US" dirty="0"/>
          </a:p>
        </p:txBody>
      </p:sp>
      <p:pic>
        <p:nvPicPr>
          <p:cNvPr id="5" name="Content Placeholder 4" descr="A group of men holding a snake&#10;&#10;Description automatically generated">
            <a:extLst>
              <a:ext uri="{FF2B5EF4-FFF2-40B4-BE49-F238E27FC236}">
                <a16:creationId xmlns:a16="http://schemas.microsoft.com/office/drawing/2014/main" id="{9962E1D2-D255-7C6D-96B2-1EC28C6A4F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8180" y="1714500"/>
            <a:ext cx="7315199" cy="5486400"/>
          </a:xfrm>
        </p:spPr>
      </p:pic>
      <p:pic>
        <p:nvPicPr>
          <p:cNvPr id="7" name="Picture 6" descr="A person holding a antler&#10;&#10;Description automatically generated">
            <a:extLst>
              <a:ext uri="{FF2B5EF4-FFF2-40B4-BE49-F238E27FC236}">
                <a16:creationId xmlns:a16="http://schemas.microsoft.com/office/drawing/2014/main" id="{9007AE2A-C55A-BA98-1949-5028C945A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8240" y="405765"/>
            <a:ext cx="4945380" cy="7418070"/>
          </a:xfrm>
          <a:prstGeom prst="rect">
            <a:avLst/>
          </a:prstGeom>
        </p:spPr>
      </p:pic>
    </p:spTree>
    <p:extLst>
      <p:ext uri="{BB962C8B-B14F-4D97-AF65-F5344CB8AC3E}">
        <p14:creationId xmlns:p14="http://schemas.microsoft.com/office/powerpoint/2010/main" val="2279930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91C2-4145-EF96-BDBE-B2281DCC9DA8}"/>
              </a:ext>
            </a:extLst>
          </p:cNvPr>
          <p:cNvSpPr>
            <a:spLocks noGrp="1"/>
          </p:cNvSpPr>
          <p:nvPr>
            <p:ph type="title"/>
          </p:nvPr>
        </p:nvSpPr>
        <p:spPr/>
        <p:txBody>
          <a:bodyPr/>
          <a:lstStyle/>
          <a:p>
            <a:r>
              <a:rPr lang="en-US" dirty="0"/>
              <a:t>Simple habitat selection</a:t>
            </a:r>
          </a:p>
        </p:txBody>
      </p:sp>
      <mc:AlternateContent xmlns:mc="http://schemas.openxmlformats.org/markup-compatibility/2006" xmlns:a14="http://schemas.microsoft.com/office/drawing/2010/main">
        <mc:Choice Requires="a14">
          <p:graphicFrame>
            <p:nvGraphicFramePr>
              <p:cNvPr id="6" name="Content Placeholder 3">
                <a:extLst>
                  <a:ext uri="{FF2B5EF4-FFF2-40B4-BE49-F238E27FC236}">
                    <a16:creationId xmlns:a16="http://schemas.microsoft.com/office/drawing/2014/main" id="{EF0B9180-45A8-20A8-6CC6-930D342144EB}"/>
                  </a:ext>
                </a:extLst>
              </p:cNvPr>
              <p:cNvGraphicFramePr>
                <a:graphicFrameLocks/>
              </p:cNvGraphicFramePr>
              <p:nvPr>
                <p:extLst>
                  <p:ext uri="{D42A27DB-BD31-4B8C-83A1-F6EECF244321}">
                    <p14:modId xmlns:p14="http://schemas.microsoft.com/office/powerpoint/2010/main" val="1054279707"/>
                  </p:ext>
                </p:extLst>
              </p:nvPr>
            </p:nvGraphicFramePr>
            <p:xfrm>
              <a:off x="734993" y="3044142"/>
              <a:ext cx="7896249"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tblGrid>
                  <a:tr h="370840">
                    <a:tc>
                      <a:txBody>
                        <a:bodyPr/>
                        <a:lstStyle/>
                        <a:p>
                          <a:r>
                            <a:rPr lang="en-US" sz="2800" dirty="0"/>
                            <a:t>Habitat Type </a:t>
                          </a:r>
                          <a14:m>
                            <m:oMath xmlns:m="http://schemas.openxmlformats.org/officeDocument/2006/math">
                              <m:r>
                                <a:rPr lang="en-US" sz="2800" b="1" i="1" smtClean="0">
                                  <a:latin typeface="Cambria Math" panose="02040503050406030204" pitchFamily="18" charset="0"/>
                                </a:rPr>
                                <m:t>𝒙</m:t>
                              </m:r>
                            </m:oMath>
                          </a14:m>
                          <a:endParaRPr lang="en-US" sz="2800" dirty="0"/>
                        </a:p>
                      </a:txBody>
                      <a:tcPr/>
                    </a:tc>
                    <a:tc>
                      <a:txBody>
                        <a:bodyPr/>
                        <a:lstStyle/>
                        <a:p>
                          <a:r>
                            <a:rPr lang="en-US" sz="2800" dirty="0"/>
                            <a:t>Used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𝒖</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 </m:t>
                              </m:r>
                            </m:oMath>
                          </a14:m>
                          <a:endParaRPr lang="en-US" sz="2800" dirty="0"/>
                        </a:p>
                      </a:txBody>
                      <a:tcPr/>
                    </a:tc>
                    <a:tc>
                      <a:txBody>
                        <a:bodyPr/>
                        <a:lstStyle/>
                        <a:p>
                          <a:r>
                            <a:rPr lang="en-US" sz="2800" dirty="0"/>
                            <a:t>Available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𝒂</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oMath>
                          </a14:m>
                          <a:endParaRPr lang="en-US" sz="2800" dirty="0"/>
                        </a:p>
                      </a:txBody>
                      <a:tcPr/>
                    </a:tc>
                    <a:extLst>
                      <a:ext uri="{0D108BD9-81ED-4DB2-BD59-A6C34878D82A}">
                        <a16:rowId xmlns:a16="http://schemas.microsoft.com/office/drawing/2014/main" val="784004485"/>
                      </a:ext>
                    </a:extLst>
                  </a:tr>
                  <a:tr h="37084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extLst>
                      <a:ext uri="{0D108BD9-81ED-4DB2-BD59-A6C34878D82A}">
                        <a16:rowId xmlns:a16="http://schemas.microsoft.com/office/drawing/2014/main" val="45498980"/>
                      </a:ext>
                    </a:extLst>
                  </a:tr>
                  <a:tr h="37084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extLst>
                      <a:ext uri="{0D108BD9-81ED-4DB2-BD59-A6C34878D82A}">
                        <a16:rowId xmlns:a16="http://schemas.microsoft.com/office/drawing/2014/main" val="3032322657"/>
                      </a:ext>
                    </a:extLst>
                  </a:tr>
                  <a:tr h="37084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extLst>
                      <a:ext uri="{0D108BD9-81ED-4DB2-BD59-A6C34878D82A}">
                        <a16:rowId xmlns:a16="http://schemas.microsoft.com/office/drawing/2014/main" val="1676923466"/>
                      </a:ext>
                    </a:extLst>
                  </a:tr>
                </a:tbl>
              </a:graphicData>
            </a:graphic>
          </p:graphicFrame>
        </mc:Choice>
        <mc:Fallback xmlns="">
          <p:graphicFrame>
            <p:nvGraphicFramePr>
              <p:cNvPr id="6" name="Content Placeholder 3">
                <a:extLst>
                  <a:ext uri="{FF2B5EF4-FFF2-40B4-BE49-F238E27FC236}">
                    <a16:creationId xmlns:a16="http://schemas.microsoft.com/office/drawing/2014/main" id="{EF0B9180-45A8-20A8-6CC6-930D342144EB}"/>
                  </a:ext>
                </a:extLst>
              </p:cNvPr>
              <p:cNvGraphicFramePr>
                <a:graphicFrameLocks/>
              </p:cNvGraphicFramePr>
              <p:nvPr>
                <p:extLst>
                  <p:ext uri="{D42A27DB-BD31-4B8C-83A1-F6EECF244321}">
                    <p14:modId xmlns:p14="http://schemas.microsoft.com/office/powerpoint/2010/main" val="1054279707"/>
                  </p:ext>
                </p:extLst>
              </p:nvPr>
            </p:nvGraphicFramePr>
            <p:xfrm>
              <a:off x="734993" y="3044142"/>
              <a:ext cx="7896249"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tblGrid>
                  <a:tr h="518160">
                    <a:tc>
                      <a:txBody>
                        <a:bodyPr/>
                        <a:lstStyle/>
                        <a:p>
                          <a:endParaRPr lang="en-US"/>
                        </a:p>
                      </a:txBody>
                      <a:tcPr>
                        <a:blipFill>
                          <a:blip r:embed="rId3"/>
                          <a:stretch>
                            <a:fillRect l="-231" t="-11765" r="-201157" b="-332941"/>
                          </a:stretch>
                        </a:blipFill>
                      </a:tcPr>
                    </a:tc>
                    <a:tc>
                      <a:txBody>
                        <a:bodyPr/>
                        <a:lstStyle/>
                        <a:p>
                          <a:endParaRPr lang="en-US"/>
                        </a:p>
                      </a:txBody>
                      <a:tcPr>
                        <a:blipFill>
                          <a:blip r:embed="rId3"/>
                          <a:stretch>
                            <a:fillRect l="-100231" t="-11765" r="-101157" b="-332941"/>
                          </a:stretch>
                        </a:blipFill>
                      </a:tcPr>
                    </a:tc>
                    <a:tc>
                      <a:txBody>
                        <a:bodyPr/>
                        <a:lstStyle/>
                        <a:p>
                          <a:endParaRPr lang="en-US"/>
                        </a:p>
                      </a:txBody>
                      <a:tcPr>
                        <a:blipFill>
                          <a:blip r:embed="rId3"/>
                          <a:stretch>
                            <a:fillRect l="-200231" t="-11765" r="-1157" b="-332941"/>
                          </a:stretch>
                        </a:blipFill>
                      </a:tcPr>
                    </a:tc>
                    <a:extLst>
                      <a:ext uri="{0D108BD9-81ED-4DB2-BD59-A6C34878D82A}">
                        <a16:rowId xmlns:a16="http://schemas.microsoft.com/office/drawing/2014/main" val="784004485"/>
                      </a:ext>
                    </a:extLst>
                  </a:tr>
                  <a:tr h="51816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extLst>
                      <a:ext uri="{0D108BD9-81ED-4DB2-BD59-A6C34878D82A}">
                        <a16:rowId xmlns:a16="http://schemas.microsoft.com/office/drawing/2014/main" val="45498980"/>
                      </a:ext>
                    </a:extLst>
                  </a:tr>
                  <a:tr h="51816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extLst>
                      <a:ext uri="{0D108BD9-81ED-4DB2-BD59-A6C34878D82A}">
                        <a16:rowId xmlns:a16="http://schemas.microsoft.com/office/drawing/2014/main" val="3032322657"/>
                      </a:ext>
                    </a:extLst>
                  </a:tr>
                  <a:tr h="51816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extLst>
                      <a:ext uri="{0D108BD9-81ED-4DB2-BD59-A6C34878D82A}">
                        <a16:rowId xmlns:a16="http://schemas.microsoft.com/office/drawing/2014/main" val="1676923466"/>
                      </a:ext>
                    </a:extLst>
                  </a:tr>
                </a:tbl>
              </a:graphicData>
            </a:graphic>
          </p:graphicFrame>
        </mc:Fallback>
      </mc:AlternateContent>
    </p:spTree>
    <p:extLst>
      <p:ext uri="{BB962C8B-B14F-4D97-AF65-F5344CB8AC3E}">
        <p14:creationId xmlns:p14="http://schemas.microsoft.com/office/powerpoint/2010/main" val="342884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91C2-4145-EF96-BDBE-B2281DCC9DA8}"/>
              </a:ext>
            </a:extLst>
          </p:cNvPr>
          <p:cNvSpPr>
            <a:spLocks noGrp="1"/>
          </p:cNvSpPr>
          <p:nvPr>
            <p:ph type="title"/>
          </p:nvPr>
        </p:nvSpPr>
        <p:spPr/>
        <p:txBody>
          <a:bodyPr/>
          <a:lstStyle/>
          <a:p>
            <a:r>
              <a:rPr lang="en-US" dirty="0"/>
              <a:t>Simple habitat selection</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5978A32D-96A6-B91E-EA71-ABFDCC51C717}"/>
                  </a:ext>
                </a:extLst>
              </p:cNvPr>
              <p:cNvGraphicFramePr>
                <a:graphicFrameLocks noGrp="1"/>
              </p:cNvGraphicFramePr>
              <p:nvPr>
                <p:ph idx="1"/>
                <p:extLst>
                  <p:ext uri="{D42A27DB-BD31-4B8C-83A1-F6EECF244321}">
                    <p14:modId xmlns:p14="http://schemas.microsoft.com/office/powerpoint/2010/main" val="3962441904"/>
                  </p:ext>
                </p:extLst>
              </p:nvPr>
            </p:nvGraphicFramePr>
            <p:xfrm>
              <a:off x="734993" y="3044142"/>
              <a:ext cx="10528332"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gridCol w="2632083">
                      <a:extLst>
                        <a:ext uri="{9D8B030D-6E8A-4147-A177-3AD203B41FA5}">
                          <a16:colId xmlns:a16="http://schemas.microsoft.com/office/drawing/2014/main" val="4155332332"/>
                        </a:ext>
                      </a:extLst>
                    </a:gridCol>
                  </a:tblGrid>
                  <a:tr h="370840">
                    <a:tc>
                      <a:txBody>
                        <a:bodyPr/>
                        <a:lstStyle/>
                        <a:p>
                          <a:r>
                            <a:rPr lang="en-US" sz="2800" dirty="0"/>
                            <a:t>Habitat Type </a:t>
                          </a:r>
                          <a14:m>
                            <m:oMath xmlns:m="http://schemas.openxmlformats.org/officeDocument/2006/math">
                              <m:r>
                                <a:rPr lang="en-US" sz="2800" b="1" i="1" smtClean="0">
                                  <a:latin typeface="Cambria Math" panose="02040503050406030204" pitchFamily="18" charset="0"/>
                                </a:rPr>
                                <m:t>𝒙</m:t>
                              </m:r>
                            </m:oMath>
                          </a14:m>
                          <a:endParaRPr lang="en-US" sz="2800" dirty="0"/>
                        </a:p>
                      </a:txBody>
                      <a:tcPr/>
                    </a:tc>
                    <a:tc>
                      <a:txBody>
                        <a:bodyPr/>
                        <a:lstStyle/>
                        <a:p>
                          <a:r>
                            <a:rPr lang="en-US" sz="2800" dirty="0"/>
                            <a:t>Used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𝒖</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 </m:t>
                              </m:r>
                            </m:oMath>
                          </a14:m>
                          <a:endParaRPr lang="en-US" sz="2800" dirty="0"/>
                        </a:p>
                      </a:txBody>
                      <a:tcPr/>
                    </a:tc>
                    <a:tc>
                      <a:txBody>
                        <a:bodyPr/>
                        <a:lstStyle/>
                        <a:p>
                          <a:r>
                            <a:rPr lang="en-US" sz="2800" dirty="0"/>
                            <a:t>Available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𝒂</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oMath>
                          </a14:m>
                          <a:endParaRPr lang="en-US" sz="2800" dirty="0"/>
                        </a:p>
                      </a:txBody>
                      <a:tcPr/>
                    </a:tc>
                    <a:tc>
                      <a:txBody>
                        <a:bodyPr/>
                        <a:lstStyle/>
                        <a:p>
                          <a:r>
                            <a:rPr lang="en-US" sz="2800" dirty="0"/>
                            <a:t>Selection </a:t>
                          </a:r>
                          <a14:m>
                            <m:oMath xmlns:m="http://schemas.openxmlformats.org/officeDocument/2006/math">
                              <m:r>
                                <a:rPr lang="en-US" sz="2800" b="1" i="1" smtClean="0">
                                  <a:latin typeface="Cambria Math" panose="02040503050406030204" pitchFamily="18" charset="0"/>
                                </a:rPr>
                                <m:t>𝒘</m:t>
                              </m:r>
                              <m:r>
                                <a:rPr lang="en-US" sz="2800" b="1" i="1" smtClean="0">
                                  <a:latin typeface="Cambria Math" panose="02040503050406030204" pitchFamily="18" charset="0"/>
                                </a:rPr>
                                <m:t>(</m:t>
                              </m:r>
                              <m:r>
                                <a:rPr lang="en-US" sz="2800" b="1" i="1" smtClean="0">
                                  <a:latin typeface="Cambria Math" panose="02040503050406030204" pitchFamily="18" charset="0"/>
                                </a:rPr>
                                <m:t>𝒙</m:t>
                              </m:r>
                              <m:r>
                                <a:rPr lang="en-US" sz="2800" b="1" i="1" smtClean="0">
                                  <a:latin typeface="Cambria Math" panose="02040503050406030204" pitchFamily="18" charset="0"/>
                                </a:rPr>
                                <m:t>)</m:t>
                              </m:r>
                            </m:oMath>
                          </a14:m>
                          <a:endParaRPr lang="en-US" sz="2800" dirty="0"/>
                        </a:p>
                      </a:txBody>
                      <a:tcPr/>
                    </a:tc>
                    <a:extLst>
                      <a:ext uri="{0D108BD9-81ED-4DB2-BD59-A6C34878D82A}">
                        <a16:rowId xmlns:a16="http://schemas.microsoft.com/office/drawing/2014/main" val="784004485"/>
                      </a:ext>
                    </a:extLst>
                  </a:tr>
                  <a:tr h="37084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tc>
                      <a:txBody>
                        <a:bodyPr/>
                        <a:lstStyle/>
                        <a:p>
                          <a:r>
                            <a:rPr lang="en-US" sz="2800" dirty="0">
                              <a:solidFill>
                                <a:srgbClr val="C00000"/>
                              </a:solidFill>
                            </a:rPr>
                            <a:t>0.889</a:t>
                          </a:r>
                        </a:p>
                      </a:txBody>
                      <a:tcPr/>
                    </a:tc>
                    <a:extLst>
                      <a:ext uri="{0D108BD9-81ED-4DB2-BD59-A6C34878D82A}">
                        <a16:rowId xmlns:a16="http://schemas.microsoft.com/office/drawing/2014/main" val="45498980"/>
                      </a:ext>
                    </a:extLst>
                  </a:tr>
                  <a:tr h="37084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tc>
                      <a:txBody>
                        <a:bodyPr/>
                        <a:lstStyle/>
                        <a:p>
                          <a:r>
                            <a:rPr lang="en-US" sz="2800" dirty="0">
                              <a:solidFill>
                                <a:schemeClr val="accent6">
                                  <a:lumMod val="75000"/>
                                </a:schemeClr>
                              </a:solidFill>
                            </a:rPr>
                            <a:t>3.000</a:t>
                          </a:r>
                        </a:p>
                      </a:txBody>
                      <a:tcPr/>
                    </a:tc>
                    <a:extLst>
                      <a:ext uri="{0D108BD9-81ED-4DB2-BD59-A6C34878D82A}">
                        <a16:rowId xmlns:a16="http://schemas.microsoft.com/office/drawing/2014/main" val="3032322657"/>
                      </a:ext>
                    </a:extLst>
                  </a:tr>
                  <a:tr h="37084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tc>
                      <a:txBody>
                        <a:bodyPr/>
                        <a:lstStyle/>
                        <a:p>
                          <a:r>
                            <a:rPr lang="en-US" sz="2800" dirty="0"/>
                            <a:t>1.000</a:t>
                          </a:r>
                        </a:p>
                      </a:txBody>
                      <a:tcPr/>
                    </a:tc>
                    <a:extLst>
                      <a:ext uri="{0D108BD9-81ED-4DB2-BD59-A6C34878D82A}">
                        <a16:rowId xmlns:a16="http://schemas.microsoft.com/office/drawing/2014/main" val="1676923466"/>
                      </a:ext>
                    </a:extLst>
                  </a:tr>
                </a:tbl>
              </a:graphicData>
            </a:graphic>
          </p:graphicFrame>
        </mc:Choice>
        <mc:Fallback xmlns="">
          <p:graphicFrame>
            <p:nvGraphicFramePr>
              <p:cNvPr id="4" name="Content Placeholder 3">
                <a:extLst>
                  <a:ext uri="{FF2B5EF4-FFF2-40B4-BE49-F238E27FC236}">
                    <a16:creationId xmlns:a16="http://schemas.microsoft.com/office/drawing/2014/main" id="{5978A32D-96A6-B91E-EA71-ABFDCC51C717}"/>
                  </a:ext>
                </a:extLst>
              </p:cNvPr>
              <p:cNvGraphicFramePr>
                <a:graphicFrameLocks noGrp="1"/>
              </p:cNvGraphicFramePr>
              <p:nvPr>
                <p:ph idx="1"/>
                <p:extLst>
                  <p:ext uri="{D42A27DB-BD31-4B8C-83A1-F6EECF244321}">
                    <p14:modId xmlns:p14="http://schemas.microsoft.com/office/powerpoint/2010/main" val="3962441904"/>
                  </p:ext>
                </p:extLst>
              </p:nvPr>
            </p:nvGraphicFramePr>
            <p:xfrm>
              <a:off x="734993" y="3044142"/>
              <a:ext cx="10528332"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gridCol w="2632083">
                      <a:extLst>
                        <a:ext uri="{9D8B030D-6E8A-4147-A177-3AD203B41FA5}">
                          <a16:colId xmlns:a16="http://schemas.microsoft.com/office/drawing/2014/main" val="4155332332"/>
                        </a:ext>
                      </a:extLst>
                    </a:gridCol>
                  </a:tblGrid>
                  <a:tr h="518160">
                    <a:tc>
                      <a:txBody>
                        <a:bodyPr/>
                        <a:lstStyle/>
                        <a:p>
                          <a:endParaRPr lang="en-US"/>
                        </a:p>
                      </a:txBody>
                      <a:tcPr>
                        <a:blipFill>
                          <a:blip r:embed="rId3"/>
                          <a:stretch>
                            <a:fillRect l="-231" t="-11765" r="-300926" b="-332941"/>
                          </a:stretch>
                        </a:blipFill>
                      </a:tcPr>
                    </a:tc>
                    <a:tc>
                      <a:txBody>
                        <a:bodyPr/>
                        <a:lstStyle/>
                        <a:p>
                          <a:endParaRPr lang="en-US"/>
                        </a:p>
                      </a:txBody>
                      <a:tcPr>
                        <a:blipFill>
                          <a:blip r:embed="rId3"/>
                          <a:stretch>
                            <a:fillRect l="-100231" t="-11765" r="-200926" b="-332941"/>
                          </a:stretch>
                        </a:blipFill>
                      </a:tcPr>
                    </a:tc>
                    <a:tc>
                      <a:txBody>
                        <a:bodyPr/>
                        <a:lstStyle/>
                        <a:p>
                          <a:endParaRPr lang="en-US"/>
                        </a:p>
                      </a:txBody>
                      <a:tcPr>
                        <a:blipFill>
                          <a:blip r:embed="rId3"/>
                          <a:stretch>
                            <a:fillRect l="-200231" t="-11765" r="-100926" b="-332941"/>
                          </a:stretch>
                        </a:blipFill>
                      </a:tcPr>
                    </a:tc>
                    <a:tc>
                      <a:txBody>
                        <a:bodyPr/>
                        <a:lstStyle/>
                        <a:p>
                          <a:endParaRPr lang="en-US"/>
                        </a:p>
                      </a:txBody>
                      <a:tcPr>
                        <a:blipFill>
                          <a:blip r:embed="rId3"/>
                          <a:stretch>
                            <a:fillRect l="-300231" t="-11765" r="-926" b="-332941"/>
                          </a:stretch>
                        </a:blipFill>
                      </a:tcPr>
                    </a:tc>
                    <a:extLst>
                      <a:ext uri="{0D108BD9-81ED-4DB2-BD59-A6C34878D82A}">
                        <a16:rowId xmlns:a16="http://schemas.microsoft.com/office/drawing/2014/main" val="784004485"/>
                      </a:ext>
                    </a:extLst>
                  </a:tr>
                  <a:tr h="51816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tc>
                      <a:txBody>
                        <a:bodyPr/>
                        <a:lstStyle/>
                        <a:p>
                          <a:r>
                            <a:rPr lang="en-US" sz="2800" dirty="0">
                              <a:solidFill>
                                <a:srgbClr val="C00000"/>
                              </a:solidFill>
                            </a:rPr>
                            <a:t>0.889</a:t>
                          </a:r>
                        </a:p>
                      </a:txBody>
                      <a:tcPr/>
                    </a:tc>
                    <a:extLst>
                      <a:ext uri="{0D108BD9-81ED-4DB2-BD59-A6C34878D82A}">
                        <a16:rowId xmlns:a16="http://schemas.microsoft.com/office/drawing/2014/main" val="45498980"/>
                      </a:ext>
                    </a:extLst>
                  </a:tr>
                  <a:tr h="51816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tc>
                      <a:txBody>
                        <a:bodyPr/>
                        <a:lstStyle/>
                        <a:p>
                          <a:r>
                            <a:rPr lang="en-US" sz="2800" dirty="0">
                              <a:solidFill>
                                <a:schemeClr val="accent6">
                                  <a:lumMod val="75000"/>
                                </a:schemeClr>
                              </a:solidFill>
                            </a:rPr>
                            <a:t>3.000</a:t>
                          </a:r>
                        </a:p>
                      </a:txBody>
                      <a:tcPr/>
                    </a:tc>
                    <a:extLst>
                      <a:ext uri="{0D108BD9-81ED-4DB2-BD59-A6C34878D82A}">
                        <a16:rowId xmlns:a16="http://schemas.microsoft.com/office/drawing/2014/main" val="3032322657"/>
                      </a:ext>
                    </a:extLst>
                  </a:tr>
                  <a:tr h="51816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tc>
                      <a:txBody>
                        <a:bodyPr/>
                        <a:lstStyle/>
                        <a:p>
                          <a:r>
                            <a:rPr lang="en-US" sz="2800" dirty="0"/>
                            <a:t>1.000</a:t>
                          </a:r>
                        </a:p>
                      </a:txBody>
                      <a:tcPr/>
                    </a:tc>
                    <a:extLst>
                      <a:ext uri="{0D108BD9-81ED-4DB2-BD59-A6C34878D82A}">
                        <a16:rowId xmlns:a16="http://schemas.microsoft.com/office/drawing/2014/main" val="1676923466"/>
                      </a:ext>
                    </a:extLst>
                  </a:tr>
                </a:tbl>
              </a:graphicData>
            </a:graphic>
          </p:graphicFrame>
        </mc:Fallback>
      </mc:AlternateContent>
      <mc:AlternateContent xmlns:mc="http://schemas.openxmlformats.org/markup-compatibility/2006" xmlns:a14="http://schemas.microsoft.com/office/drawing/2010/main">
        <mc:Choice Requires="a14">
          <p:sp>
            <p:nvSpPr>
              <p:cNvPr id="5" name="Content Placeholder 5">
                <a:extLst>
                  <a:ext uri="{FF2B5EF4-FFF2-40B4-BE49-F238E27FC236}">
                    <a16:creationId xmlns:a16="http://schemas.microsoft.com/office/drawing/2014/main" id="{C7B2B034-C540-A193-CE12-ADF7C6F9EDAD}"/>
                  </a:ext>
                </a:extLst>
              </p:cNvPr>
              <p:cNvSpPr txBox="1">
                <a:spLocks/>
              </p:cNvSpPr>
              <p:nvPr/>
            </p:nvSpPr>
            <p:spPr>
              <a:xfrm>
                <a:off x="457200" y="5591344"/>
                <a:ext cx="13716000" cy="189824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&gt;1⇒</m:t>
                    </m:r>
                  </m:oMath>
                </a14:m>
                <a:r>
                  <a:rPr lang="en-US" dirty="0"/>
                  <a:t> </a:t>
                </a:r>
                <a:r>
                  <a:rPr lang="en-US" dirty="0">
                    <a:solidFill>
                      <a:schemeClr val="accent6">
                        <a:lumMod val="75000"/>
                      </a:schemeClr>
                    </a:solidFill>
                  </a:rPr>
                  <a:t>positive selection</a:t>
                </a:r>
              </a:p>
              <a:p>
                <a:pPr marL="0" indent="0" algn="ctr">
                  <a:buFont typeface="Arial" panose="020B0604020202020204" pitchFamily="34" charset="0"/>
                  <a:buNone/>
                </a:pPr>
                <a14:m>
                  <m:oMath xmlns:m="http://schemas.openxmlformats.org/officeDocument/2006/math">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=1⇒</m:t>
                    </m:r>
                  </m:oMath>
                </a14:m>
                <a:r>
                  <a:rPr lang="en-US" dirty="0"/>
                  <a:t> no selection (use = avail)</a:t>
                </a:r>
              </a:p>
              <a:p>
                <a:pPr marL="0" indent="0" algn="ctr">
                  <a:buFont typeface="Arial" panose="020B0604020202020204" pitchFamily="34" charset="0"/>
                  <a:buNone/>
                </a:pPr>
                <a14:m>
                  <m:oMath xmlns:m="http://schemas.openxmlformats.org/officeDocument/2006/math">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&lt;1⇒</m:t>
                    </m:r>
                  </m:oMath>
                </a14:m>
                <a:r>
                  <a:rPr lang="en-US" dirty="0"/>
                  <a:t> </a:t>
                </a:r>
                <a:r>
                  <a:rPr lang="en-US" dirty="0">
                    <a:solidFill>
                      <a:srgbClr val="C00000"/>
                    </a:solidFill>
                  </a:rPr>
                  <a:t>negative selection (avoidance)</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mc:Choice>
        <mc:Fallback xmlns="">
          <p:sp>
            <p:nvSpPr>
              <p:cNvPr id="5" name="Content Placeholder 5">
                <a:extLst>
                  <a:ext uri="{FF2B5EF4-FFF2-40B4-BE49-F238E27FC236}">
                    <a16:creationId xmlns:a16="http://schemas.microsoft.com/office/drawing/2014/main" id="{C7B2B034-C540-A193-CE12-ADF7C6F9EDAD}"/>
                  </a:ext>
                </a:extLst>
              </p:cNvPr>
              <p:cNvSpPr txBox="1">
                <a:spLocks noRot="1" noChangeAspect="1" noMove="1" noResize="1" noEditPoints="1" noAdjustHandles="1" noChangeArrowheads="1" noChangeShapeType="1" noTextEdit="1"/>
              </p:cNvSpPr>
              <p:nvPr/>
            </p:nvSpPr>
            <p:spPr>
              <a:xfrm>
                <a:off x="457200" y="5591344"/>
                <a:ext cx="13716000" cy="1898248"/>
              </a:xfrm>
              <a:prstGeom prst="rect">
                <a:avLst/>
              </a:prstGeom>
              <a:blipFill>
                <a:blip r:embed="rId4"/>
                <a:stretch>
                  <a:fillRect t="-6731" b="-5128"/>
                </a:stretch>
              </a:blipFill>
            </p:spPr>
            <p:txBody>
              <a:bodyPr/>
              <a:lstStyle/>
              <a:p>
                <a:r>
                  <a:rPr lang="en-US">
                    <a:noFill/>
                  </a:rPr>
                  <a:t> </a:t>
                </a:r>
              </a:p>
            </p:txBody>
          </p:sp>
        </mc:Fallback>
      </mc:AlternateContent>
    </p:spTree>
    <p:extLst>
      <p:ext uri="{BB962C8B-B14F-4D97-AF65-F5344CB8AC3E}">
        <p14:creationId xmlns:p14="http://schemas.microsoft.com/office/powerpoint/2010/main" val="2316929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91C2-4145-EF96-BDBE-B2281DCC9DA8}"/>
              </a:ext>
            </a:extLst>
          </p:cNvPr>
          <p:cNvSpPr>
            <a:spLocks noGrp="1"/>
          </p:cNvSpPr>
          <p:nvPr>
            <p:ph type="title"/>
          </p:nvPr>
        </p:nvSpPr>
        <p:spPr/>
        <p:txBody>
          <a:bodyPr/>
          <a:lstStyle/>
          <a:p>
            <a:r>
              <a:rPr lang="en-US" dirty="0"/>
              <a:t>Simple habitat selection</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5978A32D-96A6-B91E-EA71-ABFDCC51C717}"/>
                  </a:ext>
                </a:extLst>
              </p:cNvPr>
              <p:cNvGraphicFramePr>
                <a:graphicFrameLocks noGrp="1"/>
              </p:cNvGraphicFramePr>
              <p:nvPr>
                <p:ph idx="1"/>
                <p:extLst>
                  <p:ext uri="{D42A27DB-BD31-4B8C-83A1-F6EECF244321}">
                    <p14:modId xmlns:p14="http://schemas.microsoft.com/office/powerpoint/2010/main" val="3995618040"/>
                  </p:ext>
                </p:extLst>
              </p:nvPr>
            </p:nvGraphicFramePr>
            <p:xfrm>
              <a:off x="734993" y="3044142"/>
              <a:ext cx="13160415"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gridCol w="2632083">
                      <a:extLst>
                        <a:ext uri="{9D8B030D-6E8A-4147-A177-3AD203B41FA5}">
                          <a16:colId xmlns:a16="http://schemas.microsoft.com/office/drawing/2014/main" val="4155332332"/>
                        </a:ext>
                      </a:extLst>
                    </a:gridCol>
                    <a:gridCol w="2632083">
                      <a:extLst>
                        <a:ext uri="{9D8B030D-6E8A-4147-A177-3AD203B41FA5}">
                          <a16:colId xmlns:a16="http://schemas.microsoft.com/office/drawing/2014/main" val="2397400878"/>
                        </a:ext>
                      </a:extLst>
                    </a:gridCol>
                  </a:tblGrid>
                  <a:tr h="370840">
                    <a:tc>
                      <a:txBody>
                        <a:bodyPr/>
                        <a:lstStyle/>
                        <a:p>
                          <a:r>
                            <a:rPr lang="en-US" sz="2800" dirty="0"/>
                            <a:t>Habitat Type </a:t>
                          </a:r>
                          <a14:m>
                            <m:oMath xmlns:m="http://schemas.openxmlformats.org/officeDocument/2006/math">
                              <m:r>
                                <a:rPr lang="en-US" sz="2800" b="1" i="1" smtClean="0">
                                  <a:latin typeface="Cambria Math" panose="02040503050406030204" pitchFamily="18" charset="0"/>
                                </a:rPr>
                                <m:t>𝒙</m:t>
                              </m:r>
                            </m:oMath>
                          </a14:m>
                          <a:endParaRPr lang="en-US" sz="2800" dirty="0"/>
                        </a:p>
                      </a:txBody>
                      <a:tcPr/>
                    </a:tc>
                    <a:tc>
                      <a:txBody>
                        <a:bodyPr/>
                        <a:lstStyle/>
                        <a:p>
                          <a:r>
                            <a:rPr lang="en-US" sz="2800" dirty="0"/>
                            <a:t>Used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𝒖</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r>
                                <a:rPr lang="en-US" sz="2800" b="1" i="1" smtClean="0">
                                  <a:latin typeface="Cambria Math" panose="02040503050406030204" pitchFamily="18" charset="0"/>
                                </a:rPr>
                                <m:t> </m:t>
                              </m:r>
                            </m:oMath>
                          </a14:m>
                          <a:endParaRPr lang="en-US" sz="2800" dirty="0"/>
                        </a:p>
                      </a:txBody>
                      <a:tcPr/>
                    </a:tc>
                    <a:tc>
                      <a:txBody>
                        <a:bodyPr/>
                        <a:lstStyle/>
                        <a:p>
                          <a:r>
                            <a:rPr lang="en-US" sz="2800" dirty="0"/>
                            <a:t>Available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𝒇</m:t>
                                  </m:r>
                                </m:e>
                                <m:sub>
                                  <m:r>
                                    <a:rPr lang="en-US" sz="2800" b="1" i="1" smtClean="0">
                                      <a:latin typeface="Cambria Math" panose="02040503050406030204" pitchFamily="18" charset="0"/>
                                    </a:rPr>
                                    <m:t>𝒂</m:t>
                                  </m:r>
                                </m:sub>
                              </m:sSub>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oMath>
                          </a14:m>
                          <a:endParaRPr lang="en-US" sz="2800" dirty="0"/>
                        </a:p>
                      </a:txBody>
                      <a:tcPr/>
                    </a:tc>
                    <a:tc>
                      <a:txBody>
                        <a:bodyPr/>
                        <a:lstStyle/>
                        <a:p>
                          <a:r>
                            <a:rPr lang="en-US" sz="2800" dirty="0"/>
                            <a:t>Selection </a:t>
                          </a:r>
                          <a14:m>
                            <m:oMath xmlns:m="http://schemas.openxmlformats.org/officeDocument/2006/math">
                              <m:r>
                                <a:rPr lang="en-US" sz="2800" b="1" i="1" smtClean="0">
                                  <a:latin typeface="Cambria Math" panose="02040503050406030204" pitchFamily="18" charset="0"/>
                                </a:rPr>
                                <m:t>𝒘</m:t>
                              </m:r>
                              <m:r>
                                <a:rPr lang="en-US" sz="2800" b="1" i="1" smtClean="0">
                                  <a:latin typeface="Cambria Math" panose="02040503050406030204" pitchFamily="18" charset="0"/>
                                </a:rPr>
                                <m:t>(</m:t>
                              </m:r>
                              <m:r>
                                <a:rPr lang="en-US" sz="2800" b="1" i="1" smtClean="0">
                                  <a:latin typeface="Cambria Math" panose="02040503050406030204" pitchFamily="18" charset="0"/>
                                </a:rPr>
                                <m:t>𝒙</m:t>
                              </m:r>
                              <m:r>
                                <a:rPr lang="en-US" sz="2800" b="1" i="1" smtClean="0">
                                  <a:latin typeface="Cambria Math" panose="02040503050406030204" pitchFamily="18" charset="0"/>
                                </a:rPr>
                                <m:t>)</m:t>
                              </m:r>
                            </m:oMath>
                          </a14:m>
                          <a:endParaRPr lang="en-US" sz="2800" dirty="0"/>
                        </a:p>
                      </a:txBody>
                      <a:tcPr/>
                    </a:tc>
                    <a:tc>
                      <a:txBody>
                        <a:bodyPr/>
                        <a:lstStyle/>
                        <a:p>
                          <a:pPr/>
                          <a14:m>
                            <m:oMathPara xmlns:m="http://schemas.openxmlformats.org/officeDocument/2006/math">
                              <m:oMathParaPr>
                                <m:jc m:val="centerGroup"/>
                              </m:oMathParaPr>
                              <m:oMath xmlns:m="http://schemas.openxmlformats.org/officeDocument/2006/math">
                                <m:r>
                                  <a:rPr lang="en-US" sz="2800" b="1" i="0" smtClean="0">
                                    <a:latin typeface="Cambria Math" panose="02040503050406030204" pitchFamily="18" charset="0"/>
                                  </a:rPr>
                                  <m:t>𝐥𝐨𝐠</m:t>
                                </m:r>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𝒘</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𝒙</m:t>
                                        </m:r>
                                      </m:e>
                                    </m:d>
                                  </m:e>
                                </m:d>
                              </m:oMath>
                            </m:oMathPara>
                          </a14:m>
                          <a:endParaRPr lang="en-US" sz="2800" dirty="0"/>
                        </a:p>
                      </a:txBody>
                      <a:tcPr/>
                    </a:tc>
                    <a:extLst>
                      <a:ext uri="{0D108BD9-81ED-4DB2-BD59-A6C34878D82A}">
                        <a16:rowId xmlns:a16="http://schemas.microsoft.com/office/drawing/2014/main" val="784004485"/>
                      </a:ext>
                    </a:extLst>
                  </a:tr>
                  <a:tr h="37084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tc>
                      <a:txBody>
                        <a:bodyPr/>
                        <a:lstStyle/>
                        <a:p>
                          <a:r>
                            <a:rPr lang="en-US" sz="2800" dirty="0">
                              <a:solidFill>
                                <a:srgbClr val="C00000"/>
                              </a:solidFill>
                            </a:rPr>
                            <a:t>0.889</a:t>
                          </a:r>
                        </a:p>
                      </a:txBody>
                      <a:tcPr/>
                    </a:tc>
                    <a:tc>
                      <a:txBody>
                        <a:bodyPr/>
                        <a:lstStyle/>
                        <a:p>
                          <a:r>
                            <a:rPr lang="en-US" sz="2800" dirty="0">
                              <a:solidFill>
                                <a:srgbClr val="C00000"/>
                              </a:solidFill>
                            </a:rPr>
                            <a:t>-0.118</a:t>
                          </a:r>
                        </a:p>
                      </a:txBody>
                      <a:tcPr/>
                    </a:tc>
                    <a:extLst>
                      <a:ext uri="{0D108BD9-81ED-4DB2-BD59-A6C34878D82A}">
                        <a16:rowId xmlns:a16="http://schemas.microsoft.com/office/drawing/2014/main" val="45498980"/>
                      </a:ext>
                    </a:extLst>
                  </a:tr>
                  <a:tr h="37084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tc>
                      <a:txBody>
                        <a:bodyPr/>
                        <a:lstStyle/>
                        <a:p>
                          <a:r>
                            <a:rPr lang="en-US" sz="2800" dirty="0">
                              <a:solidFill>
                                <a:schemeClr val="accent6">
                                  <a:lumMod val="75000"/>
                                </a:schemeClr>
                              </a:solidFill>
                            </a:rPr>
                            <a:t>3.000</a:t>
                          </a:r>
                        </a:p>
                      </a:txBody>
                      <a:tcPr/>
                    </a:tc>
                    <a:tc>
                      <a:txBody>
                        <a:bodyPr/>
                        <a:lstStyle/>
                        <a:p>
                          <a:r>
                            <a:rPr lang="en-US" sz="2800" dirty="0">
                              <a:solidFill>
                                <a:schemeClr val="accent6">
                                  <a:lumMod val="75000"/>
                                </a:schemeClr>
                              </a:solidFill>
                            </a:rPr>
                            <a:t>1.099</a:t>
                          </a:r>
                        </a:p>
                      </a:txBody>
                      <a:tcPr/>
                    </a:tc>
                    <a:extLst>
                      <a:ext uri="{0D108BD9-81ED-4DB2-BD59-A6C34878D82A}">
                        <a16:rowId xmlns:a16="http://schemas.microsoft.com/office/drawing/2014/main" val="3032322657"/>
                      </a:ext>
                    </a:extLst>
                  </a:tr>
                  <a:tr h="37084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tc>
                      <a:txBody>
                        <a:bodyPr/>
                        <a:lstStyle/>
                        <a:p>
                          <a:r>
                            <a:rPr lang="en-US" sz="2800" dirty="0"/>
                            <a:t>1.000</a:t>
                          </a:r>
                        </a:p>
                      </a:txBody>
                      <a:tcPr/>
                    </a:tc>
                    <a:tc>
                      <a:txBody>
                        <a:bodyPr/>
                        <a:lstStyle/>
                        <a:p>
                          <a:r>
                            <a:rPr lang="en-US" sz="2800" dirty="0"/>
                            <a:t>0.000</a:t>
                          </a:r>
                        </a:p>
                      </a:txBody>
                      <a:tcPr/>
                    </a:tc>
                    <a:extLst>
                      <a:ext uri="{0D108BD9-81ED-4DB2-BD59-A6C34878D82A}">
                        <a16:rowId xmlns:a16="http://schemas.microsoft.com/office/drawing/2014/main" val="1676923466"/>
                      </a:ext>
                    </a:extLst>
                  </a:tr>
                </a:tbl>
              </a:graphicData>
            </a:graphic>
          </p:graphicFrame>
        </mc:Choice>
        <mc:Fallback xmlns="">
          <p:graphicFrame>
            <p:nvGraphicFramePr>
              <p:cNvPr id="4" name="Content Placeholder 3">
                <a:extLst>
                  <a:ext uri="{FF2B5EF4-FFF2-40B4-BE49-F238E27FC236}">
                    <a16:creationId xmlns:a16="http://schemas.microsoft.com/office/drawing/2014/main" id="{5978A32D-96A6-B91E-EA71-ABFDCC51C717}"/>
                  </a:ext>
                </a:extLst>
              </p:cNvPr>
              <p:cNvGraphicFramePr>
                <a:graphicFrameLocks noGrp="1"/>
              </p:cNvGraphicFramePr>
              <p:nvPr>
                <p:ph idx="1"/>
                <p:extLst>
                  <p:ext uri="{D42A27DB-BD31-4B8C-83A1-F6EECF244321}">
                    <p14:modId xmlns:p14="http://schemas.microsoft.com/office/powerpoint/2010/main" val="3995618040"/>
                  </p:ext>
                </p:extLst>
              </p:nvPr>
            </p:nvGraphicFramePr>
            <p:xfrm>
              <a:off x="734993" y="3044142"/>
              <a:ext cx="13160415" cy="2072640"/>
            </p:xfrm>
            <a:graphic>
              <a:graphicData uri="http://schemas.openxmlformats.org/drawingml/2006/table">
                <a:tbl>
                  <a:tblPr firstRow="1" bandRow="1">
                    <a:tableStyleId>{5C22544A-7EE6-4342-B048-85BDC9FD1C3A}</a:tableStyleId>
                  </a:tblPr>
                  <a:tblGrid>
                    <a:gridCol w="2632083">
                      <a:extLst>
                        <a:ext uri="{9D8B030D-6E8A-4147-A177-3AD203B41FA5}">
                          <a16:colId xmlns:a16="http://schemas.microsoft.com/office/drawing/2014/main" val="1667026333"/>
                        </a:ext>
                      </a:extLst>
                    </a:gridCol>
                    <a:gridCol w="2632083">
                      <a:extLst>
                        <a:ext uri="{9D8B030D-6E8A-4147-A177-3AD203B41FA5}">
                          <a16:colId xmlns:a16="http://schemas.microsoft.com/office/drawing/2014/main" val="2584563400"/>
                        </a:ext>
                      </a:extLst>
                    </a:gridCol>
                    <a:gridCol w="2632083">
                      <a:extLst>
                        <a:ext uri="{9D8B030D-6E8A-4147-A177-3AD203B41FA5}">
                          <a16:colId xmlns:a16="http://schemas.microsoft.com/office/drawing/2014/main" val="3913600228"/>
                        </a:ext>
                      </a:extLst>
                    </a:gridCol>
                    <a:gridCol w="2632083">
                      <a:extLst>
                        <a:ext uri="{9D8B030D-6E8A-4147-A177-3AD203B41FA5}">
                          <a16:colId xmlns:a16="http://schemas.microsoft.com/office/drawing/2014/main" val="4155332332"/>
                        </a:ext>
                      </a:extLst>
                    </a:gridCol>
                    <a:gridCol w="2632083">
                      <a:extLst>
                        <a:ext uri="{9D8B030D-6E8A-4147-A177-3AD203B41FA5}">
                          <a16:colId xmlns:a16="http://schemas.microsoft.com/office/drawing/2014/main" val="2397400878"/>
                        </a:ext>
                      </a:extLst>
                    </a:gridCol>
                  </a:tblGrid>
                  <a:tr h="518160">
                    <a:tc>
                      <a:txBody>
                        <a:bodyPr/>
                        <a:lstStyle/>
                        <a:p>
                          <a:endParaRPr lang="en-US"/>
                        </a:p>
                      </a:txBody>
                      <a:tcPr>
                        <a:blipFill>
                          <a:blip r:embed="rId3"/>
                          <a:stretch>
                            <a:fillRect l="-231" t="-11765" r="-400926" b="-332941"/>
                          </a:stretch>
                        </a:blipFill>
                      </a:tcPr>
                    </a:tc>
                    <a:tc>
                      <a:txBody>
                        <a:bodyPr/>
                        <a:lstStyle/>
                        <a:p>
                          <a:endParaRPr lang="en-US"/>
                        </a:p>
                      </a:txBody>
                      <a:tcPr>
                        <a:blipFill>
                          <a:blip r:embed="rId3"/>
                          <a:stretch>
                            <a:fillRect l="-100231" t="-11765" r="-300926" b="-332941"/>
                          </a:stretch>
                        </a:blipFill>
                      </a:tcPr>
                    </a:tc>
                    <a:tc>
                      <a:txBody>
                        <a:bodyPr/>
                        <a:lstStyle/>
                        <a:p>
                          <a:endParaRPr lang="en-US"/>
                        </a:p>
                      </a:txBody>
                      <a:tcPr>
                        <a:blipFill>
                          <a:blip r:embed="rId3"/>
                          <a:stretch>
                            <a:fillRect l="-200231" t="-11765" r="-200926" b="-332941"/>
                          </a:stretch>
                        </a:blipFill>
                      </a:tcPr>
                    </a:tc>
                    <a:tc>
                      <a:txBody>
                        <a:bodyPr/>
                        <a:lstStyle/>
                        <a:p>
                          <a:endParaRPr lang="en-US"/>
                        </a:p>
                      </a:txBody>
                      <a:tcPr>
                        <a:blipFill>
                          <a:blip r:embed="rId3"/>
                          <a:stretch>
                            <a:fillRect l="-300231" t="-11765" r="-100926" b="-332941"/>
                          </a:stretch>
                        </a:blipFill>
                      </a:tcPr>
                    </a:tc>
                    <a:tc>
                      <a:txBody>
                        <a:bodyPr/>
                        <a:lstStyle/>
                        <a:p>
                          <a:endParaRPr lang="en-US"/>
                        </a:p>
                      </a:txBody>
                      <a:tcPr>
                        <a:blipFill>
                          <a:blip r:embed="rId3"/>
                          <a:stretch>
                            <a:fillRect l="-400231" t="-11765" r="-926" b="-332941"/>
                          </a:stretch>
                        </a:blipFill>
                      </a:tcPr>
                    </a:tc>
                    <a:extLst>
                      <a:ext uri="{0D108BD9-81ED-4DB2-BD59-A6C34878D82A}">
                        <a16:rowId xmlns:a16="http://schemas.microsoft.com/office/drawing/2014/main" val="784004485"/>
                      </a:ext>
                    </a:extLst>
                  </a:tr>
                  <a:tr h="518160">
                    <a:tc>
                      <a:txBody>
                        <a:bodyPr/>
                        <a:lstStyle/>
                        <a:p>
                          <a:r>
                            <a:rPr lang="en-US" sz="2800" dirty="0"/>
                            <a:t>Grassland</a:t>
                          </a:r>
                        </a:p>
                      </a:txBody>
                      <a:tcPr/>
                    </a:tc>
                    <a:tc>
                      <a:txBody>
                        <a:bodyPr/>
                        <a:lstStyle/>
                        <a:p>
                          <a:r>
                            <a:rPr lang="en-US" sz="2800" dirty="0"/>
                            <a:t>80%</a:t>
                          </a:r>
                        </a:p>
                      </a:txBody>
                      <a:tcPr/>
                    </a:tc>
                    <a:tc>
                      <a:txBody>
                        <a:bodyPr/>
                        <a:lstStyle/>
                        <a:p>
                          <a:r>
                            <a:rPr lang="en-US" sz="2800" dirty="0"/>
                            <a:t>90%</a:t>
                          </a:r>
                        </a:p>
                      </a:txBody>
                      <a:tcPr/>
                    </a:tc>
                    <a:tc>
                      <a:txBody>
                        <a:bodyPr/>
                        <a:lstStyle/>
                        <a:p>
                          <a:r>
                            <a:rPr lang="en-US" sz="2800" dirty="0">
                              <a:solidFill>
                                <a:srgbClr val="C00000"/>
                              </a:solidFill>
                            </a:rPr>
                            <a:t>0.889</a:t>
                          </a:r>
                        </a:p>
                      </a:txBody>
                      <a:tcPr/>
                    </a:tc>
                    <a:tc>
                      <a:txBody>
                        <a:bodyPr/>
                        <a:lstStyle/>
                        <a:p>
                          <a:r>
                            <a:rPr lang="en-US" sz="2800" dirty="0">
                              <a:solidFill>
                                <a:srgbClr val="C00000"/>
                              </a:solidFill>
                            </a:rPr>
                            <a:t>-0.118</a:t>
                          </a:r>
                        </a:p>
                      </a:txBody>
                      <a:tcPr/>
                    </a:tc>
                    <a:extLst>
                      <a:ext uri="{0D108BD9-81ED-4DB2-BD59-A6C34878D82A}">
                        <a16:rowId xmlns:a16="http://schemas.microsoft.com/office/drawing/2014/main" val="45498980"/>
                      </a:ext>
                    </a:extLst>
                  </a:tr>
                  <a:tr h="518160">
                    <a:tc>
                      <a:txBody>
                        <a:bodyPr/>
                        <a:lstStyle/>
                        <a:p>
                          <a:r>
                            <a:rPr lang="en-US" sz="2800" dirty="0"/>
                            <a:t>Forest</a:t>
                          </a:r>
                        </a:p>
                      </a:txBody>
                      <a:tcPr/>
                    </a:tc>
                    <a:tc>
                      <a:txBody>
                        <a:bodyPr/>
                        <a:lstStyle/>
                        <a:p>
                          <a:r>
                            <a:rPr lang="en-US" sz="2800" dirty="0"/>
                            <a:t>15%</a:t>
                          </a:r>
                        </a:p>
                      </a:txBody>
                      <a:tcPr/>
                    </a:tc>
                    <a:tc>
                      <a:txBody>
                        <a:bodyPr/>
                        <a:lstStyle/>
                        <a:p>
                          <a:r>
                            <a:rPr lang="en-US" sz="2800" dirty="0"/>
                            <a:t>5%</a:t>
                          </a:r>
                        </a:p>
                      </a:txBody>
                      <a:tcPr/>
                    </a:tc>
                    <a:tc>
                      <a:txBody>
                        <a:bodyPr/>
                        <a:lstStyle/>
                        <a:p>
                          <a:r>
                            <a:rPr lang="en-US" sz="2800" dirty="0">
                              <a:solidFill>
                                <a:schemeClr val="accent6">
                                  <a:lumMod val="75000"/>
                                </a:schemeClr>
                              </a:solidFill>
                            </a:rPr>
                            <a:t>3.000</a:t>
                          </a:r>
                        </a:p>
                      </a:txBody>
                      <a:tcPr/>
                    </a:tc>
                    <a:tc>
                      <a:txBody>
                        <a:bodyPr/>
                        <a:lstStyle/>
                        <a:p>
                          <a:r>
                            <a:rPr lang="en-US" sz="2800" dirty="0">
                              <a:solidFill>
                                <a:schemeClr val="accent6">
                                  <a:lumMod val="75000"/>
                                </a:schemeClr>
                              </a:solidFill>
                            </a:rPr>
                            <a:t>1.099</a:t>
                          </a:r>
                        </a:p>
                      </a:txBody>
                      <a:tcPr/>
                    </a:tc>
                    <a:extLst>
                      <a:ext uri="{0D108BD9-81ED-4DB2-BD59-A6C34878D82A}">
                        <a16:rowId xmlns:a16="http://schemas.microsoft.com/office/drawing/2014/main" val="3032322657"/>
                      </a:ext>
                    </a:extLst>
                  </a:tr>
                  <a:tr h="518160">
                    <a:tc>
                      <a:txBody>
                        <a:bodyPr/>
                        <a:lstStyle/>
                        <a:p>
                          <a:r>
                            <a:rPr lang="en-US" sz="2800" dirty="0"/>
                            <a:t>Wetland</a:t>
                          </a:r>
                        </a:p>
                      </a:txBody>
                      <a:tcPr/>
                    </a:tc>
                    <a:tc>
                      <a:txBody>
                        <a:bodyPr/>
                        <a:lstStyle/>
                        <a:p>
                          <a:r>
                            <a:rPr lang="en-US" sz="2800" dirty="0"/>
                            <a:t>5%</a:t>
                          </a:r>
                        </a:p>
                      </a:txBody>
                      <a:tcPr/>
                    </a:tc>
                    <a:tc>
                      <a:txBody>
                        <a:bodyPr/>
                        <a:lstStyle/>
                        <a:p>
                          <a:r>
                            <a:rPr lang="en-US" sz="2800" dirty="0"/>
                            <a:t>5%</a:t>
                          </a:r>
                        </a:p>
                      </a:txBody>
                      <a:tcPr/>
                    </a:tc>
                    <a:tc>
                      <a:txBody>
                        <a:bodyPr/>
                        <a:lstStyle/>
                        <a:p>
                          <a:r>
                            <a:rPr lang="en-US" sz="2800" dirty="0"/>
                            <a:t>1.000</a:t>
                          </a:r>
                        </a:p>
                      </a:txBody>
                      <a:tcPr/>
                    </a:tc>
                    <a:tc>
                      <a:txBody>
                        <a:bodyPr/>
                        <a:lstStyle/>
                        <a:p>
                          <a:r>
                            <a:rPr lang="en-US" sz="2800" dirty="0"/>
                            <a:t>0.000</a:t>
                          </a:r>
                        </a:p>
                      </a:txBody>
                      <a:tcPr/>
                    </a:tc>
                    <a:extLst>
                      <a:ext uri="{0D108BD9-81ED-4DB2-BD59-A6C34878D82A}">
                        <a16:rowId xmlns:a16="http://schemas.microsoft.com/office/drawing/2014/main" val="1676923466"/>
                      </a:ext>
                    </a:extLst>
                  </a:tr>
                </a:tbl>
              </a:graphicData>
            </a:graphic>
          </p:graphicFrame>
        </mc:Fallback>
      </mc:AlternateContent>
      <mc:AlternateContent xmlns:mc="http://schemas.openxmlformats.org/markup-compatibility/2006" xmlns:a14="http://schemas.microsoft.com/office/drawing/2010/main">
        <mc:Choice Requires="a14">
          <p:sp>
            <p:nvSpPr>
              <p:cNvPr id="3" name="Content Placeholder 5">
                <a:extLst>
                  <a:ext uri="{FF2B5EF4-FFF2-40B4-BE49-F238E27FC236}">
                    <a16:creationId xmlns:a16="http://schemas.microsoft.com/office/drawing/2014/main" id="{E2EB822F-2915-3808-BE78-1CDFCA7903A0}"/>
                  </a:ext>
                </a:extLst>
              </p:cNvPr>
              <p:cNvSpPr txBox="1">
                <a:spLocks/>
              </p:cNvSpPr>
              <p:nvPr/>
            </p:nvSpPr>
            <p:spPr>
              <a:xfrm>
                <a:off x="457200" y="5591344"/>
                <a:ext cx="13716000" cy="189824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e>
                        </m:d>
                      </m:e>
                    </m:func>
                    <m:r>
                      <a:rPr lang="en-US" i="1" smtClean="0">
                        <a:latin typeface="Cambria Math" panose="02040503050406030204" pitchFamily="18" charset="0"/>
                      </a:rPr>
                      <m:t>&gt;</m:t>
                    </m:r>
                    <m:r>
                      <a:rPr lang="en-US" b="0" i="1" smtClean="0">
                        <a:latin typeface="Cambria Math" panose="02040503050406030204" pitchFamily="18" charset="0"/>
                      </a:rPr>
                      <m:t>0</m:t>
                    </m:r>
                    <m:r>
                      <a:rPr lang="en-US" i="1" smtClean="0">
                        <a:latin typeface="Cambria Math" panose="02040503050406030204" pitchFamily="18" charset="0"/>
                      </a:rPr>
                      <m:t>⇒</m:t>
                    </m:r>
                  </m:oMath>
                </a14:m>
                <a:r>
                  <a:rPr lang="en-US" dirty="0"/>
                  <a:t> </a:t>
                </a:r>
                <a:r>
                  <a:rPr lang="en-US" dirty="0">
                    <a:solidFill>
                      <a:schemeClr val="accent6">
                        <a:lumMod val="75000"/>
                      </a:schemeClr>
                    </a:solidFill>
                  </a:rPr>
                  <a:t>positive selection</a:t>
                </a:r>
              </a:p>
              <a:p>
                <a:pPr marL="0" indent="0" algn="ctr">
                  <a:buFont typeface="Arial" panose="020B0604020202020204" pitchFamily="34" charset="0"/>
                  <a:buNone/>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e>
                        </m:d>
                      </m:e>
                    </m:func>
                    <m:r>
                      <a:rPr lang="en-US" i="1" smtClean="0">
                        <a:latin typeface="Cambria Math" panose="02040503050406030204" pitchFamily="18" charset="0"/>
                      </a:rPr>
                      <m:t>=</m:t>
                    </m:r>
                    <m:r>
                      <a:rPr lang="en-US" b="0" i="1" smtClean="0">
                        <a:latin typeface="Cambria Math" panose="02040503050406030204" pitchFamily="18" charset="0"/>
                      </a:rPr>
                      <m:t>0</m:t>
                    </m:r>
                    <m:r>
                      <a:rPr lang="en-US" i="1" smtClean="0">
                        <a:latin typeface="Cambria Math" panose="02040503050406030204" pitchFamily="18" charset="0"/>
                      </a:rPr>
                      <m:t>⇒</m:t>
                    </m:r>
                  </m:oMath>
                </a14:m>
                <a:r>
                  <a:rPr lang="en-US" dirty="0"/>
                  <a:t> no selection (use = avail)</a:t>
                </a:r>
              </a:p>
              <a:p>
                <a:pPr marL="0" indent="0" algn="ctr">
                  <a:buFont typeface="Arial" panose="020B0604020202020204" pitchFamily="34" charset="0"/>
                  <a:buNone/>
                </a:pP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i="1" smtClean="0">
                                <a:latin typeface="Cambria Math" panose="02040503050406030204" pitchFamily="18" charset="0"/>
                              </a:rPr>
                              <m:t>𝑤</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e>
                        </m:d>
                      </m:e>
                    </m:func>
                    <m:r>
                      <a:rPr lang="en-US" i="1" smtClean="0">
                        <a:latin typeface="Cambria Math" panose="02040503050406030204" pitchFamily="18" charset="0"/>
                      </a:rPr>
                      <m:t>&lt;</m:t>
                    </m:r>
                    <m:r>
                      <a:rPr lang="en-US" b="0" i="1" smtClean="0">
                        <a:latin typeface="Cambria Math" panose="02040503050406030204" pitchFamily="18" charset="0"/>
                      </a:rPr>
                      <m:t>0</m:t>
                    </m:r>
                    <m:r>
                      <a:rPr lang="en-US" i="1" smtClean="0">
                        <a:latin typeface="Cambria Math" panose="02040503050406030204" pitchFamily="18" charset="0"/>
                      </a:rPr>
                      <m:t>⇒</m:t>
                    </m:r>
                  </m:oMath>
                </a14:m>
                <a:r>
                  <a:rPr lang="en-US" dirty="0"/>
                  <a:t> </a:t>
                </a:r>
                <a:r>
                  <a:rPr lang="en-US" dirty="0">
                    <a:solidFill>
                      <a:srgbClr val="C00000"/>
                    </a:solidFill>
                  </a:rPr>
                  <a:t>negative selection (avoidance)</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mc:Choice>
        <mc:Fallback xmlns="">
          <p:sp>
            <p:nvSpPr>
              <p:cNvPr id="3" name="Content Placeholder 5">
                <a:extLst>
                  <a:ext uri="{FF2B5EF4-FFF2-40B4-BE49-F238E27FC236}">
                    <a16:creationId xmlns:a16="http://schemas.microsoft.com/office/drawing/2014/main" id="{E2EB822F-2915-3808-BE78-1CDFCA7903A0}"/>
                  </a:ext>
                </a:extLst>
              </p:cNvPr>
              <p:cNvSpPr txBox="1">
                <a:spLocks noRot="1" noChangeAspect="1" noMove="1" noResize="1" noEditPoints="1" noAdjustHandles="1" noChangeArrowheads="1" noChangeShapeType="1" noTextEdit="1"/>
              </p:cNvSpPr>
              <p:nvPr/>
            </p:nvSpPr>
            <p:spPr>
              <a:xfrm>
                <a:off x="457200" y="5591344"/>
                <a:ext cx="13716000" cy="1898248"/>
              </a:xfrm>
              <a:prstGeom prst="rect">
                <a:avLst/>
              </a:prstGeom>
              <a:blipFill>
                <a:blip r:embed="rId4"/>
                <a:stretch>
                  <a:fillRect t="-6731" b="-5128"/>
                </a:stretch>
              </a:blipFill>
            </p:spPr>
            <p:txBody>
              <a:bodyPr/>
              <a:lstStyle/>
              <a:p>
                <a:r>
                  <a:rPr lang="en-US">
                    <a:noFill/>
                  </a:rPr>
                  <a:t> </a:t>
                </a:r>
              </a:p>
            </p:txBody>
          </p:sp>
        </mc:Fallback>
      </mc:AlternateContent>
    </p:spTree>
    <p:extLst>
      <p:ext uri="{BB962C8B-B14F-4D97-AF65-F5344CB8AC3E}">
        <p14:creationId xmlns:p14="http://schemas.microsoft.com/office/powerpoint/2010/main" val="2379861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8838C75-0113-4698-3180-EE253D5BCA0A}"/>
                  </a:ext>
                </a:extLst>
              </p:cNvPr>
              <p:cNvSpPr>
                <a:spLocks noGrp="1"/>
              </p:cNvSpPr>
              <p:nvPr>
                <p:ph type="title"/>
              </p:nvPr>
            </p:nvSpPr>
            <p:spPr/>
            <p:txBody>
              <a:bodyPr/>
              <a:lstStyle/>
              <a:p>
                <a:r>
                  <a:rPr lang="en-US" dirty="0"/>
                  <a:t>Symmetry of </a:t>
                </a:r>
                <a14:m>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oMath>
                </a14:m>
                <a:r>
                  <a:rPr lang="en-US" dirty="0"/>
                  <a:t> transforms</a:t>
                </a:r>
              </a:p>
            </p:txBody>
          </p:sp>
        </mc:Choice>
        <mc:Fallback xmlns="">
          <p:sp>
            <p:nvSpPr>
              <p:cNvPr id="2" name="Title 1">
                <a:extLst>
                  <a:ext uri="{FF2B5EF4-FFF2-40B4-BE49-F238E27FC236}">
                    <a16:creationId xmlns:a16="http://schemas.microsoft.com/office/drawing/2014/main" id="{68838C75-0113-4698-3180-EE253D5BCA0A}"/>
                  </a:ext>
                </a:extLst>
              </p:cNvPr>
              <p:cNvSpPr>
                <a:spLocks noGrp="1" noRot="1" noChangeAspect="1" noMove="1" noResize="1" noEditPoints="1" noAdjustHandles="1" noChangeArrowheads="1" noChangeShapeType="1" noTextEdit="1"/>
              </p:cNvSpPr>
              <p:nvPr>
                <p:ph type="title"/>
              </p:nvPr>
            </p:nvSpPr>
            <p:spPr>
              <a:blipFill>
                <a:blip r:embed="rId3"/>
                <a:stretch>
                  <a:fillRect l="-22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E9E27B-1ED3-E3B5-B489-B5A8003D4DF3}"/>
                  </a:ext>
                </a:extLst>
              </p:cNvPr>
              <p:cNvSpPr>
                <a:spLocks noGrp="1"/>
              </p:cNvSpPr>
              <p:nvPr>
                <p:ph idx="1"/>
              </p:nvPr>
            </p:nvSpPr>
            <p:spPr/>
            <p:txBody>
              <a:bodyPr>
                <a:normAutofit/>
              </a:bodyPr>
              <a:lstStyle/>
              <a:p>
                <a:pPr marL="0" indent="0">
                  <a:buNone/>
                </a:pPr>
                <a:endParaRPr lang="en-US"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log</m:t>
                          </m:r>
                        </m:fName>
                        <m:e>
                          <m:d>
                            <m:dPr>
                              <m:ctrlPr>
                                <a:rPr lang="en-US" sz="3600" b="0" i="1" smtClean="0">
                                  <a:latin typeface="Cambria Math" panose="02040503050406030204" pitchFamily="18" charset="0"/>
                                </a:rPr>
                              </m:ctrlPr>
                            </m:dPr>
                            <m:e>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1</m:t>
                                  </m:r>
                                </m:num>
                                <m:den>
                                  <m:r>
                                    <a:rPr lang="en-US" sz="3600" b="0" i="1" smtClean="0">
                                      <a:latin typeface="Cambria Math" panose="02040503050406030204" pitchFamily="18" charset="0"/>
                                    </a:rPr>
                                    <m:t>5</m:t>
                                  </m:r>
                                </m:den>
                              </m:f>
                            </m:e>
                          </m:d>
                        </m:e>
                      </m:func>
                      <m:r>
                        <a:rPr lang="en-US" sz="3600" b="0" i="1" smtClean="0">
                          <a:latin typeface="Cambria Math" panose="02040503050406030204" pitchFamily="18" charset="0"/>
                        </a:rPr>
                        <m:t>=</m:t>
                      </m:r>
                      <m:r>
                        <a:rPr lang="en-US" sz="3600" b="0" i="1" smtClean="0">
                          <a:solidFill>
                            <a:srgbClr val="C00000"/>
                          </a:solidFill>
                          <a:latin typeface="Cambria Math" panose="02040503050406030204" pitchFamily="18" charset="0"/>
                        </a:rPr>
                        <m:t>−1.609</m:t>
                      </m:r>
                    </m:oMath>
                  </m:oMathPara>
                </a14:m>
                <a:endParaRPr lang="en-US" sz="3600" b="0" dirty="0">
                  <a:solidFill>
                    <a:srgbClr val="C00000"/>
                  </a:solidFill>
                </a:endParaRPr>
              </a:p>
              <a:p>
                <a:pPr marL="0" indent="0">
                  <a:buNone/>
                </a:pPr>
                <a:endParaRPr lang="en-US" sz="3600" dirty="0"/>
              </a:p>
              <a:p>
                <a:pPr marL="0" indent="0">
                  <a:buNone/>
                </a:pPr>
                <a14:m>
                  <m:oMathPara xmlns:m="http://schemas.openxmlformats.org/officeDocument/2006/math">
                    <m:oMathParaPr>
                      <m:jc m:val="centerGroup"/>
                    </m:oMathParaPr>
                    <m:oMath xmlns:m="http://schemas.openxmlformats.org/officeDocument/2006/math">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log</m:t>
                          </m:r>
                        </m:fName>
                        <m:e>
                          <m:d>
                            <m:dPr>
                              <m:ctrlPr>
                                <a:rPr lang="en-US" sz="3600" b="0" i="1" smtClean="0">
                                  <a:latin typeface="Cambria Math" panose="02040503050406030204" pitchFamily="18" charset="0"/>
                                </a:rPr>
                              </m:ctrlPr>
                            </m:dPr>
                            <m:e>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5</m:t>
                                  </m:r>
                                </m:num>
                                <m:den>
                                  <m:r>
                                    <a:rPr lang="en-US" sz="3600" b="0" i="1" smtClean="0">
                                      <a:latin typeface="Cambria Math" panose="02040503050406030204" pitchFamily="18" charset="0"/>
                                    </a:rPr>
                                    <m:t>1</m:t>
                                  </m:r>
                                </m:den>
                              </m:f>
                            </m:e>
                          </m:d>
                        </m:e>
                      </m:func>
                      <m:r>
                        <a:rPr lang="en-US" sz="3600" b="0" i="1" smtClean="0">
                          <a:latin typeface="Cambria Math" panose="02040503050406030204" pitchFamily="18" charset="0"/>
                        </a:rPr>
                        <m:t>= </m:t>
                      </m:r>
                      <m:r>
                        <a:rPr lang="en-US" sz="3600" b="0" i="1" smtClean="0">
                          <a:solidFill>
                            <a:schemeClr val="accent6">
                              <a:lumMod val="75000"/>
                            </a:schemeClr>
                          </a:solidFill>
                          <a:latin typeface="Cambria Math" panose="02040503050406030204" pitchFamily="18" charset="0"/>
                        </a:rPr>
                        <m:t>+1.609</m:t>
                      </m:r>
                    </m:oMath>
                  </m:oMathPara>
                </a14:m>
                <a:endParaRPr lang="en-US" sz="3600" dirty="0"/>
              </a:p>
            </p:txBody>
          </p:sp>
        </mc:Choice>
        <mc:Fallback xmlns="">
          <p:sp>
            <p:nvSpPr>
              <p:cNvPr id="3" name="Content Placeholder 2">
                <a:extLst>
                  <a:ext uri="{FF2B5EF4-FFF2-40B4-BE49-F238E27FC236}">
                    <a16:creationId xmlns:a16="http://schemas.microsoft.com/office/drawing/2014/main" id="{4DE9E27B-1ED3-E3B5-B489-B5A8003D4DF3}"/>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0429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F498-9681-ADC7-AC98-4AC82A33529E}"/>
              </a:ext>
            </a:extLst>
          </p:cNvPr>
          <p:cNvSpPr>
            <a:spLocks noGrp="1"/>
          </p:cNvSpPr>
          <p:nvPr>
            <p:ph type="ctrTitle"/>
          </p:nvPr>
        </p:nvSpPr>
        <p:spPr>
          <a:xfrm>
            <a:off x="1828800" y="2129742"/>
            <a:ext cx="10972800" cy="3900668"/>
          </a:xfrm>
        </p:spPr>
        <p:txBody>
          <a:bodyPr>
            <a:normAutofit/>
          </a:bodyPr>
          <a:lstStyle/>
          <a:p>
            <a:r>
              <a:rPr lang="en-US" dirty="0"/>
              <a:t>What if we measure habitat with a continuous variable?</a:t>
            </a:r>
            <a:br>
              <a:rPr lang="en-US" dirty="0"/>
            </a:br>
            <a:br>
              <a:rPr lang="en-US" dirty="0"/>
            </a:br>
            <a:r>
              <a:rPr lang="en-US" dirty="0"/>
              <a:t>What if we measure habitat along multiple dimensions?</a:t>
            </a:r>
          </a:p>
        </p:txBody>
      </p:sp>
    </p:spTree>
    <p:extLst>
      <p:ext uri="{BB962C8B-B14F-4D97-AF65-F5344CB8AC3E}">
        <p14:creationId xmlns:p14="http://schemas.microsoft.com/office/powerpoint/2010/main" val="2855472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descr="A yellow cover with a yellow and white background&#10;&#10;Description automatically generated">
            <a:extLst>
              <a:ext uri="{FF2B5EF4-FFF2-40B4-BE49-F238E27FC236}">
                <a16:creationId xmlns:a16="http://schemas.microsoft.com/office/drawing/2014/main" id="{D136A5E6-6D81-BCD3-FF03-74FDB9EE9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739" y="1371600"/>
            <a:ext cx="3677611" cy="5821030"/>
          </a:xfrm>
          <a:prstGeom prst="rect">
            <a:avLst/>
          </a:prstGeom>
        </p:spPr>
      </p:pic>
      <p:sp>
        <p:nvSpPr>
          <p:cNvPr id="48" name="TextBox 47">
            <a:extLst>
              <a:ext uri="{FF2B5EF4-FFF2-40B4-BE49-F238E27FC236}">
                <a16:creationId xmlns:a16="http://schemas.microsoft.com/office/drawing/2014/main" id="{64F2C7D0-4212-BE2E-236F-6315854616B5}"/>
              </a:ext>
            </a:extLst>
          </p:cNvPr>
          <p:cNvSpPr txBox="1"/>
          <p:nvPr/>
        </p:nvSpPr>
        <p:spPr>
          <a:xfrm>
            <a:off x="152402" y="5844225"/>
            <a:ext cx="20955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err="1">
                <a:solidFill>
                  <a:schemeClr val="bg1"/>
                </a:solidFill>
              </a:rPr>
              <a:t>Aebischer</a:t>
            </a:r>
            <a:r>
              <a:rPr lang="en-US" sz="2400" dirty="0">
                <a:solidFill>
                  <a:schemeClr val="bg1"/>
                </a:solidFill>
              </a:rPr>
              <a:t> et al. 1993</a:t>
            </a:r>
          </a:p>
        </p:txBody>
      </p:sp>
      <p:cxnSp>
        <p:nvCxnSpPr>
          <p:cNvPr id="51" name="Straight Arrow Connector 50">
            <a:extLst>
              <a:ext uri="{FF2B5EF4-FFF2-40B4-BE49-F238E27FC236}">
                <a16:creationId xmlns:a16="http://schemas.microsoft.com/office/drawing/2014/main" id="{39845E01-8FAD-76B7-1CD6-B88FD00AF5C5}"/>
              </a:ext>
            </a:extLst>
          </p:cNvPr>
          <p:cNvCxnSpPr>
            <a:cxnSpLocks/>
            <a:stCxn id="48" idx="0"/>
          </p:cNvCxnSpPr>
          <p:nvPr/>
        </p:nvCxnSpPr>
        <p:spPr>
          <a:xfrm flipH="1" flipV="1">
            <a:off x="0" y="4362462"/>
            <a:ext cx="1200152" cy="148176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3" name="Rectangle 2">
            <a:extLst>
              <a:ext uri="{FF2B5EF4-FFF2-40B4-BE49-F238E27FC236}">
                <a16:creationId xmlns:a16="http://schemas.microsoft.com/office/drawing/2014/main" id="{333ECDD1-4B8E-A9E1-B2D6-C348CA548AA7}"/>
              </a:ext>
            </a:extLst>
          </p:cNvPr>
          <p:cNvSpPr/>
          <p:nvPr/>
        </p:nvSpPr>
        <p:spPr>
          <a:xfrm>
            <a:off x="9618567" y="735923"/>
            <a:ext cx="166584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2002</a:t>
            </a:r>
          </a:p>
        </p:txBody>
      </p:sp>
      <p:cxnSp>
        <p:nvCxnSpPr>
          <p:cNvPr id="53" name="Straight Arrow Connector 52">
            <a:extLst>
              <a:ext uri="{FF2B5EF4-FFF2-40B4-BE49-F238E27FC236}">
                <a16:creationId xmlns:a16="http://schemas.microsoft.com/office/drawing/2014/main" id="{C82A578E-3AED-6D9E-A8C2-FCA08B4B6174}"/>
              </a:ext>
            </a:extLst>
          </p:cNvPr>
          <p:cNvCxnSpPr>
            <a:cxnSpLocks/>
          </p:cNvCxnSpPr>
          <p:nvPr/>
        </p:nvCxnSpPr>
        <p:spPr>
          <a:xfrm flipH="1">
            <a:off x="8394441" y="1757173"/>
            <a:ext cx="1800437" cy="1522510"/>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5748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951C-FAE3-FF28-9929-52C8B923DC98}"/>
              </a:ext>
            </a:extLst>
          </p:cNvPr>
          <p:cNvSpPr>
            <a:spLocks noGrp="1"/>
          </p:cNvSpPr>
          <p:nvPr>
            <p:ph type="title"/>
          </p:nvPr>
        </p:nvSpPr>
        <p:spPr/>
        <p:txBody>
          <a:bodyPr/>
          <a:lstStyle/>
          <a:p>
            <a:r>
              <a:rPr lang="en-US" dirty="0"/>
              <a:t>RSFs</a:t>
            </a:r>
          </a:p>
        </p:txBody>
      </p:sp>
      <p:sp>
        <p:nvSpPr>
          <p:cNvPr id="3" name="Content Placeholder 2">
            <a:extLst>
              <a:ext uri="{FF2B5EF4-FFF2-40B4-BE49-F238E27FC236}">
                <a16:creationId xmlns:a16="http://schemas.microsoft.com/office/drawing/2014/main" id="{7135E327-C236-B488-95CA-E54EEAAEBEE0}"/>
              </a:ext>
            </a:extLst>
          </p:cNvPr>
          <p:cNvSpPr>
            <a:spLocks noGrp="1"/>
          </p:cNvSpPr>
          <p:nvPr>
            <p:ph idx="1"/>
          </p:nvPr>
        </p:nvSpPr>
        <p:spPr/>
        <p:txBody>
          <a:bodyPr/>
          <a:lstStyle/>
          <a:p>
            <a:pPr marL="0" indent="0">
              <a:buNone/>
            </a:pPr>
            <a:r>
              <a:rPr lang="en-US" b="1" dirty="0"/>
              <a:t>Resource Selection Probability Function (RSPF)</a:t>
            </a:r>
          </a:p>
          <a:p>
            <a:pPr marL="0" indent="0">
              <a:buNone/>
            </a:pPr>
            <a:r>
              <a:rPr lang="en-US" dirty="0"/>
              <a:t>“A function that gives the probability of a resource unit being used…”</a:t>
            </a:r>
          </a:p>
          <a:p>
            <a:pPr marL="0" indent="0" algn="r">
              <a:buNone/>
            </a:pPr>
            <a:r>
              <a:rPr lang="en-US" dirty="0"/>
              <a:t>— Manly et al. (2002, p.44) </a:t>
            </a:r>
          </a:p>
          <a:p>
            <a:pPr marL="0" indent="0">
              <a:buNone/>
            </a:pPr>
            <a:endParaRPr lang="en-US" dirty="0"/>
          </a:p>
          <a:p>
            <a:pPr marL="0" indent="0">
              <a:buNone/>
            </a:pPr>
            <a:r>
              <a:rPr lang="en-US" b="1" dirty="0"/>
              <a:t>Resource Selection Function (RSF)</a:t>
            </a:r>
          </a:p>
          <a:p>
            <a:pPr marL="0" indent="0">
              <a:buNone/>
            </a:pPr>
            <a:r>
              <a:rPr lang="en-US" dirty="0"/>
              <a:t>“A function … </a:t>
            </a:r>
            <a:r>
              <a:rPr lang="en-US" u="sng" dirty="0"/>
              <a:t>proportional</a:t>
            </a:r>
            <a:r>
              <a:rPr lang="en-US" dirty="0"/>
              <a:t> to the probability of that unit being used.”</a:t>
            </a:r>
          </a:p>
          <a:p>
            <a:pPr marL="0" indent="0" algn="r">
              <a:buNone/>
            </a:pPr>
            <a:r>
              <a:rPr lang="en-US" dirty="0"/>
              <a:t>— Manly et al. (2002, p. ix) </a:t>
            </a:r>
          </a:p>
        </p:txBody>
      </p:sp>
    </p:spTree>
    <p:extLst>
      <p:ext uri="{BB962C8B-B14F-4D97-AF65-F5344CB8AC3E}">
        <p14:creationId xmlns:p14="http://schemas.microsoft.com/office/powerpoint/2010/main" val="691386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CF57-F4C8-E525-6A13-AD529687EB0B}"/>
              </a:ext>
            </a:extLst>
          </p:cNvPr>
          <p:cNvSpPr>
            <a:spLocks noGrp="1"/>
          </p:cNvSpPr>
          <p:nvPr>
            <p:ph type="title"/>
          </p:nvPr>
        </p:nvSpPr>
        <p:spPr/>
        <p:txBody>
          <a:bodyPr/>
          <a:lstStyle/>
          <a:p>
            <a:r>
              <a:rPr lang="en-US" dirty="0"/>
              <a:t>RSPFs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E08705-60CA-442C-0338-693666346305}"/>
                  </a:ext>
                </a:extLst>
              </p:cNvPr>
              <p:cNvSpPr>
                <a:spLocks noGrp="1"/>
              </p:cNvSpPr>
              <p:nvPr>
                <p:ph idx="1"/>
              </p:nvPr>
            </p:nvSpPr>
            <p:spPr/>
            <p:txBody>
              <a:bodyPr/>
              <a:lstStyle/>
              <a:p>
                <a:pPr marL="0" indent="0">
                  <a:buNone/>
                </a:pPr>
                <a:r>
                  <a:rPr lang="en-US" dirty="0"/>
                  <a:t>Binomial GLM (logistic regression)</a:t>
                </a:r>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logit</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num>
                                <m:den>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 </m:t>
                      </m:r>
                      <m:r>
                        <a:rPr lang="en-US" b="0" i="1" smtClean="0">
                          <a:latin typeface="Cambria Math" panose="02040503050406030204" pitchFamily="18" charset="0"/>
                        </a:rPr>
                        <m:t>𝐵𝑖𝑛𝑜𝑚𝑖𝑎𝑙</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6DE08705-60CA-442C-0338-693666346305}"/>
                  </a:ext>
                </a:extLst>
              </p:cNvPr>
              <p:cNvSpPr>
                <a:spLocks noGrp="1" noRot="1" noChangeAspect="1" noMove="1" noResize="1" noEditPoints="1" noAdjustHandles="1" noChangeArrowheads="1" noChangeShapeType="1" noTextEdit="1"/>
              </p:cNvSpPr>
              <p:nvPr>
                <p:ph idx="1"/>
              </p:nvPr>
            </p:nvSpPr>
            <p:spPr>
              <a:blipFill>
                <a:blip r:embed="rId3"/>
                <a:stretch>
                  <a:fillRect l="-1200" t="-233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54870439-4205-6B68-8D86-D3212AE25A12}"/>
              </a:ext>
            </a:extLst>
          </p:cNvPr>
          <p:cNvGrpSpPr/>
          <p:nvPr/>
        </p:nvGrpSpPr>
        <p:grpSpPr>
          <a:xfrm>
            <a:off x="1307938" y="4409956"/>
            <a:ext cx="1851949" cy="924251"/>
            <a:chOff x="1307938" y="3750199"/>
            <a:chExt cx="1851949" cy="924251"/>
          </a:xfrm>
        </p:grpSpPr>
        <p:sp>
          <p:nvSpPr>
            <p:cNvPr id="4" name="Right Brace 3">
              <a:extLst>
                <a:ext uri="{FF2B5EF4-FFF2-40B4-BE49-F238E27FC236}">
                  <a16:creationId xmlns:a16="http://schemas.microsoft.com/office/drawing/2014/main" id="{3DCFC1C4-59B2-B413-97A4-B1776FCC33E3}"/>
                </a:ext>
              </a:extLst>
            </p:cNvPr>
            <p:cNvSpPr/>
            <p:nvPr/>
          </p:nvSpPr>
          <p:spPr>
            <a:xfrm rot="5400000">
              <a:off x="1990844" y="3495557"/>
              <a:ext cx="497714" cy="1006997"/>
            </a:xfrm>
            <a:prstGeom prst="rightBrace">
              <a:avLst>
                <a:gd name="adj1" fmla="val 25000"/>
                <a:gd name="adj2" fmla="val 50000"/>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84E9037-6951-6F89-9D35-291DF762AD74}"/>
                </a:ext>
              </a:extLst>
            </p:cNvPr>
            <p:cNvSpPr txBox="1"/>
            <p:nvPr/>
          </p:nvSpPr>
          <p:spPr>
            <a:xfrm>
              <a:off x="1307938" y="4274340"/>
              <a:ext cx="1851949" cy="400110"/>
            </a:xfrm>
            <a:prstGeom prst="rect">
              <a:avLst/>
            </a:prstGeom>
            <a:noFill/>
          </p:spPr>
          <p:txBody>
            <a:bodyPr wrap="square" rtlCol="0">
              <a:spAutoFit/>
            </a:bodyPr>
            <a:lstStyle/>
            <a:p>
              <a:pPr algn="ctr"/>
              <a:r>
                <a:rPr lang="en-US" sz="2000" dirty="0">
                  <a:solidFill>
                    <a:schemeClr val="accent2">
                      <a:lumMod val="75000"/>
                    </a:schemeClr>
                  </a:solidFill>
                </a:rPr>
                <a:t>link function</a:t>
              </a:r>
            </a:p>
          </p:txBody>
        </p:sp>
      </p:grpSp>
      <p:grpSp>
        <p:nvGrpSpPr>
          <p:cNvPr id="15" name="Group 14">
            <a:extLst>
              <a:ext uri="{FF2B5EF4-FFF2-40B4-BE49-F238E27FC236}">
                <a16:creationId xmlns:a16="http://schemas.microsoft.com/office/drawing/2014/main" id="{92F646EC-65E4-36A4-AC84-8527FA362587}"/>
              </a:ext>
            </a:extLst>
          </p:cNvPr>
          <p:cNvGrpSpPr/>
          <p:nvPr/>
        </p:nvGrpSpPr>
        <p:grpSpPr>
          <a:xfrm>
            <a:off x="7618071" y="4409956"/>
            <a:ext cx="5542346" cy="831654"/>
            <a:chOff x="7618071" y="3750199"/>
            <a:chExt cx="5542346" cy="831654"/>
          </a:xfrm>
        </p:grpSpPr>
        <p:sp>
          <p:nvSpPr>
            <p:cNvPr id="6" name="Right Brace 5">
              <a:extLst>
                <a:ext uri="{FF2B5EF4-FFF2-40B4-BE49-F238E27FC236}">
                  <a16:creationId xmlns:a16="http://schemas.microsoft.com/office/drawing/2014/main" id="{03D64371-6037-2CBE-E393-CB9F05119AB2}"/>
                </a:ext>
              </a:extLst>
            </p:cNvPr>
            <p:cNvSpPr/>
            <p:nvPr/>
          </p:nvSpPr>
          <p:spPr>
            <a:xfrm rot="5400000">
              <a:off x="10140387" y="1227883"/>
              <a:ext cx="497714" cy="5542346"/>
            </a:xfrm>
            <a:prstGeom prst="rightBrace">
              <a:avLst>
                <a:gd name="adj1" fmla="val 25000"/>
                <a:gd name="adj2" fmla="val 50000"/>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BE56777-119F-096F-FE27-F31687FEEAF7}"/>
                </a:ext>
              </a:extLst>
            </p:cNvPr>
            <p:cNvSpPr txBox="1"/>
            <p:nvPr/>
          </p:nvSpPr>
          <p:spPr>
            <a:xfrm>
              <a:off x="9278073" y="4181743"/>
              <a:ext cx="2222342" cy="400110"/>
            </a:xfrm>
            <a:prstGeom prst="rect">
              <a:avLst/>
            </a:prstGeom>
            <a:noFill/>
          </p:spPr>
          <p:txBody>
            <a:bodyPr wrap="square" rtlCol="0">
              <a:spAutoFit/>
            </a:bodyPr>
            <a:lstStyle/>
            <a:p>
              <a:pPr algn="ctr"/>
              <a:r>
                <a:rPr lang="en-US" sz="2000" dirty="0">
                  <a:solidFill>
                    <a:schemeClr val="accent2">
                      <a:lumMod val="75000"/>
                    </a:schemeClr>
                  </a:solidFill>
                </a:rPr>
                <a:t>linear predictor</a:t>
              </a:r>
            </a:p>
          </p:txBody>
        </p:sp>
      </p:grpSp>
      <p:grpSp>
        <p:nvGrpSpPr>
          <p:cNvPr id="18" name="Group 17">
            <a:extLst>
              <a:ext uri="{FF2B5EF4-FFF2-40B4-BE49-F238E27FC236}">
                <a16:creationId xmlns:a16="http://schemas.microsoft.com/office/drawing/2014/main" id="{7A9C7170-2F02-34AC-5382-AA94D8A79984}"/>
              </a:ext>
            </a:extLst>
          </p:cNvPr>
          <p:cNvGrpSpPr/>
          <p:nvPr/>
        </p:nvGrpSpPr>
        <p:grpSpPr>
          <a:xfrm>
            <a:off x="4160134" y="6336361"/>
            <a:ext cx="2212692" cy="862324"/>
            <a:chOff x="4160134" y="5676604"/>
            <a:chExt cx="2212692" cy="862324"/>
          </a:xfrm>
        </p:grpSpPr>
        <p:sp>
          <p:nvSpPr>
            <p:cNvPr id="8" name="Right Brace 7">
              <a:extLst>
                <a:ext uri="{FF2B5EF4-FFF2-40B4-BE49-F238E27FC236}">
                  <a16:creationId xmlns:a16="http://schemas.microsoft.com/office/drawing/2014/main" id="{AA09D9FB-BB71-4C21-A6A0-3902FE0EF24D}"/>
                </a:ext>
              </a:extLst>
            </p:cNvPr>
            <p:cNvSpPr/>
            <p:nvPr/>
          </p:nvSpPr>
          <p:spPr>
            <a:xfrm rot="5400000">
              <a:off x="5017623" y="5751841"/>
              <a:ext cx="497714" cy="347240"/>
            </a:xfrm>
            <a:prstGeom prst="rightBrace">
              <a:avLst>
                <a:gd name="adj1" fmla="val 25000"/>
                <a:gd name="adj2" fmla="val 50000"/>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496F474-A98D-97A6-6552-84BE9E3C2D13}"/>
                </a:ext>
              </a:extLst>
            </p:cNvPr>
            <p:cNvSpPr txBox="1"/>
            <p:nvPr/>
          </p:nvSpPr>
          <p:spPr>
            <a:xfrm>
              <a:off x="4160134" y="6138818"/>
              <a:ext cx="2212692" cy="400110"/>
            </a:xfrm>
            <a:prstGeom prst="rect">
              <a:avLst/>
            </a:prstGeom>
            <a:noFill/>
          </p:spPr>
          <p:txBody>
            <a:bodyPr wrap="square" rtlCol="0">
              <a:spAutoFit/>
            </a:bodyPr>
            <a:lstStyle/>
            <a:p>
              <a:pPr algn="ctr"/>
              <a:r>
                <a:rPr lang="en-US" sz="2000" dirty="0">
                  <a:solidFill>
                    <a:schemeClr val="accent2">
                      <a:lumMod val="75000"/>
                    </a:schemeClr>
                  </a:solidFill>
                </a:rPr>
                <a:t>random variable</a:t>
              </a:r>
            </a:p>
          </p:txBody>
        </p:sp>
      </p:grpSp>
      <p:grpSp>
        <p:nvGrpSpPr>
          <p:cNvPr id="17" name="Group 16">
            <a:extLst>
              <a:ext uri="{FF2B5EF4-FFF2-40B4-BE49-F238E27FC236}">
                <a16:creationId xmlns:a16="http://schemas.microsoft.com/office/drawing/2014/main" id="{1DF71A12-65A9-3E25-48A3-E8A0D1B846CD}"/>
              </a:ext>
            </a:extLst>
          </p:cNvPr>
          <p:cNvGrpSpPr/>
          <p:nvPr/>
        </p:nvGrpSpPr>
        <p:grpSpPr>
          <a:xfrm>
            <a:off x="5891515" y="6309934"/>
            <a:ext cx="2179894" cy="881313"/>
            <a:chOff x="5891515" y="5650177"/>
            <a:chExt cx="2179894" cy="881313"/>
          </a:xfrm>
        </p:grpSpPr>
        <p:sp>
          <p:nvSpPr>
            <p:cNvPr id="10" name="Right Brace 9">
              <a:extLst>
                <a:ext uri="{FF2B5EF4-FFF2-40B4-BE49-F238E27FC236}">
                  <a16:creationId xmlns:a16="http://schemas.microsoft.com/office/drawing/2014/main" id="{EC6B50A2-2327-B3A6-6AE5-448F53AA2EE4}"/>
                </a:ext>
              </a:extLst>
            </p:cNvPr>
            <p:cNvSpPr/>
            <p:nvPr/>
          </p:nvSpPr>
          <p:spPr>
            <a:xfrm rot="5400000">
              <a:off x="6562845" y="4978847"/>
              <a:ext cx="497714" cy="1840373"/>
            </a:xfrm>
            <a:prstGeom prst="rightBrace">
              <a:avLst>
                <a:gd name="adj1" fmla="val 25000"/>
                <a:gd name="adj2" fmla="val 29874"/>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2332B7E-03B9-A7A6-2D12-A882922A0FDF}"/>
                </a:ext>
              </a:extLst>
            </p:cNvPr>
            <p:cNvSpPr txBox="1"/>
            <p:nvPr/>
          </p:nvSpPr>
          <p:spPr>
            <a:xfrm>
              <a:off x="6372826" y="6131380"/>
              <a:ext cx="1698583" cy="400110"/>
            </a:xfrm>
            <a:prstGeom prst="rect">
              <a:avLst/>
            </a:prstGeom>
            <a:noFill/>
          </p:spPr>
          <p:txBody>
            <a:bodyPr wrap="square" rtlCol="0">
              <a:spAutoFit/>
            </a:bodyPr>
            <a:lstStyle/>
            <a:p>
              <a:pPr algn="ctr"/>
              <a:r>
                <a:rPr lang="en-US" sz="2000" dirty="0">
                  <a:solidFill>
                    <a:schemeClr val="accent2">
                      <a:lumMod val="75000"/>
                    </a:schemeClr>
                  </a:solidFill>
                </a:rPr>
                <a:t>distribution</a:t>
              </a:r>
            </a:p>
          </p:txBody>
        </p:sp>
      </p:grpSp>
      <p:grpSp>
        <p:nvGrpSpPr>
          <p:cNvPr id="16" name="Group 15">
            <a:extLst>
              <a:ext uri="{FF2B5EF4-FFF2-40B4-BE49-F238E27FC236}">
                <a16:creationId xmlns:a16="http://schemas.microsoft.com/office/drawing/2014/main" id="{5DFD1EC2-ADCA-CB43-6D80-3778CC250112}"/>
              </a:ext>
            </a:extLst>
          </p:cNvPr>
          <p:cNvGrpSpPr/>
          <p:nvPr/>
        </p:nvGrpSpPr>
        <p:grpSpPr>
          <a:xfrm>
            <a:off x="7863068" y="6356985"/>
            <a:ext cx="2212692" cy="881871"/>
            <a:chOff x="7863068" y="5697228"/>
            <a:chExt cx="2212692" cy="881871"/>
          </a:xfrm>
        </p:grpSpPr>
        <p:sp>
          <p:nvSpPr>
            <p:cNvPr id="12" name="Right Brace 11">
              <a:extLst>
                <a:ext uri="{FF2B5EF4-FFF2-40B4-BE49-F238E27FC236}">
                  <a16:creationId xmlns:a16="http://schemas.microsoft.com/office/drawing/2014/main" id="{862688BC-E926-CF16-13BB-7AA8CD7BEE1E}"/>
                </a:ext>
              </a:extLst>
            </p:cNvPr>
            <p:cNvSpPr/>
            <p:nvPr/>
          </p:nvSpPr>
          <p:spPr>
            <a:xfrm rot="5400000">
              <a:off x="8340038" y="5256907"/>
              <a:ext cx="497714" cy="1378355"/>
            </a:xfrm>
            <a:prstGeom prst="rightBrace">
              <a:avLst>
                <a:gd name="adj1" fmla="val 25000"/>
                <a:gd name="adj2" fmla="val 28166"/>
              </a:avLst>
            </a:prstGeom>
            <a:ln>
              <a:solidFill>
                <a:schemeClr val="accent2">
                  <a:lumMod val="7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86D86C5-6A33-BDAF-1770-E8FDE78CAA75}"/>
                </a:ext>
              </a:extLst>
            </p:cNvPr>
            <p:cNvSpPr txBox="1"/>
            <p:nvPr/>
          </p:nvSpPr>
          <p:spPr>
            <a:xfrm>
              <a:off x="7863068" y="6178989"/>
              <a:ext cx="2212692" cy="400110"/>
            </a:xfrm>
            <a:prstGeom prst="rect">
              <a:avLst/>
            </a:prstGeom>
            <a:noFill/>
          </p:spPr>
          <p:txBody>
            <a:bodyPr wrap="square" rtlCol="0">
              <a:spAutoFit/>
            </a:bodyPr>
            <a:lstStyle/>
            <a:p>
              <a:pPr algn="ctr"/>
              <a:r>
                <a:rPr lang="en-US" sz="2000" dirty="0">
                  <a:solidFill>
                    <a:schemeClr val="accent2">
                      <a:lumMod val="75000"/>
                    </a:schemeClr>
                  </a:solidFill>
                </a:rPr>
                <a:t>parameters</a:t>
              </a:r>
            </a:p>
          </p:txBody>
        </p:sp>
      </p:grpSp>
      <p:grpSp>
        <p:nvGrpSpPr>
          <p:cNvPr id="19" name="Group 18">
            <a:extLst>
              <a:ext uri="{FF2B5EF4-FFF2-40B4-BE49-F238E27FC236}">
                <a16:creationId xmlns:a16="http://schemas.microsoft.com/office/drawing/2014/main" id="{550D79A1-AAED-85D9-018E-3876E9A5FD5F}"/>
              </a:ext>
            </a:extLst>
          </p:cNvPr>
          <p:cNvGrpSpPr/>
          <p:nvPr/>
        </p:nvGrpSpPr>
        <p:grpSpPr>
          <a:xfrm>
            <a:off x="5023410" y="2716689"/>
            <a:ext cx="1851949" cy="897825"/>
            <a:chOff x="1446833" y="3350087"/>
            <a:chExt cx="1851949" cy="897825"/>
          </a:xfrm>
        </p:grpSpPr>
        <p:sp>
          <p:nvSpPr>
            <p:cNvPr id="20" name="Right Brace 19">
              <a:extLst>
                <a:ext uri="{FF2B5EF4-FFF2-40B4-BE49-F238E27FC236}">
                  <a16:creationId xmlns:a16="http://schemas.microsoft.com/office/drawing/2014/main" id="{FECC236D-3D67-2723-F57A-76ACCA4F26D9}"/>
                </a:ext>
              </a:extLst>
            </p:cNvPr>
            <p:cNvSpPr/>
            <p:nvPr/>
          </p:nvSpPr>
          <p:spPr>
            <a:xfrm rot="16200000">
              <a:off x="2202081" y="3284318"/>
              <a:ext cx="497714" cy="1429474"/>
            </a:xfrm>
            <a:prstGeom prst="rightBrace">
              <a:avLst>
                <a:gd name="adj1" fmla="val 25000"/>
                <a:gd name="adj2" fmla="val 50000"/>
              </a:avLst>
            </a:prstGeom>
            <a:ln>
              <a:solidFill>
                <a:schemeClr val="tx2">
                  <a:lumMod val="75000"/>
                  <a:lumOff val="2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solidFill>
                  <a:schemeClr val="tx2">
                    <a:lumMod val="75000"/>
                    <a:lumOff val="25000"/>
                  </a:schemeClr>
                </a:solidFill>
              </a:endParaRPr>
            </a:p>
          </p:txBody>
        </p:sp>
        <p:sp>
          <p:nvSpPr>
            <p:cNvPr id="21" name="TextBox 20">
              <a:extLst>
                <a:ext uri="{FF2B5EF4-FFF2-40B4-BE49-F238E27FC236}">
                  <a16:creationId xmlns:a16="http://schemas.microsoft.com/office/drawing/2014/main" id="{3CC796A3-84A3-0804-BEB6-A4D8DFA2118C}"/>
                </a:ext>
              </a:extLst>
            </p:cNvPr>
            <p:cNvSpPr txBox="1"/>
            <p:nvPr/>
          </p:nvSpPr>
          <p:spPr>
            <a:xfrm>
              <a:off x="1446833" y="3350087"/>
              <a:ext cx="1851949" cy="400110"/>
            </a:xfrm>
            <a:prstGeom prst="rect">
              <a:avLst/>
            </a:prstGeom>
            <a:noFill/>
          </p:spPr>
          <p:txBody>
            <a:bodyPr wrap="square" rtlCol="0">
              <a:spAutoFit/>
            </a:bodyPr>
            <a:lstStyle/>
            <a:p>
              <a:pPr algn="ctr"/>
              <a:r>
                <a:rPr lang="en-US" sz="2000" dirty="0">
                  <a:solidFill>
                    <a:schemeClr val="tx2">
                      <a:lumMod val="75000"/>
                      <a:lumOff val="25000"/>
                    </a:schemeClr>
                  </a:solidFill>
                </a:rPr>
                <a:t>odds ratio</a:t>
              </a:r>
            </a:p>
          </p:txBody>
        </p:sp>
      </p:grpSp>
      <p:grpSp>
        <p:nvGrpSpPr>
          <p:cNvPr id="22" name="Group 21">
            <a:extLst>
              <a:ext uri="{FF2B5EF4-FFF2-40B4-BE49-F238E27FC236}">
                <a16:creationId xmlns:a16="http://schemas.microsoft.com/office/drawing/2014/main" id="{628AC0CA-1356-F934-C842-D2A09DB7FA1A}"/>
              </a:ext>
            </a:extLst>
          </p:cNvPr>
          <p:cNvGrpSpPr/>
          <p:nvPr/>
        </p:nvGrpSpPr>
        <p:grpSpPr>
          <a:xfrm>
            <a:off x="7566948" y="3116723"/>
            <a:ext cx="2415254" cy="881871"/>
            <a:chOff x="772606" y="3366041"/>
            <a:chExt cx="2415254" cy="881871"/>
          </a:xfrm>
        </p:grpSpPr>
        <p:sp>
          <p:nvSpPr>
            <p:cNvPr id="23" name="Right Brace 22">
              <a:extLst>
                <a:ext uri="{FF2B5EF4-FFF2-40B4-BE49-F238E27FC236}">
                  <a16:creationId xmlns:a16="http://schemas.microsoft.com/office/drawing/2014/main" id="{B24C0218-4A3B-4AB2-C4C6-75A6F37654AE}"/>
                </a:ext>
              </a:extLst>
            </p:cNvPr>
            <p:cNvSpPr/>
            <p:nvPr/>
          </p:nvSpPr>
          <p:spPr>
            <a:xfrm rot="16200000">
              <a:off x="1713049" y="3773350"/>
              <a:ext cx="497714" cy="451410"/>
            </a:xfrm>
            <a:prstGeom prst="rightBrace">
              <a:avLst>
                <a:gd name="adj1" fmla="val 25000"/>
                <a:gd name="adj2" fmla="val 50000"/>
              </a:avLst>
            </a:prstGeom>
            <a:ln>
              <a:solidFill>
                <a:schemeClr val="tx2">
                  <a:lumMod val="75000"/>
                  <a:lumOff val="25000"/>
                </a:schemeClr>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solidFill>
                  <a:schemeClr val="tx2">
                    <a:lumMod val="75000"/>
                    <a:lumOff val="25000"/>
                  </a:schemeClr>
                </a:solidFill>
              </a:endParaRPr>
            </a:p>
          </p:txBody>
        </p:sp>
        <p:sp>
          <p:nvSpPr>
            <p:cNvPr id="24" name="TextBox 23">
              <a:extLst>
                <a:ext uri="{FF2B5EF4-FFF2-40B4-BE49-F238E27FC236}">
                  <a16:creationId xmlns:a16="http://schemas.microsoft.com/office/drawing/2014/main" id="{2BE871E6-C41D-8F7B-CF23-00A8706A8596}"/>
                </a:ext>
              </a:extLst>
            </p:cNvPr>
            <p:cNvSpPr txBox="1"/>
            <p:nvPr/>
          </p:nvSpPr>
          <p:spPr>
            <a:xfrm>
              <a:off x="772606" y="3366041"/>
              <a:ext cx="2415254" cy="400110"/>
            </a:xfrm>
            <a:prstGeom prst="rect">
              <a:avLst/>
            </a:prstGeom>
            <a:noFill/>
          </p:spPr>
          <p:txBody>
            <a:bodyPr wrap="square" rtlCol="0">
              <a:spAutoFit/>
            </a:bodyPr>
            <a:lstStyle/>
            <a:p>
              <a:pPr algn="ctr"/>
              <a:r>
                <a:rPr lang="en-US" sz="2000" dirty="0">
                  <a:solidFill>
                    <a:schemeClr val="tx2">
                      <a:lumMod val="75000"/>
                      <a:lumOff val="25000"/>
                    </a:schemeClr>
                  </a:solidFill>
                </a:rPr>
                <a:t>change in log-odds</a:t>
              </a:r>
            </a:p>
          </p:txBody>
        </p:sp>
      </p:grpSp>
    </p:spTree>
    <p:extLst>
      <p:ext uri="{BB962C8B-B14F-4D97-AF65-F5344CB8AC3E}">
        <p14:creationId xmlns:p14="http://schemas.microsoft.com/office/powerpoint/2010/main" val="157670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0D23-47A7-D0CC-0291-0028D22C7864}"/>
              </a:ext>
            </a:extLst>
          </p:cNvPr>
          <p:cNvSpPr>
            <a:spLocks noGrp="1"/>
          </p:cNvSpPr>
          <p:nvPr>
            <p:ph type="ctrTitle"/>
          </p:nvPr>
        </p:nvSpPr>
        <p:spPr/>
        <p:txBody>
          <a:bodyPr/>
          <a:lstStyle/>
          <a:p>
            <a:r>
              <a:rPr lang="en-US" dirty="0"/>
              <a:t>What if our function is just </a:t>
            </a:r>
            <a:r>
              <a:rPr lang="en-US" i="1" dirty="0"/>
              <a:t>proportional</a:t>
            </a:r>
            <a:r>
              <a:rPr lang="en-US" dirty="0"/>
              <a:t> to the probability of use? (RSF)</a:t>
            </a:r>
          </a:p>
        </p:txBody>
      </p:sp>
    </p:spTree>
    <p:extLst>
      <p:ext uri="{BB962C8B-B14F-4D97-AF65-F5344CB8AC3E}">
        <p14:creationId xmlns:p14="http://schemas.microsoft.com/office/powerpoint/2010/main" val="2083997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CF57-F4C8-E525-6A13-AD529687EB0B}"/>
              </a:ext>
            </a:extLst>
          </p:cNvPr>
          <p:cNvSpPr>
            <a:spLocks noGrp="1"/>
          </p:cNvSpPr>
          <p:nvPr>
            <p:ph type="title"/>
          </p:nvPr>
        </p:nvSpPr>
        <p:spPr/>
        <p:txBody>
          <a:bodyPr/>
          <a:lstStyle/>
          <a:p>
            <a:r>
              <a:rPr lang="en-US" dirty="0"/>
              <a:t>RSPFs vs. RSFs</a:t>
            </a:r>
          </a:p>
        </p:txBody>
      </p:sp>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84E20B71-6E9C-C16C-440C-3935ACE6BFD4}"/>
                  </a:ext>
                </a:extLst>
              </p:cNvPr>
              <p:cNvGraphicFramePr>
                <a:graphicFrameLocks noGrp="1"/>
              </p:cNvGraphicFramePr>
              <p:nvPr>
                <p:extLst>
                  <p:ext uri="{D42A27DB-BD31-4B8C-83A1-F6EECF244321}">
                    <p14:modId xmlns:p14="http://schemas.microsoft.com/office/powerpoint/2010/main" val="244232829"/>
                  </p:ext>
                </p:extLst>
              </p:nvPr>
            </p:nvGraphicFramePr>
            <p:xfrm>
              <a:off x="983848" y="2179320"/>
              <a:ext cx="12662704" cy="3870960"/>
            </p:xfrm>
            <a:graphic>
              <a:graphicData uri="http://schemas.openxmlformats.org/drawingml/2006/table">
                <a:tbl>
                  <a:tblPr firstRow="1" firstCol="1" bandRow="1">
                    <a:tableStyleId>{5C22544A-7EE6-4342-B048-85BDC9FD1C3A}</a:tableStyleId>
                  </a:tblPr>
                  <a:tblGrid>
                    <a:gridCol w="2501949">
                      <a:extLst>
                        <a:ext uri="{9D8B030D-6E8A-4147-A177-3AD203B41FA5}">
                          <a16:colId xmlns:a16="http://schemas.microsoft.com/office/drawing/2014/main" val="3808614864"/>
                        </a:ext>
                      </a:extLst>
                    </a:gridCol>
                    <a:gridCol w="4766952">
                      <a:extLst>
                        <a:ext uri="{9D8B030D-6E8A-4147-A177-3AD203B41FA5}">
                          <a16:colId xmlns:a16="http://schemas.microsoft.com/office/drawing/2014/main" val="2939969978"/>
                        </a:ext>
                      </a:extLst>
                    </a:gridCol>
                    <a:gridCol w="5393803">
                      <a:extLst>
                        <a:ext uri="{9D8B030D-6E8A-4147-A177-3AD203B41FA5}">
                          <a16:colId xmlns:a16="http://schemas.microsoft.com/office/drawing/2014/main" val="1615782569"/>
                        </a:ext>
                      </a:extLst>
                    </a:gridCol>
                  </a:tblGrid>
                  <a:tr h="370840">
                    <a:tc>
                      <a:txBody>
                        <a:bodyPr/>
                        <a:lstStyle/>
                        <a:p>
                          <a:pPr algn="ctr"/>
                          <a:endParaRPr lang="en-US" sz="3200" dirty="0"/>
                        </a:p>
                      </a:txBody>
                      <a:tcPr/>
                    </a:tc>
                    <a:tc>
                      <a:txBody>
                        <a:bodyPr/>
                        <a:lstStyle/>
                        <a:p>
                          <a:pPr algn="ctr"/>
                          <a:r>
                            <a:rPr lang="en-US" sz="3200" dirty="0"/>
                            <a:t>RSPF</a:t>
                          </a:r>
                        </a:p>
                      </a:txBody>
                      <a:tcPr/>
                    </a:tc>
                    <a:tc>
                      <a:txBody>
                        <a:bodyPr/>
                        <a:lstStyle/>
                        <a:p>
                          <a:pPr algn="ctr"/>
                          <a:r>
                            <a:rPr lang="en-US" sz="3200" dirty="0"/>
                            <a:t>RSF</a:t>
                          </a:r>
                        </a:p>
                      </a:txBody>
                      <a:tcPr/>
                    </a:tc>
                    <a:extLst>
                      <a:ext uri="{0D108BD9-81ED-4DB2-BD59-A6C34878D82A}">
                        <a16:rowId xmlns:a16="http://schemas.microsoft.com/office/drawing/2014/main" val="4108763381"/>
                      </a:ext>
                    </a:extLst>
                  </a:tr>
                  <a:tr h="370840">
                    <a:tc>
                      <a:txBody>
                        <a:bodyPr/>
                        <a:lstStyle/>
                        <a:p>
                          <a:pPr algn="ctr"/>
                          <a:r>
                            <a:rPr lang="en-US" sz="3200" dirty="0"/>
                            <a:t>Analytical method</a:t>
                          </a:r>
                        </a:p>
                      </a:txBody>
                      <a:tcPr/>
                    </a:tc>
                    <a:tc>
                      <a:txBody>
                        <a:bodyPr/>
                        <a:lstStyle/>
                        <a:p>
                          <a:pPr algn="ctr"/>
                          <a:r>
                            <a:rPr lang="en-US" sz="3200" dirty="0"/>
                            <a:t>Binomial GLM</a:t>
                          </a:r>
                        </a:p>
                      </a:txBody>
                      <a:tcPr/>
                    </a:tc>
                    <a:tc>
                      <a:txBody>
                        <a:bodyPr/>
                        <a:lstStyle/>
                        <a:p>
                          <a:pPr algn="ctr"/>
                          <a:r>
                            <a:rPr lang="en-US" sz="3200" dirty="0"/>
                            <a:t>Binomial GLM</a:t>
                          </a:r>
                        </a:p>
                      </a:txBody>
                      <a:tcPr/>
                    </a:tc>
                    <a:extLst>
                      <a:ext uri="{0D108BD9-81ED-4DB2-BD59-A6C34878D82A}">
                        <a16:rowId xmlns:a16="http://schemas.microsoft.com/office/drawing/2014/main" val="385924780"/>
                      </a:ext>
                    </a:extLst>
                  </a:tr>
                  <a:tr h="370840">
                    <a:tc>
                      <a:txBody>
                        <a:bodyPr/>
                        <a:lstStyle/>
                        <a:p>
                          <a:pPr algn="ctr"/>
                          <a:r>
                            <a:rPr lang="en-US" sz="3200" dirty="0"/>
                            <a:t>1s</a:t>
                          </a:r>
                        </a:p>
                      </a:txBody>
                      <a:tcPr/>
                    </a:tc>
                    <a:tc>
                      <a:txBody>
                        <a:bodyPr/>
                        <a:lstStyle/>
                        <a:p>
                          <a:pPr algn="ctr"/>
                          <a:r>
                            <a:rPr lang="en-US" sz="3200" dirty="0"/>
                            <a:t>Used</a:t>
                          </a:r>
                        </a:p>
                      </a:txBody>
                      <a:tcPr/>
                    </a:tc>
                    <a:tc>
                      <a:txBody>
                        <a:bodyPr/>
                        <a:lstStyle/>
                        <a:p>
                          <a:pPr algn="ctr"/>
                          <a:r>
                            <a:rPr lang="en-US" sz="3200" dirty="0"/>
                            <a:t>Used</a:t>
                          </a:r>
                        </a:p>
                      </a:txBody>
                      <a:tcPr/>
                    </a:tc>
                    <a:extLst>
                      <a:ext uri="{0D108BD9-81ED-4DB2-BD59-A6C34878D82A}">
                        <a16:rowId xmlns:a16="http://schemas.microsoft.com/office/drawing/2014/main" val="1187650706"/>
                      </a:ext>
                    </a:extLst>
                  </a:tr>
                  <a:tr h="370840">
                    <a:tc>
                      <a:txBody>
                        <a:bodyPr/>
                        <a:lstStyle/>
                        <a:p>
                          <a:pPr algn="ctr"/>
                          <a:r>
                            <a:rPr lang="en-US" sz="3200" dirty="0"/>
                            <a:t>0s</a:t>
                          </a:r>
                        </a:p>
                      </a:txBody>
                      <a:tcPr/>
                    </a:tc>
                    <a:tc>
                      <a:txBody>
                        <a:bodyPr/>
                        <a:lstStyle/>
                        <a:p>
                          <a:pPr algn="ctr"/>
                          <a:r>
                            <a:rPr lang="en-US" sz="3200" dirty="0"/>
                            <a:t>Unused</a:t>
                          </a:r>
                        </a:p>
                      </a:txBody>
                      <a:tcPr/>
                    </a:tc>
                    <a:tc>
                      <a:txBody>
                        <a:bodyPr/>
                        <a:lstStyle/>
                        <a:p>
                          <a:pPr algn="ctr"/>
                          <a:r>
                            <a:rPr lang="en-US" sz="3200" dirty="0"/>
                            <a:t>Available</a:t>
                          </a:r>
                        </a:p>
                      </a:txBody>
                      <a:tcPr/>
                    </a:tc>
                    <a:extLst>
                      <a:ext uri="{0D108BD9-81ED-4DB2-BD59-A6C34878D82A}">
                        <a16:rowId xmlns:a16="http://schemas.microsoft.com/office/drawing/2014/main" val="2656292163"/>
                      </a:ext>
                    </a:extLst>
                  </a:tr>
                  <a:tr h="370840">
                    <a:tc>
                      <a:txBody>
                        <a:bodyPr/>
                        <a:lstStyle/>
                        <a:p>
                          <a:pPr algn="ctr"/>
                          <a:r>
                            <a:rPr lang="en-US" sz="3200" dirty="0"/>
                            <a:t>Quantity of interest</a:t>
                          </a:r>
                        </a:p>
                      </a:txBody>
                      <a:tcPr/>
                    </a:tc>
                    <a:tc>
                      <a:txBody>
                        <a:bodyPr/>
                        <a:lstStyle/>
                        <a:p>
                          <a:pPr algn="ctr"/>
                          <a14:m>
                            <m:oMath xmlns:m="http://schemas.openxmlformats.org/officeDocument/2006/math">
                              <m:r>
                                <a:rPr lang="en-US" sz="3200" b="0" i="1" smtClean="0">
                                  <a:latin typeface="Cambria Math" panose="02040503050406030204" pitchFamily="18" charset="0"/>
                                </a:rPr>
                                <m:t>𝑝</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oMath>
                          </a14:m>
                          <a:r>
                            <a:rPr lang="en-US" sz="3200" dirty="0"/>
                            <a:t> = probability of use</a:t>
                          </a:r>
                        </a:p>
                      </a:txBody>
                      <a:tcPr/>
                    </a:tc>
                    <a:tc>
                      <a:txBody>
                        <a:bodyPr/>
                        <a:lstStyle/>
                        <a:p>
                          <a:pPr algn="ctr"/>
                          <a14:m>
                            <m:oMath xmlns:m="http://schemas.openxmlformats.org/officeDocument/2006/math">
                              <m:r>
                                <a:rPr lang="en-US" sz="3200" b="0" i="1" smtClean="0">
                                  <a:latin typeface="Cambria Math" panose="02040503050406030204" pitchFamily="18" charset="0"/>
                                </a:rPr>
                                <m:t>𝑤</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a14:m>
                          <a:r>
                            <a:rPr lang="en-US" sz="3200" dirty="0"/>
                            <a:t> probability of use</a:t>
                          </a:r>
                        </a:p>
                      </a:txBody>
                      <a:tcPr/>
                    </a:tc>
                    <a:extLst>
                      <a:ext uri="{0D108BD9-81ED-4DB2-BD59-A6C34878D82A}">
                        <a16:rowId xmlns:a16="http://schemas.microsoft.com/office/drawing/2014/main" val="1383000083"/>
                      </a:ext>
                    </a:extLst>
                  </a:tr>
                </a:tbl>
              </a:graphicData>
            </a:graphic>
          </p:graphicFrame>
        </mc:Choice>
        <mc:Fallback xmlns="">
          <p:graphicFrame>
            <p:nvGraphicFramePr>
              <p:cNvPr id="22" name="Table 21">
                <a:extLst>
                  <a:ext uri="{FF2B5EF4-FFF2-40B4-BE49-F238E27FC236}">
                    <a16:creationId xmlns:a16="http://schemas.microsoft.com/office/drawing/2014/main" id="{84E20B71-6E9C-C16C-440C-3935ACE6BFD4}"/>
                  </a:ext>
                </a:extLst>
              </p:cNvPr>
              <p:cNvGraphicFramePr>
                <a:graphicFrameLocks noGrp="1"/>
              </p:cNvGraphicFramePr>
              <p:nvPr>
                <p:extLst>
                  <p:ext uri="{D42A27DB-BD31-4B8C-83A1-F6EECF244321}">
                    <p14:modId xmlns:p14="http://schemas.microsoft.com/office/powerpoint/2010/main" val="244232829"/>
                  </p:ext>
                </p:extLst>
              </p:nvPr>
            </p:nvGraphicFramePr>
            <p:xfrm>
              <a:off x="983848" y="2179320"/>
              <a:ext cx="12662704" cy="3870960"/>
            </p:xfrm>
            <a:graphic>
              <a:graphicData uri="http://schemas.openxmlformats.org/drawingml/2006/table">
                <a:tbl>
                  <a:tblPr firstRow="1" firstCol="1" bandRow="1">
                    <a:tableStyleId>{5C22544A-7EE6-4342-B048-85BDC9FD1C3A}</a:tableStyleId>
                  </a:tblPr>
                  <a:tblGrid>
                    <a:gridCol w="2501949">
                      <a:extLst>
                        <a:ext uri="{9D8B030D-6E8A-4147-A177-3AD203B41FA5}">
                          <a16:colId xmlns:a16="http://schemas.microsoft.com/office/drawing/2014/main" val="3808614864"/>
                        </a:ext>
                      </a:extLst>
                    </a:gridCol>
                    <a:gridCol w="4766952">
                      <a:extLst>
                        <a:ext uri="{9D8B030D-6E8A-4147-A177-3AD203B41FA5}">
                          <a16:colId xmlns:a16="http://schemas.microsoft.com/office/drawing/2014/main" val="2939969978"/>
                        </a:ext>
                      </a:extLst>
                    </a:gridCol>
                    <a:gridCol w="5393803">
                      <a:extLst>
                        <a:ext uri="{9D8B030D-6E8A-4147-A177-3AD203B41FA5}">
                          <a16:colId xmlns:a16="http://schemas.microsoft.com/office/drawing/2014/main" val="1615782569"/>
                        </a:ext>
                      </a:extLst>
                    </a:gridCol>
                  </a:tblGrid>
                  <a:tr h="579120">
                    <a:tc>
                      <a:txBody>
                        <a:bodyPr/>
                        <a:lstStyle/>
                        <a:p>
                          <a:pPr algn="ctr"/>
                          <a:endParaRPr lang="en-US" sz="3200" dirty="0"/>
                        </a:p>
                      </a:txBody>
                      <a:tcPr/>
                    </a:tc>
                    <a:tc>
                      <a:txBody>
                        <a:bodyPr/>
                        <a:lstStyle/>
                        <a:p>
                          <a:pPr algn="ctr"/>
                          <a:r>
                            <a:rPr lang="en-US" sz="3200" dirty="0"/>
                            <a:t>RSPF</a:t>
                          </a:r>
                        </a:p>
                      </a:txBody>
                      <a:tcPr/>
                    </a:tc>
                    <a:tc>
                      <a:txBody>
                        <a:bodyPr/>
                        <a:lstStyle/>
                        <a:p>
                          <a:pPr algn="ctr"/>
                          <a:r>
                            <a:rPr lang="en-US" sz="3200" dirty="0"/>
                            <a:t>RSF</a:t>
                          </a:r>
                        </a:p>
                      </a:txBody>
                      <a:tcPr/>
                    </a:tc>
                    <a:extLst>
                      <a:ext uri="{0D108BD9-81ED-4DB2-BD59-A6C34878D82A}">
                        <a16:rowId xmlns:a16="http://schemas.microsoft.com/office/drawing/2014/main" val="4108763381"/>
                      </a:ext>
                    </a:extLst>
                  </a:tr>
                  <a:tr h="1066800">
                    <a:tc>
                      <a:txBody>
                        <a:bodyPr/>
                        <a:lstStyle/>
                        <a:p>
                          <a:pPr algn="ctr"/>
                          <a:r>
                            <a:rPr lang="en-US" sz="3200" dirty="0"/>
                            <a:t>Analytical method</a:t>
                          </a:r>
                        </a:p>
                      </a:txBody>
                      <a:tcPr/>
                    </a:tc>
                    <a:tc>
                      <a:txBody>
                        <a:bodyPr/>
                        <a:lstStyle/>
                        <a:p>
                          <a:pPr algn="ctr"/>
                          <a:r>
                            <a:rPr lang="en-US" sz="3200" dirty="0"/>
                            <a:t>Binomial GLM</a:t>
                          </a:r>
                        </a:p>
                      </a:txBody>
                      <a:tcPr/>
                    </a:tc>
                    <a:tc>
                      <a:txBody>
                        <a:bodyPr/>
                        <a:lstStyle/>
                        <a:p>
                          <a:pPr algn="ctr"/>
                          <a:r>
                            <a:rPr lang="en-US" sz="3200" dirty="0"/>
                            <a:t>Binomial GLM</a:t>
                          </a:r>
                        </a:p>
                      </a:txBody>
                      <a:tcPr/>
                    </a:tc>
                    <a:extLst>
                      <a:ext uri="{0D108BD9-81ED-4DB2-BD59-A6C34878D82A}">
                        <a16:rowId xmlns:a16="http://schemas.microsoft.com/office/drawing/2014/main" val="385924780"/>
                      </a:ext>
                    </a:extLst>
                  </a:tr>
                  <a:tr h="579120">
                    <a:tc>
                      <a:txBody>
                        <a:bodyPr/>
                        <a:lstStyle/>
                        <a:p>
                          <a:pPr algn="ctr"/>
                          <a:r>
                            <a:rPr lang="en-US" sz="3200" dirty="0"/>
                            <a:t>1s</a:t>
                          </a:r>
                        </a:p>
                      </a:txBody>
                      <a:tcPr/>
                    </a:tc>
                    <a:tc>
                      <a:txBody>
                        <a:bodyPr/>
                        <a:lstStyle/>
                        <a:p>
                          <a:pPr algn="ctr"/>
                          <a:r>
                            <a:rPr lang="en-US" sz="3200" dirty="0"/>
                            <a:t>Used</a:t>
                          </a:r>
                        </a:p>
                      </a:txBody>
                      <a:tcPr/>
                    </a:tc>
                    <a:tc>
                      <a:txBody>
                        <a:bodyPr/>
                        <a:lstStyle/>
                        <a:p>
                          <a:pPr algn="ctr"/>
                          <a:r>
                            <a:rPr lang="en-US" sz="3200" dirty="0"/>
                            <a:t>Used</a:t>
                          </a:r>
                        </a:p>
                      </a:txBody>
                      <a:tcPr/>
                    </a:tc>
                    <a:extLst>
                      <a:ext uri="{0D108BD9-81ED-4DB2-BD59-A6C34878D82A}">
                        <a16:rowId xmlns:a16="http://schemas.microsoft.com/office/drawing/2014/main" val="1187650706"/>
                      </a:ext>
                    </a:extLst>
                  </a:tr>
                  <a:tr h="579120">
                    <a:tc>
                      <a:txBody>
                        <a:bodyPr/>
                        <a:lstStyle/>
                        <a:p>
                          <a:pPr algn="ctr"/>
                          <a:r>
                            <a:rPr lang="en-US" sz="3200" dirty="0"/>
                            <a:t>0s</a:t>
                          </a:r>
                        </a:p>
                      </a:txBody>
                      <a:tcPr/>
                    </a:tc>
                    <a:tc>
                      <a:txBody>
                        <a:bodyPr/>
                        <a:lstStyle/>
                        <a:p>
                          <a:pPr algn="ctr"/>
                          <a:r>
                            <a:rPr lang="en-US" sz="3200" dirty="0"/>
                            <a:t>Unused</a:t>
                          </a:r>
                        </a:p>
                      </a:txBody>
                      <a:tcPr/>
                    </a:tc>
                    <a:tc>
                      <a:txBody>
                        <a:bodyPr/>
                        <a:lstStyle/>
                        <a:p>
                          <a:pPr algn="ctr"/>
                          <a:r>
                            <a:rPr lang="en-US" sz="3200" dirty="0"/>
                            <a:t>Available</a:t>
                          </a:r>
                        </a:p>
                      </a:txBody>
                      <a:tcPr/>
                    </a:tc>
                    <a:extLst>
                      <a:ext uri="{0D108BD9-81ED-4DB2-BD59-A6C34878D82A}">
                        <a16:rowId xmlns:a16="http://schemas.microsoft.com/office/drawing/2014/main" val="2656292163"/>
                      </a:ext>
                    </a:extLst>
                  </a:tr>
                  <a:tr h="1066800">
                    <a:tc>
                      <a:txBody>
                        <a:bodyPr/>
                        <a:lstStyle/>
                        <a:p>
                          <a:pPr algn="ctr"/>
                          <a:r>
                            <a:rPr lang="en-US" sz="3200" dirty="0"/>
                            <a:t>Quantity of interest</a:t>
                          </a:r>
                        </a:p>
                      </a:txBody>
                      <a:tcPr/>
                    </a:tc>
                    <a:tc>
                      <a:txBody>
                        <a:bodyPr/>
                        <a:lstStyle/>
                        <a:p>
                          <a:endParaRPr lang="en-US"/>
                        </a:p>
                      </a:txBody>
                      <a:tcPr>
                        <a:blipFill>
                          <a:blip r:embed="rId3"/>
                          <a:stretch>
                            <a:fillRect l="-52685" t="-269714" r="-113683" b="-18857"/>
                          </a:stretch>
                        </a:blipFill>
                      </a:tcPr>
                    </a:tc>
                    <a:tc>
                      <a:txBody>
                        <a:bodyPr/>
                        <a:lstStyle/>
                        <a:p>
                          <a:endParaRPr lang="en-US"/>
                        </a:p>
                      </a:txBody>
                      <a:tcPr>
                        <a:blipFill>
                          <a:blip r:embed="rId3"/>
                          <a:stretch>
                            <a:fillRect l="-134915" t="-269714" r="-452" b="-18857"/>
                          </a:stretch>
                        </a:blipFill>
                      </a:tcPr>
                    </a:tc>
                    <a:extLst>
                      <a:ext uri="{0D108BD9-81ED-4DB2-BD59-A6C34878D82A}">
                        <a16:rowId xmlns:a16="http://schemas.microsoft.com/office/drawing/2014/main" val="1383000083"/>
                      </a:ext>
                    </a:extLst>
                  </a:tr>
                </a:tbl>
              </a:graphicData>
            </a:graphic>
          </p:graphicFrame>
        </mc:Fallback>
      </mc:AlternateContent>
    </p:spTree>
    <p:extLst>
      <p:ext uri="{BB962C8B-B14F-4D97-AF65-F5344CB8AC3E}">
        <p14:creationId xmlns:p14="http://schemas.microsoft.com/office/powerpoint/2010/main" val="2862410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51E4-1C48-27A7-AB36-B720556D48FF}"/>
              </a:ext>
            </a:extLst>
          </p:cNvPr>
          <p:cNvSpPr>
            <a:spLocks noGrp="1"/>
          </p:cNvSpPr>
          <p:nvPr>
            <p:ph type="title"/>
          </p:nvPr>
        </p:nvSpPr>
        <p:spPr>
          <a:xfrm>
            <a:off x="5541302" y="630091"/>
            <a:ext cx="4082658" cy="1329595"/>
          </a:xfrm>
        </p:spPr>
        <p:txBody>
          <a:bodyPr>
            <a:normAutofit/>
          </a:bodyPr>
          <a:lstStyle/>
          <a:p>
            <a:pPr algn="ctr"/>
            <a:r>
              <a:rPr lang="en-US" dirty="0"/>
              <a:t>Walker Field  </a:t>
            </a:r>
            <a:br>
              <a:rPr lang="en-US" dirty="0"/>
            </a:br>
            <a:r>
              <a:rPr lang="en-US" sz="3360" dirty="0"/>
              <a:t>wfield@uidaho.edu</a:t>
            </a:r>
          </a:p>
        </p:txBody>
      </p:sp>
      <p:pic>
        <p:nvPicPr>
          <p:cNvPr id="13" name="Picture 12">
            <a:extLst>
              <a:ext uri="{FF2B5EF4-FFF2-40B4-BE49-F238E27FC236}">
                <a16:creationId xmlns:a16="http://schemas.microsoft.com/office/drawing/2014/main" id="{1CF5E23F-4BC1-46E9-4464-4A670E5E0F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42" y="1036456"/>
            <a:ext cx="4617517" cy="6156689"/>
          </a:xfrm>
          <a:prstGeom prst="rect">
            <a:avLst/>
          </a:prstGeom>
          <a:ln w="12700">
            <a:solidFill>
              <a:schemeClr val="tx1"/>
            </a:solidFill>
          </a:ln>
        </p:spPr>
      </p:pic>
      <p:pic>
        <p:nvPicPr>
          <p:cNvPr id="16" name="Picture 15">
            <a:extLst>
              <a:ext uri="{FF2B5EF4-FFF2-40B4-BE49-F238E27FC236}">
                <a16:creationId xmlns:a16="http://schemas.microsoft.com/office/drawing/2014/main" id="{D36A72F6-5419-AC3C-EA97-31EC21D7B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799" y="2315853"/>
            <a:ext cx="5462803" cy="4097102"/>
          </a:xfrm>
          <a:prstGeom prst="rect">
            <a:avLst/>
          </a:prstGeom>
          <a:ln w="12700">
            <a:solidFill>
              <a:schemeClr val="tx1"/>
            </a:solidFill>
          </a:ln>
        </p:spPr>
      </p:pic>
      <p:pic>
        <p:nvPicPr>
          <p:cNvPr id="9" name="Picture 8">
            <a:extLst>
              <a:ext uri="{FF2B5EF4-FFF2-40B4-BE49-F238E27FC236}">
                <a16:creationId xmlns:a16="http://schemas.microsoft.com/office/drawing/2014/main" id="{6F75FA06-7A77-99FD-2E1E-EB96AC561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6602" y="273924"/>
            <a:ext cx="4082657" cy="7681752"/>
          </a:xfrm>
          <a:prstGeom prst="rect">
            <a:avLst/>
          </a:prstGeom>
          <a:ln w="12700">
            <a:solidFill>
              <a:schemeClr val="tx1"/>
            </a:solidFill>
          </a:ln>
        </p:spPr>
      </p:pic>
    </p:spTree>
    <p:extLst>
      <p:ext uri="{BB962C8B-B14F-4D97-AF65-F5344CB8AC3E}">
        <p14:creationId xmlns:p14="http://schemas.microsoft.com/office/powerpoint/2010/main" val="3665247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6" name="TextBox 75">
            <a:extLst>
              <a:ext uri="{FF2B5EF4-FFF2-40B4-BE49-F238E27FC236}">
                <a16:creationId xmlns:a16="http://schemas.microsoft.com/office/drawing/2014/main" id="{17F4A485-5AB5-F0A2-E997-FCB4E5ABE49D}"/>
              </a:ext>
            </a:extLst>
          </p:cNvPr>
          <p:cNvSpPr txBox="1"/>
          <p:nvPr/>
        </p:nvSpPr>
        <p:spPr>
          <a:xfrm>
            <a:off x="6664453" y="6048082"/>
            <a:ext cx="22098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Warton &amp; Shepherd 2010</a:t>
            </a:r>
          </a:p>
        </p:txBody>
      </p:sp>
      <p:cxnSp>
        <p:nvCxnSpPr>
          <p:cNvPr id="77" name="Straight Arrow Connector 76">
            <a:extLst>
              <a:ext uri="{FF2B5EF4-FFF2-40B4-BE49-F238E27FC236}">
                <a16:creationId xmlns:a16="http://schemas.microsoft.com/office/drawing/2014/main" id="{9141DD4A-98F2-B5FC-1E1D-E5D3F16CE019}"/>
              </a:ext>
            </a:extLst>
          </p:cNvPr>
          <p:cNvCxnSpPr>
            <a:cxnSpLocks/>
            <a:stCxn id="76" idx="0"/>
            <a:endCxn id="43" idx="1"/>
          </p:cNvCxnSpPr>
          <p:nvPr/>
        </p:nvCxnSpPr>
        <p:spPr>
          <a:xfrm flipV="1">
            <a:off x="7769353" y="4632199"/>
            <a:ext cx="0"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1" name="TextBox 80">
            <a:extLst>
              <a:ext uri="{FF2B5EF4-FFF2-40B4-BE49-F238E27FC236}">
                <a16:creationId xmlns:a16="http://schemas.microsoft.com/office/drawing/2014/main" id="{EC45AD4E-381D-AAE2-9D94-321B73823DEC}"/>
              </a:ext>
            </a:extLst>
          </p:cNvPr>
          <p:cNvSpPr txBox="1"/>
          <p:nvPr/>
        </p:nvSpPr>
        <p:spPr>
          <a:xfrm>
            <a:off x="7730177" y="1552661"/>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Fithian &amp; Hastie 2013</a:t>
            </a:r>
          </a:p>
        </p:txBody>
      </p:sp>
      <p:cxnSp>
        <p:nvCxnSpPr>
          <p:cNvPr id="82" name="Straight Arrow Connector 81">
            <a:extLst>
              <a:ext uri="{FF2B5EF4-FFF2-40B4-BE49-F238E27FC236}">
                <a16:creationId xmlns:a16="http://schemas.microsoft.com/office/drawing/2014/main" id="{31B978CA-9CB5-994B-4ECA-289BEE95F444}"/>
              </a:ext>
            </a:extLst>
          </p:cNvPr>
          <p:cNvCxnSpPr>
            <a:cxnSpLocks/>
            <a:stCxn id="81" idx="2"/>
          </p:cNvCxnSpPr>
          <p:nvPr/>
        </p:nvCxnSpPr>
        <p:spPr>
          <a:xfrm>
            <a:off x="8678625" y="2383658"/>
            <a:ext cx="450655" cy="1700667"/>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687330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73D5-984B-F2FD-AF79-AAE6532FC8D2}"/>
              </a:ext>
            </a:extLst>
          </p:cNvPr>
          <p:cNvSpPr>
            <a:spLocks noGrp="1"/>
          </p:cNvSpPr>
          <p:nvPr>
            <p:ph type="title"/>
          </p:nvPr>
        </p:nvSpPr>
        <p:spPr/>
        <p:txBody>
          <a:bodyPr/>
          <a:lstStyle/>
          <a:p>
            <a:r>
              <a:rPr lang="en-US" dirty="0"/>
              <a:t>Timeline</a:t>
            </a:r>
          </a:p>
        </p:txBody>
      </p:sp>
      <p:grpSp>
        <p:nvGrpSpPr>
          <p:cNvPr id="49" name="Group 48">
            <a:extLst>
              <a:ext uri="{FF2B5EF4-FFF2-40B4-BE49-F238E27FC236}">
                <a16:creationId xmlns:a16="http://schemas.microsoft.com/office/drawing/2014/main" id="{6F230599-D46F-5534-40E2-112E9780DC99}"/>
              </a:ext>
            </a:extLst>
          </p:cNvPr>
          <p:cNvGrpSpPr/>
          <p:nvPr/>
        </p:nvGrpSpPr>
        <p:grpSpPr>
          <a:xfrm>
            <a:off x="0" y="3766566"/>
            <a:ext cx="14630400" cy="914400"/>
            <a:chOff x="0" y="3766566"/>
            <a:chExt cx="14630400" cy="914400"/>
          </a:xfrm>
        </p:grpSpPr>
        <p:cxnSp>
          <p:nvCxnSpPr>
            <p:cNvPr id="4" name="Straight Connector 3">
              <a:extLst>
                <a:ext uri="{FF2B5EF4-FFF2-40B4-BE49-F238E27FC236}">
                  <a16:creationId xmlns:a16="http://schemas.microsoft.com/office/drawing/2014/main" id="{31F982CB-D0A2-F9DF-9F71-05F6156BD6FE}"/>
                </a:ext>
              </a:extLst>
            </p:cNvPr>
            <p:cNvCxnSpPr>
              <a:cxnSpLocks/>
            </p:cNvCxnSpPr>
            <p:nvPr/>
          </p:nvCxnSpPr>
          <p:spPr>
            <a:xfrm>
              <a:off x="45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E3775A91-FE1B-1CF2-E7F3-E534E774D9DB}"/>
                </a:ext>
              </a:extLst>
            </p:cNvPr>
            <p:cNvCxnSpPr>
              <a:cxnSpLocks/>
            </p:cNvCxnSpPr>
            <p:nvPr/>
          </p:nvCxnSpPr>
          <p:spPr>
            <a:xfrm>
              <a:off x="91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a:extLst>
                <a:ext uri="{FF2B5EF4-FFF2-40B4-BE49-F238E27FC236}">
                  <a16:creationId xmlns:a16="http://schemas.microsoft.com/office/drawing/2014/main" id="{117DD7D4-E022-0AA5-AB5A-598A34AE447F}"/>
                </a:ext>
              </a:extLst>
            </p:cNvPr>
            <p:cNvCxnSpPr>
              <a:cxnSpLocks/>
            </p:cNvCxnSpPr>
            <p:nvPr/>
          </p:nvCxnSpPr>
          <p:spPr>
            <a:xfrm>
              <a:off x="137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a:extLst>
                <a:ext uri="{FF2B5EF4-FFF2-40B4-BE49-F238E27FC236}">
                  <a16:creationId xmlns:a16="http://schemas.microsoft.com/office/drawing/2014/main" id="{B9419532-24A7-D890-0E10-565784A4237F}"/>
                </a:ext>
              </a:extLst>
            </p:cNvPr>
            <p:cNvCxnSpPr>
              <a:cxnSpLocks/>
            </p:cNvCxnSpPr>
            <p:nvPr/>
          </p:nvCxnSpPr>
          <p:spPr>
            <a:xfrm>
              <a:off x="182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id="{3F66BD7E-8174-762A-36D2-F02F0A1FC1B9}"/>
                </a:ext>
              </a:extLst>
            </p:cNvPr>
            <p:cNvCxnSpPr>
              <a:cxnSpLocks/>
            </p:cNvCxnSpPr>
            <p:nvPr/>
          </p:nvCxnSpPr>
          <p:spPr>
            <a:xfrm>
              <a:off x="228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id="{28DBA0B0-BF24-359C-42AA-7931A3E38C5F}"/>
                </a:ext>
              </a:extLst>
            </p:cNvPr>
            <p:cNvCxnSpPr>
              <a:cxnSpLocks/>
            </p:cNvCxnSpPr>
            <p:nvPr/>
          </p:nvCxnSpPr>
          <p:spPr>
            <a:xfrm>
              <a:off x="274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5FE5D488-6B01-2838-453A-A88F9E83C66F}"/>
                </a:ext>
              </a:extLst>
            </p:cNvPr>
            <p:cNvCxnSpPr>
              <a:cxnSpLocks/>
            </p:cNvCxnSpPr>
            <p:nvPr/>
          </p:nvCxnSpPr>
          <p:spPr>
            <a:xfrm>
              <a:off x="320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28116B1D-0EED-1E77-28CE-0730E06E2874}"/>
                </a:ext>
              </a:extLst>
            </p:cNvPr>
            <p:cNvCxnSpPr>
              <a:cxnSpLocks/>
            </p:cNvCxnSpPr>
            <p:nvPr/>
          </p:nvCxnSpPr>
          <p:spPr>
            <a:xfrm>
              <a:off x="3657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a:extLst>
                <a:ext uri="{FF2B5EF4-FFF2-40B4-BE49-F238E27FC236}">
                  <a16:creationId xmlns:a16="http://schemas.microsoft.com/office/drawing/2014/main" id="{23E44E48-0500-7558-19AF-55C09C9D87A3}"/>
                </a:ext>
              </a:extLst>
            </p:cNvPr>
            <p:cNvCxnSpPr>
              <a:cxnSpLocks/>
            </p:cNvCxnSpPr>
            <p:nvPr/>
          </p:nvCxnSpPr>
          <p:spPr>
            <a:xfrm>
              <a:off x="4114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id="{033B04E1-CB87-843A-4A80-2DC537434588}"/>
                </a:ext>
              </a:extLst>
            </p:cNvPr>
            <p:cNvCxnSpPr>
              <a:cxnSpLocks/>
            </p:cNvCxnSpPr>
            <p:nvPr/>
          </p:nvCxnSpPr>
          <p:spPr>
            <a:xfrm>
              <a:off x="4572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a:extLst>
                <a:ext uri="{FF2B5EF4-FFF2-40B4-BE49-F238E27FC236}">
                  <a16:creationId xmlns:a16="http://schemas.microsoft.com/office/drawing/2014/main" id="{795656B1-DA01-5A62-D4A4-79D4808E181F}"/>
                </a:ext>
              </a:extLst>
            </p:cNvPr>
            <p:cNvCxnSpPr>
              <a:cxnSpLocks/>
            </p:cNvCxnSpPr>
            <p:nvPr/>
          </p:nvCxnSpPr>
          <p:spPr>
            <a:xfrm>
              <a:off x="5029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D34A6A5B-8695-4C0C-6345-70A8442E949A}"/>
                </a:ext>
              </a:extLst>
            </p:cNvPr>
            <p:cNvCxnSpPr>
              <a:cxnSpLocks/>
            </p:cNvCxnSpPr>
            <p:nvPr/>
          </p:nvCxnSpPr>
          <p:spPr>
            <a:xfrm>
              <a:off x="5486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id="{BC496C9B-FA42-BD8C-206E-7C98AA1186C2}"/>
                </a:ext>
              </a:extLst>
            </p:cNvPr>
            <p:cNvCxnSpPr>
              <a:cxnSpLocks/>
            </p:cNvCxnSpPr>
            <p:nvPr/>
          </p:nvCxnSpPr>
          <p:spPr>
            <a:xfrm>
              <a:off x="10972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941020D6-A1F0-839F-D893-AAD4481FE27B}"/>
                </a:ext>
              </a:extLst>
            </p:cNvPr>
            <p:cNvCxnSpPr>
              <a:cxnSpLocks/>
            </p:cNvCxnSpPr>
            <p:nvPr/>
          </p:nvCxnSpPr>
          <p:spPr>
            <a:xfrm>
              <a:off x="5943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a:extLst>
                <a:ext uri="{FF2B5EF4-FFF2-40B4-BE49-F238E27FC236}">
                  <a16:creationId xmlns:a16="http://schemas.microsoft.com/office/drawing/2014/main" id="{6A1B1D3D-C887-D129-350A-4A1F46954CC6}"/>
                </a:ext>
              </a:extLst>
            </p:cNvPr>
            <p:cNvCxnSpPr>
              <a:cxnSpLocks/>
            </p:cNvCxnSpPr>
            <p:nvPr/>
          </p:nvCxnSpPr>
          <p:spPr>
            <a:xfrm>
              <a:off x="6400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id="{25051F89-4116-1FC7-C0BA-6905772ECBF0}"/>
                </a:ext>
              </a:extLst>
            </p:cNvPr>
            <p:cNvCxnSpPr>
              <a:cxnSpLocks/>
            </p:cNvCxnSpPr>
            <p:nvPr/>
          </p:nvCxnSpPr>
          <p:spPr>
            <a:xfrm>
              <a:off x="6858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Straight Connector 23">
              <a:extLst>
                <a:ext uri="{FF2B5EF4-FFF2-40B4-BE49-F238E27FC236}">
                  <a16:creationId xmlns:a16="http://schemas.microsoft.com/office/drawing/2014/main" id="{9C94F7EA-0289-F5DC-6456-7C70742CCB31}"/>
                </a:ext>
              </a:extLst>
            </p:cNvPr>
            <p:cNvCxnSpPr>
              <a:cxnSpLocks/>
            </p:cNvCxnSpPr>
            <p:nvPr/>
          </p:nvCxnSpPr>
          <p:spPr>
            <a:xfrm>
              <a:off x="7315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a:extLst>
                <a:ext uri="{FF2B5EF4-FFF2-40B4-BE49-F238E27FC236}">
                  <a16:creationId xmlns:a16="http://schemas.microsoft.com/office/drawing/2014/main" id="{3CF9FADC-B7CD-53B3-CB81-EAE62BBAB3F6}"/>
                </a:ext>
              </a:extLst>
            </p:cNvPr>
            <p:cNvCxnSpPr>
              <a:cxnSpLocks/>
            </p:cNvCxnSpPr>
            <p:nvPr/>
          </p:nvCxnSpPr>
          <p:spPr>
            <a:xfrm>
              <a:off x="7772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id="{4CFF0CB7-3E3E-36F6-60F0-0EA1A826D6B2}"/>
                </a:ext>
              </a:extLst>
            </p:cNvPr>
            <p:cNvCxnSpPr>
              <a:cxnSpLocks/>
            </p:cNvCxnSpPr>
            <p:nvPr/>
          </p:nvCxnSpPr>
          <p:spPr>
            <a:xfrm>
              <a:off x="8229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a:extLst>
                <a:ext uri="{FF2B5EF4-FFF2-40B4-BE49-F238E27FC236}">
                  <a16:creationId xmlns:a16="http://schemas.microsoft.com/office/drawing/2014/main" id="{CD369B2F-CF42-D811-31D8-46C4A2E1DC65}"/>
                </a:ext>
              </a:extLst>
            </p:cNvPr>
            <p:cNvCxnSpPr>
              <a:cxnSpLocks/>
            </p:cNvCxnSpPr>
            <p:nvPr/>
          </p:nvCxnSpPr>
          <p:spPr>
            <a:xfrm>
              <a:off x="8686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id="{92A47317-606D-5E9A-AC50-1D1A5CA8ACAC}"/>
                </a:ext>
              </a:extLst>
            </p:cNvPr>
            <p:cNvCxnSpPr>
              <a:cxnSpLocks/>
            </p:cNvCxnSpPr>
            <p:nvPr/>
          </p:nvCxnSpPr>
          <p:spPr>
            <a:xfrm>
              <a:off x="9144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29" name="Straight Connector 28">
              <a:extLst>
                <a:ext uri="{FF2B5EF4-FFF2-40B4-BE49-F238E27FC236}">
                  <a16:creationId xmlns:a16="http://schemas.microsoft.com/office/drawing/2014/main" id="{A9F59819-B5B5-7CCD-C1C1-DF55C90D85E5}"/>
                </a:ext>
              </a:extLst>
            </p:cNvPr>
            <p:cNvCxnSpPr>
              <a:cxnSpLocks/>
            </p:cNvCxnSpPr>
            <p:nvPr/>
          </p:nvCxnSpPr>
          <p:spPr>
            <a:xfrm>
              <a:off x="9601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1E883139-9395-7C2A-D6C1-B6E88D723195}"/>
                </a:ext>
              </a:extLst>
            </p:cNvPr>
            <p:cNvCxnSpPr>
              <a:cxnSpLocks/>
            </p:cNvCxnSpPr>
            <p:nvPr/>
          </p:nvCxnSpPr>
          <p:spPr>
            <a:xfrm>
              <a:off x="10058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id="{C7CF3C11-B122-7334-FD6B-1459703C6505}"/>
                </a:ext>
              </a:extLst>
            </p:cNvPr>
            <p:cNvCxnSpPr>
              <a:cxnSpLocks/>
            </p:cNvCxnSpPr>
            <p:nvPr/>
          </p:nvCxnSpPr>
          <p:spPr>
            <a:xfrm>
              <a:off x="10515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2" name="Straight Connector 31">
              <a:extLst>
                <a:ext uri="{FF2B5EF4-FFF2-40B4-BE49-F238E27FC236}">
                  <a16:creationId xmlns:a16="http://schemas.microsoft.com/office/drawing/2014/main" id="{763C10E7-DCE0-6C73-9C91-F9238F375BB4}"/>
                </a:ext>
              </a:extLst>
            </p:cNvPr>
            <p:cNvCxnSpPr>
              <a:cxnSpLocks/>
            </p:cNvCxnSpPr>
            <p:nvPr/>
          </p:nvCxnSpPr>
          <p:spPr>
            <a:xfrm>
              <a:off x="132588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id="{9B6E4372-284E-F1A8-4F6D-D2FCA5306936}"/>
                </a:ext>
              </a:extLst>
            </p:cNvPr>
            <p:cNvCxnSpPr>
              <a:cxnSpLocks/>
            </p:cNvCxnSpPr>
            <p:nvPr/>
          </p:nvCxnSpPr>
          <p:spPr>
            <a:xfrm>
              <a:off x="13716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4" name="Straight Connector 33">
              <a:extLst>
                <a:ext uri="{FF2B5EF4-FFF2-40B4-BE49-F238E27FC236}">
                  <a16:creationId xmlns:a16="http://schemas.microsoft.com/office/drawing/2014/main" id="{BBDBEF03-058B-A9DE-E96E-2D2BE6BF580C}"/>
                </a:ext>
              </a:extLst>
            </p:cNvPr>
            <p:cNvCxnSpPr>
              <a:cxnSpLocks/>
            </p:cNvCxnSpPr>
            <p:nvPr/>
          </p:nvCxnSpPr>
          <p:spPr>
            <a:xfrm>
              <a:off x="114300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5" name="Straight Connector 34">
              <a:extLst>
                <a:ext uri="{FF2B5EF4-FFF2-40B4-BE49-F238E27FC236}">
                  <a16:creationId xmlns:a16="http://schemas.microsoft.com/office/drawing/2014/main" id="{4A3824DD-ADFE-97B2-7281-A1DC3208AA37}"/>
                </a:ext>
              </a:extLst>
            </p:cNvPr>
            <p:cNvCxnSpPr>
              <a:cxnSpLocks/>
            </p:cNvCxnSpPr>
            <p:nvPr/>
          </p:nvCxnSpPr>
          <p:spPr>
            <a:xfrm>
              <a:off x="11887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09BAE783-F9A0-6D0B-F152-DEFA8FCB34F2}"/>
                </a:ext>
              </a:extLst>
            </p:cNvPr>
            <p:cNvCxnSpPr>
              <a:cxnSpLocks/>
            </p:cNvCxnSpPr>
            <p:nvPr/>
          </p:nvCxnSpPr>
          <p:spPr>
            <a:xfrm>
              <a:off x="12344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a:extLst>
                <a:ext uri="{FF2B5EF4-FFF2-40B4-BE49-F238E27FC236}">
                  <a16:creationId xmlns:a16="http://schemas.microsoft.com/office/drawing/2014/main" id="{140AEF24-4527-16E6-1136-8693EE1268A8}"/>
                </a:ext>
              </a:extLst>
            </p:cNvPr>
            <p:cNvCxnSpPr>
              <a:cxnSpLocks/>
            </p:cNvCxnSpPr>
            <p:nvPr/>
          </p:nvCxnSpPr>
          <p:spPr>
            <a:xfrm>
              <a:off x="128016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38" name="Straight Connector 37">
              <a:extLst>
                <a:ext uri="{FF2B5EF4-FFF2-40B4-BE49-F238E27FC236}">
                  <a16:creationId xmlns:a16="http://schemas.microsoft.com/office/drawing/2014/main" id="{5E979B9F-0974-8724-CDBB-A84370755CFE}"/>
                </a:ext>
              </a:extLst>
            </p:cNvPr>
            <p:cNvCxnSpPr>
              <a:cxnSpLocks/>
            </p:cNvCxnSpPr>
            <p:nvPr/>
          </p:nvCxnSpPr>
          <p:spPr>
            <a:xfrm>
              <a:off x="141732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3C2A7FF0-6B7E-E160-AF3D-29F105D50EBC}"/>
                </a:ext>
              </a:extLst>
            </p:cNvPr>
            <p:cNvCxnSpPr>
              <a:cxnSpLocks/>
            </p:cNvCxnSpPr>
            <p:nvPr/>
          </p:nvCxnSpPr>
          <p:spPr>
            <a:xfrm>
              <a:off x="0" y="3766566"/>
              <a:ext cx="0" cy="914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a:extLst>
                <a:ext uri="{FF2B5EF4-FFF2-40B4-BE49-F238E27FC236}">
                  <a16:creationId xmlns:a16="http://schemas.microsoft.com/office/drawing/2014/main" id="{F14D4DE4-1590-9F90-375E-E372BD28DBCA}"/>
                </a:ext>
              </a:extLst>
            </p:cNvPr>
            <p:cNvCxnSpPr>
              <a:cxnSpLocks/>
            </p:cNvCxnSpPr>
            <p:nvPr/>
          </p:nvCxnSpPr>
          <p:spPr>
            <a:xfrm>
              <a:off x="14630400" y="3766566"/>
              <a:ext cx="0" cy="914400"/>
            </a:xfrm>
            <a:prstGeom prst="line">
              <a:avLst/>
            </a:prstGeom>
          </p:spPr>
          <p:style>
            <a:lnRef idx="2">
              <a:schemeClr val="accent2"/>
            </a:lnRef>
            <a:fillRef idx="0">
              <a:schemeClr val="accent2"/>
            </a:fillRef>
            <a:effectRef idx="1">
              <a:schemeClr val="accent2"/>
            </a:effectRef>
            <a:fontRef idx="minor">
              <a:schemeClr val="tx1"/>
            </a:fontRef>
          </p:style>
        </p:cxnSp>
        <p:grpSp>
          <p:nvGrpSpPr>
            <p:cNvPr id="11" name="Group 10">
              <a:extLst>
                <a:ext uri="{FF2B5EF4-FFF2-40B4-BE49-F238E27FC236}">
                  <a16:creationId xmlns:a16="http://schemas.microsoft.com/office/drawing/2014/main" id="{7F4425D7-90AA-2D82-BA60-96303BBA17A8}"/>
                </a:ext>
              </a:extLst>
            </p:cNvPr>
            <p:cNvGrpSpPr/>
            <p:nvPr/>
          </p:nvGrpSpPr>
          <p:grpSpPr>
            <a:xfrm>
              <a:off x="0" y="4200907"/>
              <a:ext cx="14630400" cy="45719"/>
              <a:chOff x="0" y="3573379"/>
              <a:chExt cx="13716000" cy="0"/>
            </a:xfrm>
          </p:grpSpPr>
          <p:cxnSp>
            <p:nvCxnSpPr>
              <p:cNvPr id="5" name="Straight Connector 4">
                <a:extLst>
                  <a:ext uri="{FF2B5EF4-FFF2-40B4-BE49-F238E27FC236}">
                    <a16:creationId xmlns:a16="http://schemas.microsoft.com/office/drawing/2014/main" id="{1720DF8D-4CBD-B9DF-B6E6-23882C6B1E38}"/>
                  </a:ext>
                </a:extLst>
              </p:cNvPr>
              <p:cNvCxnSpPr>
                <a:cxnSpLocks/>
              </p:cNvCxnSpPr>
              <p:nvPr/>
            </p:nvCxnSpPr>
            <p:spPr>
              <a:xfrm>
                <a:off x="0" y="3573379"/>
                <a:ext cx="13716000" cy="0"/>
              </a:xfrm>
              <a:prstGeom prst="line">
                <a:avLst/>
              </a:prstGeom>
              <a:ln w="2540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B92E9B22-8D32-612B-024A-C34036F8B732}"/>
                  </a:ext>
                </a:extLst>
              </p:cNvPr>
              <p:cNvCxnSpPr>
                <a:cxnSpLocks/>
              </p:cNvCxnSpPr>
              <p:nvPr/>
            </p:nvCxnSpPr>
            <p:spPr>
              <a:xfrm>
                <a:off x="0" y="3573379"/>
                <a:ext cx="13716000" cy="0"/>
              </a:xfrm>
              <a:prstGeom prst="line">
                <a:avLst/>
              </a:prstGeom>
              <a:ln w="50800">
                <a:solidFill>
                  <a:srgbClr val="FFFF00"/>
                </a:solidFill>
                <a:prstDash val="sysDash"/>
              </a:ln>
            </p:spPr>
            <p:style>
              <a:lnRef idx="2">
                <a:schemeClr val="dk1"/>
              </a:lnRef>
              <a:fillRef idx="0">
                <a:schemeClr val="dk1"/>
              </a:fillRef>
              <a:effectRef idx="1">
                <a:schemeClr val="dk1"/>
              </a:effectRef>
              <a:fontRef idx="minor">
                <a:schemeClr val="tx1"/>
              </a:fontRef>
            </p:style>
          </p:cxnSp>
        </p:grpSp>
        <p:sp>
          <p:nvSpPr>
            <p:cNvPr id="39" name="TextBox 38">
              <a:extLst>
                <a:ext uri="{FF2B5EF4-FFF2-40B4-BE49-F238E27FC236}">
                  <a16:creationId xmlns:a16="http://schemas.microsoft.com/office/drawing/2014/main" id="{823AF653-9F30-BCB7-B5DD-AB7B216561A0}"/>
                </a:ext>
              </a:extLst>
            </p:cNvPr>
            <p:cNvSpPr txBox="1"/>
            <p:nvPr/>
          </p:nvSpPr>
          <p:spPr>
            <a:xfrm rot="16200000">
              <a:off x="5059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1995</a:t>
              </a:r>
            </a:p>
          </p:txBody>
        </p:sp>
        <p:sp>
          <p:nvSpPr>
            <p:cNvPr id="41" name="TextBox 40">
              <a:extLst>
                <a:ext uri="{FF2B5EF4-FFF2-40B4-BE49-F238E27FC236}">
                  <a16:creationId xmlns:a16="http://schemas.microsoft.com/office/drawing/2014/main" id="{CDE9A997-DD4D-DF48-0C17-88252D0CEE60}"/>
                </a:ext>
              </a:extLst>
            </p:cNvPr>
            <p:cNvSpPr txBox="1"/>
            <p:nvPr/>
          </p:nvSpPr>
          <p:spPr>
            <a:xfrm rot="16200000">
              <a:off x="2791967"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2000</a:t>
              </a:r>
            </a:p>
          </p:txBody>
        </p:sp>
        <p:sp>
          <p:nvSpPr>
            <p:cNvPr id="42" name="TextBox 41">
              <a:extLst>
                <a:ext uri="{FF2B5EF4-FFF2-40B4-BE49-F238E27FC236}">
                  <a16:creationId xmlns:a16="http://schemas.microsoft.com/office/drawing/2014/main" id="{7CBAC553-6950-7B8D-B4E2-522BFB0E3DC7}"/>
                </a:ext>
              </a:extLst>
            </p:cNvPr>
            <p:cNvSpPr txBox="1"/>
            <p:nvPr/>
          </p:nvSpPr>
          <p:spPr>
            <a:xfrm rot="16200000">
              <a:off x="5077968"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2005</a:t>
              </a:r>
            </a:p>
          </p:txBody>
        </p:sp>
        <p:sp>
          <p:nvSpPr>
            <p:cNvPr id="43" name="TextBox 42">
              <a:extLst>
                <a:ext uri="{FF2B5EF4-FFF2-40B4-BE49-F238E27FC236}">
                  <a16:creationId xmlns:a16="http://schemas.microsoft.com/office/drawing/2014/main" id="{1AB9C8B7-3003-C35E-3AA7-1854A864E72E}"/>
                </a:ext>
              </a:extLst>
            </p:cNvPr>
            <p:cNvSpPr txBox="1"/>
            <p:nvPr/>
          </p:nvSpPr>
          <p:spPr>
            <a:xfrm rot="16200000">
              <a:off x="7360921" y="4023712"/>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2010</a:t>
              </a:r>
            </a:p>
          </p:txBody>
        </p:sp>
        <p:sp>
          <p:nvSpPr>
            <p:cNvPr id="44" name="TextBox 43">
              <a:extLst>
                <a:ext uri="{FF2B5EF4-FFF2-40B4-BE49-F238E27FC236}">
                  <a16:creationId xmlns:a16="http://schemas.microsoft.com/office/drawing/2014/main" id="{343D4291-E7DE-55E2-B515-50BE3BBA1516}"/>
                </a:ext>
              </a:extLst>
            </p:cNvPr>
            <p:cNvSpPr txBox="1"/>
            <p:nvPr/>
          </p:nvSpPr>
          <p:spPr>
            <a:xfrm rot="16200000">
              <a:off x="9646923"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2015</a:t>
              </a:r>
            </a:p>
          </p:txBody>
        </p:sp>
        <p:sp>
          <p:nvSpPr>
            <p:cNvPr id="45" name="TextBox 44">
              <a:extLst>
                <a:ext uri="{FF2B5EF4-FFF2-40B4-BE49-F238E27FC236}">
                  <a16:creationId xmlns:a16="http://schemas.microsoft.com/office/drawing/2014/main" id="{7D9E513B-3D51-A266-AAF2-990B29565C5B}"/>
                </a:ext>
              </a:extLst>
            </p:cNvPr>
            <p:cNvSpPr txBox="1"/>
            <p:nvPr/>
          </p:nvSpPr>
          <p:spPr>
            <a:xfrm rot="16200000">
              <a:off x="11945114"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2020</a:t>
              </a:r>
            </a:p>
          </p:txBody>
        </p:sp>
        <p:sp>
          <p:nvSpPr>
            <p:cNvPr id="47" name="TextBox 46">
              <a:extLst>
                <a:ext uri="{FF2B5EF4-FFF2-40B4-BE49-F238E27FC236}">
                  <a16:creationId xmlns:a16="http://schemas.microsoft.com/office/drawing/2014/main" id="{ADCFC949-DEE2-ED6E-28C8-49E4F280B71B}"/>
                </a:ext>
              </a:extLst>
            </p:cNvPr>
            <p:cNvSpPr txBox="1"/>
            <p:nvPr/>
          </p:nvSpPr>
          <p:spPr>
            <a:xfrm rot="16200000">
              <a:off x="13764768" y="4023711"/>
              <a:ext cx="816864" cy="400110"/>
            </a:xfrm>
            <a:prstGeom prst="rect">
              <a:avLst/>
            </a:prstGeom>
            <a:solidFill>
              <a:schemeClr val="tx1">
                <a:lumMod val="95000"/>
                <a:lumOff val="5000"/>
                <a:alpha val="75000"/>
              </a:schemeClr>
            </a:solidFill>
          </p:spPr>
          <p:txBody>
            <a:bodyPr wrap="square" rtlCol="0">
              <a:spAutoFit/>
            </a:bodyPr>
            <a:lstStyle/>
            <a:p>
              <a:pPr algn="ctr"/>
              <a:r>
                <a:rPr lang="en-US" sz="2000" b="1" dirty="0">
                  <a:solidFill>
                    <a:schemeClr val="bg1"/>
                  </a:solidFill>
                </a:rPr>
                <a:t>2024</a:t>
              </a:r>
            </a:p>
          </p:txBody>
        </p:sp>
      </p:grpSp>
      <p:sp>
        <p:nvSpPr>
          <p:cNvPr id="50" name="TextBox 49">
            <a:extLst>
              <a:ext uri="{FF2B5EF4-FFF2-40B4-BE49-F238E27FC236}">
                <a16:creationId xmlns:a16="http://schemas.microsoft.com/office/drawing/2014/main" id="{BB751424-54C3-9F48-B9F5-9B1533C4AB50}"/>
              </a:ext>
            </a:extLst>
          </p:cNvPr>
          <p:cNvSpPr txBox="1"/>
          <p:nvPr/>
        </p:nvSpPr>
        <p:spPr>
          <a:xfrm>
            <a:off x="108618" y="1946905"/>
            <a:ext cx="2590799" cy="461665"/>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Manly et al. 1993</a:t>
            </a:r>
          </a:p>
        </p:txBody>
      </p:sp>
      <p:cxnSp>
        <p:nvCxnSpPr>
          <p:cNvPr id="52" name="Straight Arrow Connector 51">
            <a:extLst>
              <a:ext uri="{FF2B5EF4-FFF2-40B4-BE49-F238E27FC236}">
                <a16:creationId xmlns:a16="http://schemas.microsoft.com/office/drawing/2014/main" id="{48E930D8-B234-4F90-AA48-3B9C82CF6D5C}"/>
              </a:ext>
            </a:extLst>
          </p:cNvPr>
          <p:cNvCxnSpPr>
            <a:cxnSpLocks/>
            <a:stCxn id="50" idx="2"/>
          </p:cNvCxnSpPr>
          <p:nvPr/>
        </p:nvCxnSpPr>
        <p:spPr>
          <a:xfrm flipH="1">
            <a:off x="0" y="2408570"/>
            <a:ext cx="1404018" cy="1675755"/>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76" name="TextBox 75">
            <a:extLst>
              <a:ext uri="{FF2B5EF4-FFF2-40B4-BE49-F238E27FC236}">
                <a16:creationId xmlns:a16="http://schemas.microsoft.com/office/drawing/2014/main" id="{17F4A485-5AB5-F0A2-E997-FCB4E5ABE49D}"/>
              </a:ext>
            </a:extLst>
          </p:cNvPr>
          <p:cNvSpPr txBox="1"/>
          <p:nvPr/>
        </p:nvSpPr>
        <p:spPr>
          <a:xfrm>
            <a:off x="6664453" y="6048082"/>
            <a:ext cx="2209800"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Warton &amp; Shepherd 2010</a:t>
            </a:r>
          </a:p>
        </p:txBody>
      </p:sp>
      <p:cxnSp>
        <p:nvCxnSpPr>
          <p:cNvPr id="77" name="Straight Arrow Connector 76">
            <a:extLst>
              <a:ext uri="{FF2B5EF4-FFF2-40B4-BE49-F238E27FC236}">
                <a16:creationId xmlns:a16="http://schemas.microsoft.com/office/drawing/2014/main" id="{9141DD4A-98F2-B5FC-1E1D-E5D3F16CE019}"/>
              </a:ext>
            </a:extLst>
          </p:cNvPr>
          <p:cNvCxnSpPr>
            <a:cxnSpLocks/>
            <a:stCxn id="76" idx="0"/>
            <a:endCxn id="43" idx="1"/>
          </p:cNvCxnSpPr>
          <p:nvPr/>
        </p:nvCxnSpPr>
        <p:spPr>
          <a:xfrm flipV="1">
            <a:off x="7769353" y="4632199"/>
            <a:ext cx="0" cy="1415883"/>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sp>
        <p:nvSpPr>
          <p:cNvPr id="81" name="TextBox 80">
            <a:extLst>
              <a:ext uri="{FF2B5EF4-FFF2-40B4-BE49-F238E27FC236}">
                <a16:creationId xmlns:a16="http://schemas.microsoft.com/office/drawing/2014/main" id="{EC45AD4E-381D-AAE2-9D94-321B73823DEC}"/>
              </a:ext>
            </a:extLst>
          </p:cNvPr>
          <p:cNvSpPr txBox="1"/>
          <p:nvPr/>
        </p:nvSpPr>
        <p:spPr>
          <a:xfrm>
            <a:off x="7730177" y="1552661"/>
            <a:ext cx="1896896" cy="830997"/>
          </a:xfrm>
          <a:prstGeom prst="rect">
            <a:avLst/>
          </a:prstGeom>
          <a:solidFill>
            <a:schemeClr val="tx1">
              <a:lumMod val="75000"/>
              <a:lumOff val="25000"/>
            </a:schemeClr>
          </a:solidFill>
          <a:ln w="57150">
            <a:solidFill>
              <a:schemeClr val="tx1"/>
            </a:solidFill>
          </a:ln>
        </p:spPr>
        <p:txBody>
          <a:bodyPr wrap="square" rtlCol="0">
            <a:spAutoFit/>
          </a:bodyPr>
          <a:lstStyle/>
          <a:p>
            <a:pPr algn="ctr"/>
            <a:r>
              <a:rPr lang="en-US" sz="2400" dirty="0">
                <a:solidFill>
                  <a:schemeClr val="bg1"/>
                </a:solidFill>
              </a:rPr>
              <a:t>Fithian &amp; Hastie 2013</a:t>
            </a:r>
          </a:p>
        </p:txBody>
      </p:sp>
      <p:cxnSp>
        <p:nvCxnSpPr>
          <p:cNvPr id="82" name="Straight Arrow Connector 81">
            <a:extLst>
              <a:ext uri="{FF2B5EF4-FFF2-40B4-BE49-F238E27FC236}">
                <a16:creationId xmlns:a16="http://schemas.microsoft.com/office/drawing/2014/main" id="{31B978CA-9CB5-994B-4ECA-289BEE95F444}"/>
              </a:ext>
            </a:extLst>
          </p:cNvPr>
          <p:cNvCxnSpPr>
            <a:cxnSpLocks/>
            <a:stCxn id="81" idx="2"/>
          </p:cNvCxnSpPr>
          <p:nvPr/>
        </p:nvCxnSpPr>
        <p:spPr>
          <a:xfrm>
            <a:off x="8678625" y="2383658"/>
            <a:ext cx="450655" cy="1700667"/>
          </a:xfrm>
          <a:prstGeom prst="straightConnector1">
            <a:avLst/>
          </a:prstGeom>
          <a:ln w="57150">
            <a:tailEnd type="triangle"/>
          </a:ln>
        </p:spPr>
        <p:style>
          <a:lnRef idx="2">
            <a:schemeClr val="accent4"/>
          </a:lnRef>
          <a:fillRef idx="0">
            <a:schemeClr val="accent4"/>
          </a:fillRef>
          <a:effectRef idx="1">
            <a:schemeClr val="accent4"/>
          </a:effectRef>
          <a:fontRef idx="minor">
            <a:schemeClr val="tx1"/>
          </a:fontRef>
        </p:style>
      </p:cxnSp>
      <p:pic>
        <p:nvPicPr>
          <p:cNvPr id="7" name="Picture 6">
            <a:extLst>
              <a:ext uri="{FF2B5EF4-FFF2-40B4-BE49-F238E27FC236}">
                <a16:creationId xmlns:a16="http://schemas.microsoft.com/office/drawing/2014/main" id="{744A9435-0A5B-9C83-EADA-B98B0D6FE875}"/>
              </a:ext>
            </a:extLst>
          </p:cNvPr>
          <p:cNvPicPr>
            <a:picLocks noChangeAspect="1"/>
          </p:cNvPicPr>
          <p:nvPr/>
        </p:nvPicPr>
        <p:blipFill>
          <a:blip r:embed="rId3"/>
          <a:stretch>
            <a:fillRect/>
          </a:stretch>
        </p:blipFill>
        <p:spPr>
          <a:xfrm>
            <a:off x="324749" y="1131732"/>
            <a:ext cx="7058477" cy="2320512"/>
          </a:xfrm>
          <a:prstGeom prst="rect">
            <a:avLst/>
          </a:prstGeom>
          <a:ln>
            <a:noFill/>
          </a:ln>
          <a:effectLst>
            <a:outerShdw blurRad="292100" dist="139700" dir="2700000" algn="tl" rotWithShape="0">
              <a:srgbClr val="333333">
                <a:alpha val="65000"/>
              </a:srgbClr>
            </a:outerShdw>
          </a:effectLst>
        </p:spPr>
      </p:pic>
      <p:pic>
        <p:nvPicPr>
          <p:cNvPr id="51" name="Picture 50">
            <a:extLst>
              <a:ext uri="{FF2B5EF4-FFF2-40B4-BE49-F238E27FC236}">
                <a16:creationId xmlns:a16="http://schemas.microsoft.com/office/drawing/2014/main" id="{7582CB90-4172-FFCC-8C25-D15943EE5209}"/>
              </a:ext>
            </a:extLst>
          </p:cNvPr>
          <p:cNvPicPr>
            <a:picLocks noChangeAspect="1"/>
          </p:cNvPicPr>
          <p:nvPr/>
        </p:nvPicPr>
        <p:blipFill>
          <a:blip r:embed="rId4"/>
          <a:stretch>
            <a:fillRect/>
          </a:stretch>
        </p:blipFill>
        <p:spPr>
          <a:xfrm>
            <a:off x="289230" y="4905671"/>
            <a:ext cx="6239278" cy="2391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6094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94B934-662E-DCB1-2550-A45763F9C310}"/>
              </a:ext>
            </a:extLst>
          </p:cNvPr>
          <p:cNvSpPr>
            <a:spLocks noGrp="1"/>
          </p:cNvSpPr>
          <p:nvPr>
            <p:ph type="ctrTitle"/>
          </p:nvPr>
        </p:nvSpPr>
        <p:spPr/>
        <p:txBody>
          <a:bodyPr/>
          <a:lstStyle/>
          <a:p>
            <a:r>
              <a:rPr lang="en-US" dirty="0"/>
              <a:t>Inhomogeneous (Poisson) Point Process</a:t>
            </a:r>
          </a:p>
        </p:txBody>
      </p:sp>
    </p:spTree>
    <p:extLst>
      <p:ext uri="{BB962C8B-B14F-4D97-AF65-F5344CB8AC3E}">
        <p14:creationId xmlns:p14="http://schemas.microsoft.com/office/powerpoint/2010/main" val="18806271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29D38-B38F-BB99-CCEC-132FF0C6B7D3}"/>
              </a:ext>
            </a:extLst>
          </p:cNvPr>
          <p:cNvSpPr>
            <a:spLocks noGrp="1"/>
          </p:cNvSpPr>
          <p:nvPr>
            <p:ph type="title"/>
          </p:nvPr>
        </p:nvSpPr>
        <p:spPr/>
        <p:txBody>
          <a:bodyPr/>
          <a:lstStyle/>
          <a:p>
            <a:r>
              <a:rPr lang="en-US" dirty="0"/>
              <a:t>What’s an IPP?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F8A71A-AC43-3E05-758E-767374DEEE82}"/>
                  </a:ext>
                </a:extLst>
              </p:cNvPr>
              <p:cNvSpPr>
                <a:spLocks noGrp="1"/>
              </p:cNvSpPr>
              <p:nvPr>
                <p:ph idx="1"/>
              </p:nvPr>
            </p:nvSpPr>
            <p:spPr/>
            <p:txBody>
              <a:bodyPr/>
              <a:lstStyle/>
              <a:p>
                <a:pPr marL="0" indent="0" algn="ctr">
                  <a:buNone/>
                </a:pPr>
                <a:r>
                  <a:rPr lang="en-US" b="0" i="0" dirty="0">
                    <a:solidFill>
                      <a:srgbClr val="000000"/>
                    </a:solidFill>
                    <a:effectLst/>
                    <a:latin typeface="Droid Serif"/>
                  </a:rPr>
                  <a:t>IPP = Inhomogeneous Point Process</a:t>
                </a:r>
              </a:p>
              <a:p>
                <a:pPr marL="0" indent="0" algn="ctr">
                  <a:buNone/>
                </a:pPr>
                <a:endParaRPr lang="en-US" b="0" i="0" dirty="0">
                  <a:solidFill>
                    <a:srgbClr val="000000"/>
                  </a:solidFill>
                  <a:effectLst/>
                  <a:latin typeface="Droid Serif"/>
                </a:endParaRPr>
              </a:p>
              <a:p>
                <a:pPr marL="0" indent="0" algn="ctr">
                  <a:buNone/>
                </a:pPr>
                <a:r>
                  <a:rPr lang="en-US" b="0" i="0" dirty="0">
                    <a:solidFill>
                      <a:srgbClr val="000000"/>
                    </a:solidFill>
                    <a:effectLst/>
                    <a:latin typeface="Droid Serif"/>
                  </a:rPr>
                  <a:t>A model for events in geographic space where the expected </a:t>
                </a:r>
                <a:r>
                  <a:rPr lang="en-US" b="1" i="0" dirty="0">
                    <a:solidFill>
                      <a:srgbClr val="000000"/>
                    </a:solidFill>
                    <a:effectLst/>
                    <a:latin typeface="Droid Serif"/>
                  </a:rPr>
                  <a:t>density</a:t>
                </a:r>
                <a:r>
                  <a:rPr lang="en-US" b="0" i="0" dirty="0">
                    <a:solidFill>
                      <a:srgbClr val="000000"/>
                    </a:solidFill>
                    <a:effectLst/>
                    <a:latin typeface="Droid Serif"/>
                  </a:rPr>
                  <a:t> of points depends on local spatial predictors through a spatially varying intensity function.</a:t>
                </a:r>
              </a:p>
              <a:p>
                <a:pPr marL="0" indent="0" algn="ctr">
                  <a:buNone/>
                </a:pPr>
                <a:endParaRPr lang="en-US" dirty="0">
                  <a:solidFill>
                    <a:srgbClr val="000000"/>
                  </a:solidFill>
                  <a:latin typeface="Droid Serif"/>
                </a:endParaRPr>
              </a:p>
              <a:p>
                <a:pPr marL="0" indent="0" algn="ctr">
                  <a:buNone/>
                </a:pPr>
                <a:r>
                  <a:rPr lang="en-US" b="0" i="0" dirty="0">
                    <a:solidFill>
                      <a:srgbClr val="000000"/>
                    </a:solidFill>
                    <a:effectLst/>
                    <a:latin typeface="Droid Serif"/>
                  </a:rPr>
                  <a:t>Denote the intensity function as</a:t>
                </a:r>
              </a:p>
              <a:p>
                <a:pPr marL="0" indent="0" algn="ctr">
                  <a:buNone/>
                </a:pPr>
                <a14:m>
                  <m:oMathPara xmlns:m="http://schemas.openxmlformats.org/officeDocument/2006/math">
                    <m:oMathParaPr>
                      <m:jc m:val="centerGroup"/>
                    </m:oMathParaPr>
                    <m:oMath xmlns:m="http://schemas.openxmlformats.org/officeDocument/2006/math">
                      <m:r>
                        <a:rPr lang="en-US" sz="4000" b="0" i="1" smtClean="0">
                          <a:solidFill>
                            <a:srgbClr val="000000"/>
                          </a:solidFill>
                          <a:effectLst/>
                          <a:latin typeface="Cambria Math" panose="02040503050406030204" pitchFamily="18" charset="0"/>
                        </a:rPr>
                        <m:t>𝜆</m:t>
                      </m:r>
                      <m:d>
                        <m:dPr>
                          <m:ctrlPr>
                            <a:rPr lang="en-US" sz="4000" b="0" i="1" smtClean="0">
                              <a:solidFill>
                                <a:srgbClr val="000000"/>
                              </a:solidFill>
                              <a:effectLst/>
                              <a:latin typeface="Cambria Math" panose="02040503050406030204" pitchFamily="18" charset="0"/>
                            </a:rPr>
                          </m:ctrlPr>
                        </m:dPr>
                        <m:e>
                          <m:r>
                            <a:rPr lang="en-US" sz="4000" b="0" i="1" smtClean="0">
                              <a:solidFill>
                                <a:srgbClr val="000000"/>
                              </a:solidFill>
                              <a:effectLst/>
                              <a:latin typeface="Cambria Math" panose="02040503050406030204" pitchFamily="18" charset="0"/>
                            </a:rPr>
                            <m:t>𝑠</m:t>
                          </m:r>
                        </m:e>
                      </m:d>
                    </m:oMath>
                  </m:oMathPara>
                </a14:m>
                <a:endParaRPr lang="en-US" b="0" i="0" dirty="0">
                  <a:solidFill>
                    <a:srgbClr val="000000"/>
                  </a:solidFill>
                  <a:effectLst/>
                  <a:latin typeface="Droid Serif"/>
                </a:endParaRPr>
              </a:p>
              <a:p>
                <a:pPr marL="0" indent="0" algn="ctr">
                  <a:buNone/>
                </a:pPr>
                <a:r>
                  <a:rPr lang="en-US" dirty="0">
                    <a:solidFill>
                      <a:srgbClr val="000000"/>
                    </a:solidFill>
                    <a:latin typeface="Droid Serif"/>
                  </a:rPr>
                  <a:t>where </a:t>
                </a:r>
                <a14:m>
                  <m:oMath xmlns:m="http://schemas.openxmlformats.org/officeDocument/2006/math">
                    <m:r>
                      <a:rPr lang="en-US" b="0" i="1" smtClean="0">
                        <a:solidFill>
                          <a:srgbClr val="000000"/>
                        </a:solidFill>
                        <a:latin typeface="Cambria Math" panose="02040503050406030204" pitchFamily="18" charset="0"/>
                      </a:rPr>
                      <m:t>𝑠</m:t>
                    </m:r>
                  </m:oMath>
                </a14:m>
                <a:r>
                  <a:rPr lang="en-US" b="0" i="0" dirty="0">
                    <a:solidFill>
                      <a:srgbClr val="000000"/>
                    </a:solidFill>
                    <a:effectLst/>
                    <a:latin typeface="Droid Serif"/>
                  </a:rPr>
                  <a:t> is a location in </a:t>
                </a:r>
                <a:r>
                  <a:rPr lang="en-US" b="1" i="0" dirty="0">
                    <a:solidFill>
                      <a:srgbClr val="000000"/>
                    </a:solidFill>
                    <a:effectLst/>
                    <a:latin typeface="Droid Serif"/>
                  </a:rPr>
                  <a:t>geographic space.</a:t>
                </a:r>
                <a:endParaRPr lang="en-US" b="0" i="0" dirty="0">
                  <a:solidFill>
                    <a:srgbClr val="000000"/>
                  </a:solidFill>
                  <a:effectLst/>
                  <a:latin typeface="Droid Serif"/>
                </a:endParaRPr>
              </a:p>
            </p:txBody>
          </p:sp>
        </mc:Choice>
        <mc:Fallback xmlns="">
          <p:sp>
            <p:nvSpPr>
              <p:cNvPr id="3" name="Content Placeholder 2">
                <a:extLst>
                  <a:ext uri="{FF2B5EF4-FFF2-40B4-BE49-F238E27FC236}">
                    <a16:creationId xmlns:a16="http://schemas.microsoft.com/office/drawing/2014/main" id="{0DF8A71A-AC43-3E05-758E-767374DEEE82}"/>
                  </a:ext>
                </a:extLst>
              </p:cNvPr>
              <p:cNvSpPr>
                <a:spLocks noGrp="1" noRot="1" noChangeAspect="1" noMove="1" noResize="1" noEditPoints="1" noAdjustHandles="1" noChangeArrowheads="1" noChangeShapeType="1" noTextEdit="1"/>
              </p:cNvSpPr>
              <p:nvPr>
                <p:ph idx="1"/>
              </p:nvPr>
            </p:nvSpPr>
            <p:spPr>
              <a:blipFill>
                <a:blip r:embed="rId2"/>
                <a:stretch>
                  <a:fillRect l="-533" t="-2444" r="-1333"/>
                </a:stretch>
              </a:blipFill>
            </p:spPr>
            <p:txBody>
              <a:bodyPr/>
              <a:lstStyle/>
              <a:p>
                <a:r>
                  <a:rPr lang="en-US">
                    <a:noFill/>
                  </a:rPr>
                  <a:t> </a:t>
                </a:r>
              </a:p>
            </p:txBody>
          </p:sp>
        </mc:Fallback>
      </mc:AlternateContent>
    </p:spTree>
    <p:extLst>
      <p:ext uri="{BB962C8B-B14F-4D97-AF65-F5344CB8AC3E}">
        <p14:creationId xmlns:p14="http://schemas.microsoft.com/office/powerpoint/2010/main" val="2550160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8A34-9397-81E2-7B3E-33845994DABE}"/>
              </a:ext>
            </a:extLst>
          </p:cNvPr>
          <p:cNvSpPr>
            <a:spLocks noGrp="1"/>
          </p:cNvSpPr>
          <p:nvPr>
            <p:ph type="title"/>
          </p:nvPr>
        </p:nvSpPr>
        <p:spPr/>
        <p:txBody>
          <a:bodyPr/>
          <a:lstStyle/>
          <a:p>
            <a:r>
              <a:rPr lang="en-US" dirty="0"/>
              <a:t>Inhomogeneous </a:t>
            </a:r>
            <a:r>
              <a:rPr lang="en-US" u="sng" dirty="0"/>
              <a:t>Poisson</a:t>
            </a:r>
            <a:r>
              <a:rPr lang="en-US" dirty="0"/>
              <a:t> Point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07D9CD-7FE1-F59D-D565-280E199E7E41}"/>
                  </a:ext>
                </a:extLst>
              </p:cNvPr>
              <p:cNvSpPr>
                <a:spLocks noGrp="1"/>
              </p:cNvSpPr>
              <p:nvPr>
                <p:ph idx="1"/>
              </p:nvPr>
            </p:nvSpPr>
            <p:spPr/>
            <p:txBody>
              <a:bodyPr/>
              <a:lstStyle/>
              <a:p>
                <a:pPr marL="0" indent="0" algn="ctr">
                  <a:buNone/>
                </a:pPr>
                <a:r>
                  <a:rPr lang="en-US" dirty="0"/>
                  <a:t>Specifies stochasticity in the IPP by assuming a Poisson distribution.</a:t>
                </a:r>
              </a:p>
              <a:p>
                <a:pPr algn="ctr"/>
                <a:endParaRPr lang="en-US" dirty="0"/>
              </a:p>
              <a:p>
                <a:pPr marL="0" indent="0" algn="ctr">
                  <a:buNone/>
                </a:pPr>
                <a:r>
                  <a:rPr lang="en-US" dirty="0"/>
                  <a:t>The number of events in any given region is Poisson distributed with </a:t>
                </a:r>
                <a:r>
                  <a:rPr lang="en-US" b="1" dirty="0"/>
                  <a:t>mean and variance </a:t>
                </a:r>
                <a:r>
                  <a:rPr lang="en-US" dirty="0"/>
                  <a:t>given by the average intensity function over the region.</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𝐺</m:t>
                          </m:r>
                        </m:sub>
                      </m:sSub>
                      <m:r>
                        <a:rPr lang="en-US" b="0" i="1" smtClean="0">
                          <a:latin typeface="Cambria Math" panose="02040503050406030204" pitchFamily="18" charset="0"/>
                        </a:rPr>
                        <m:t> ~ </m:t>
                      </m:r>
                      <m:r>
                        <a:rPr lang="en-US" b="0" i="1" smtClean="0">
                          <a:latin typeface="Cambria Math" panose="02040503050406030204" pitchFamily="18" charset="0"/>
                        </a:rPr>
                        <m:t>𝑃𝑜𝑖𝑠𝑠𝑜𝑛</m:t>
                      </m:r>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𝐺</m:t>
                              </m:r>
                            </m:sub>
                            <m:sup/>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𝑑𝑠</m:t>
                              </m:r>
                            </m:e>
                          </m:nary>
                        </m:e>
                      </m:d>
                    </m:oMath>
                  </m:oMathPara>
                </a14:m>
                <a:endParaRPr lang="en-US" dirty="0"/>
              </a:p>
            </p:txBody>
          </p:sp>
        </mc:Choice>
        <mc:Fallback xmlns="">
          <p:sp>
            <p:nvSpPr>
              <p:cNvPr id="3" name="Content Placeholder 2">
                <a:extLst>
                  <a:ext uri="{FF2B5EF4-FFF2-40B4-BE49-F238E27FC236}">
                    <a16:creationId xmlns:a16="http://schemas.microsoft.com/office/drawing/2014/main" id="{F907D9CD-7FE1-F59D-D565-280E199E7E41}"/>
                  </a:ext>
                </a:extLst>
              </p:cNvPr>
              <p:cNvSpPr>
                <a:spLocks noGrp="1" noRot="1" noChangeAspect="1" noMove="1" noResize="1" noEditPoints="1" noAdjustHandles="1" noChangeArrowheads="1" noChangeShapeType="1" noTextEdit="1"/>
              </p:cNvSpPr>
              <p:nvPr>
                <p:ph idx="1"/>
              </p:nvPr>
            </p:nvSpPr>
            <p:spPr>
              <a:blipFill>
                <a:blip r:embed="rId3"/>
                <a:stretch>
                  <a:fillRect l="-1022" t="-2333" r="-1689"/>
                </a:stretch>
              </a:blipFill>
            </p:spPr>
            <p:txBody>
              <a:bodyPr/>
              <a:lstStyle/>
              <a:p>
                <a:r>
                  <a:rPr lang="en-US">
                    <a:noFill/>
                  </a:rPr>
                  <a:t> </a:t>
                </a:r>
              </a:p>
            </p:txBody>
          </p:sp>
        </mc:Fallback>
      </mc:AlternateContent>
    </p:spTree>
    <p:extLst>
      <p:ext uri="{BB962C8B-B14F-4D97-AF65-F5344CB8AC3E}">
        <p14:creationId xmlns:p14="http://schemas.microsoft.com/office/powerpoint/2010/main" val="1271535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C0AE-E8B0-624F-1610-16D79CCCFC8E}"/>
              </a:ext>
            </a:extLst>
          </p:cNvPr>
          <p:cNvSpPr>
            <a:spLocks noGrp="1"/>
          </p:cNvSpPr>
          <p:nvPr>
            <p:ph type="title"/>
          </p:nvPr>
        </p:nvSpPr>
        <p:spPr/>
        <p:txBody>
          <a:bodyPr/>
          <a:lstStyle/>
          <a:p>
            <a:r>
              <a:rPr lang="en-US" dirty="0"/>
              <a:t>IPPs are everywhere!</a:t>
            </a:r>
          </a:p>
        </p:txBody>
      </p:sp>
      <p:sp>
        <p:nvSpPr>
          <p:cNvPr id="3" name="Content Placeholder 2">
            <a:extLst>
              <a:ext uri="{FF2B5EF4-FFF2-40B4-BE49-F238E27FC236}">
                <a16:creationId xmlns:a16="http://schemas.microsoft.com/office/drawing/2014/main" id="{C70CB1C6-C652-E0AC-3D4D-A6E21C250BF5}"/>
              </a:ext>
            </a:extLst>
          </p:cNvPr>
          <p:cNvSpPr>
            <a:spLocks noGrp="1"/>
          </p:cNvSpPr>
          <p:nvPr>
            <p:ph idx="1"/>
          </p:nvPr>
        </p:nvSpPr>
        <p:spPr/>
        <p:txBody>
          <a:bodyPr/>
          <a:lstStyle/>
          <a:p>
            <a:pPr marL="0" indent="0" algn="ctr">
              <a:buNone/>
            </a:pPr>
            <a:r>
              <a:rPr lang="en-US" dirty="0"/>
              <a:t>Many common space-use models have been shown to be equivalent to the IPP (reviewed in </a:t>
            </a:r>
            <a:r>
              <a:rPr lang="en-US" dirty="0" err="1"/>
              <a:t>Fieberg</a:t>
            </a:r>
            <a:r>
              <a:rPr lang="en-US" dirty="0"/>
              <a:t> et al. 2021).</a:t>
            </a:r>
          </a:p>
          <a:p>
            <a:pPr marL="0" indent="0" algn="ctr">
              <a:buNone/>
            </a:pPr>
            <a:endParaRPr lang="en-US" dirty="0"/>
          </a:p>
          <a:p>
            <a:pPr marL="0" indent="0" algn="ctr">
              <a:buNone/>
            </a:pPr>
            <a:r>
              <a:rPr lang="en-US" sz="2800" dirty="0" err="1"/>
              <a:t>MaxEnt</a:t>
            </a:r>
            <a:endParaRPr lang="en-US" sz="2800" dirty="0"/>
          </a:p>
          <a:p>
            <a:pPr marL="0" indent="0" algn="ctr">
              <a:buNone/>
            </a:pPr>
            <a:r>
              <a:rPr lang="en-US" sz="2800" dirty="0"/>
              <a:t>Weighted distribution theory (with an exponential form)</a:t>
            </a:r>
          </a:p>
          <a:p>
            <a:pPr marL="0" indent="0" algn="ctr">
              <a:buNone/>
            </a:pPr>
            <a:r>
              <a:rPr lang="en-US" sz="2800" dirty="0"/>
              <a:t>Resource utilization functions (RUFs)</a:t>
            </a:r>
          </a:p>
          <a:p>
            <a:pPr marL="0" indent="0" algn="ctr">
              <a:buNone/>
            </a:pPr>
            <a:r>
              <a:rPr lang="en-US" sz="2800" u="sng" dirty="0"/>
              <a:t>Resource selection functions (RSFs), a.k.a. habitat selection functions (HSFs)</a:t>
            </a:r>
          </a:p>
        </p:txBody>
      </p:sp>
    </p:spTree>
    <p:extLst>
      <p:ext uri="{BB962C8B-B14F-4D97-AF65-F5344CB8AC3E}">
        <p14:creationId xmlns:p14="http://schemas.microsoft.com/office/powerpoint/2010/main" val="3533552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FE3B-C834-CE62-7C38-3F531C50D4AF}"/>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19517E0E-A329-1E63-7887-71032FD7FB80}"/>
              </a:ext>
            </a:extLst>
          </p:cNvPr>
          <p:cNvSpPr>
            <a:spLocks noGrp="1"/>
          </p:cNvSpPr>
          <p:nvPr>
            <p:ph idx="1"/>
          </p:nvPr>
        </p:nvSpPr>
        <p:spPr/>
        <p:txBody>
          <a:bodyPr>
            <a:normAutofit/>
          </a:bodyPr>
          <a:lstStyle/>
          <a:p>
            <a:pPr marL="0" indent="0" algn="ctr">
              <a:buNone/>
            </a:pPr>
            <a:r>
              <a:rPr lang="en-US" sz="4000" dirty="0"/>
              <a:t>An RSF fit using logistic regression (cf. Manly et al. 2002) is equivalent to an IPP under </a:t>
            </a:r>
            <a:r>
              <a:rPr lang="en-US" sz="4000" i="1" dirty="0"/>
              <a:t>certain conditions.</a:t>
            </a:r>
          </a:p>
          <a:p>
            <a:pPr marL="0" indent="0" algn="ctr">
              <a:buNone/>
            </a:pPr>
            <a:endParaRPr lang="en-US" sz="4000" i="1" dirty="0"/>
          </a:p>
          <a:p>
            <a:pPr marL="0" indent="0" algn="ctr">
              <a:buNone/>
            </a:pPr>
            <a:r>
              <a:rPr lang="en-US" sz="4000" dirty="0"/>
              <a:t>This equivalence provides guidance on best practices.</a:t>
            </a:r>
          </a:p>
          <a:p>
            <a:pPr marL="0" indent="0" algn="ctr">
              <a:buNone/>
            </a:pPr>
            <a:endParaRPr lang="en-US" sz="4000" dirty="0"/>
          </a:p>
          <a:p>
            <a:pPr marL="0" indent="0" algn="ctr">
              <a:buNone/>
            </a:pPr>
            <a:r>
              <a:rPr lang="en-US" sz="4000" dirty="0"/>
              <a:t>It also provides a framework for projecting from e-space (RSF) to g-space (IPP).</a:t>
            </a:r>
          </a:p>
        </p:txBody>
      </p:sp>
    </p:spTree>
    <p:extLst>
      <p:ext uri="{BB962C8B-B14F-4D97-AF65-F5344CB8AC3E}">
        <p14:creationId xmlns:p14="http://schemas.microsoft.com/office/powerpoint/2010/main" val="680818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BDA5-6EC5-A29D-D9AD-5A009CDED0D3}"/>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984F7D22-4191-DFA1-1CA3-73D3AAB20158}"/>
              </a:ext>
            </a:extLst>
          </p:cNvPr>
          <p:cNvSpPr>
            <a:spLocks noGrp="1"/>
          </p:cNvSpPr>
          <p:nvPr>
            <p:ph idx="1"/>
          </p:nvPr>
        </p:nvSpPr>
        <p:spPr/>
        <p:txBody>
          <a:bodyPr/>
          <a:lstStyle/>
          <a:p>
            <a:r>
              <a:rPr lang="en-US" dirty="0"/>
              <a:t>HSFs generalize habitat selection models to any number of continuous or categorical environmental axes</a:t>
            </a:r>
          </a:p>
          <a:p>
            <a:endParaRPr lang="en-US" dirty="0"/>
          </a:p>
          <a:p>
            <a:r>
              <a:rPr lang="en-US" dirty="0"/>
              <a:t>HSFs are one way to fit an IPP model to data</a:t>
            </a:r>
          </a:p>
          <a:p>
            <a:pPr lvl="1"/>
            <a:r>
              <a:rPr lang="en-US" dirty="0"/>
              <a:t>Equivalent models include </a:t>
            </a:r>
            <a:r>
              <a:rPr lang="en-US" dirty="0" err="1"/>
              <a:t>MaxEnt</a:t>
            </a:r>
            <a:r>
              <a:rPr lang="en-US" dirty="0"/>
              <a:t>, Weighted distribution, and RUFs</a:t>
            </a:r>
          </a:p>
          <a:p>
            <a:pPr lvl="1"/>
            <a:endParaRPr lang="en-US" dirty="0"/>
          </a:p>
          <a:p>
            <a:r>
              <a:rPr lang="en-US" dirty="0"/>
              <a:t>IPP provides a framework for projecting HSFs from e-space to g-space</a:t>
            </a:r>
          </a:p>
        </p:txBody>
      </p:sp>
    </p:spTree>
    <p:extLst>
      <p:ext uri="{BB962C8B-B14F-4D97-AF65-F5344CB8AC3E}">
        <p14:creationId xmlns:p14="http://schemas.microsoft.com/office/powerpoint/2010/main" val="3803391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D653-3A5B-F282-1CB4-26B11755920C}"/>
              </a:ext>
            </a:extLst>
          </p:cNvPr>
          <p:cNvSpPr>
            <a:spLocks noGrp="1"/>
          </p:cNvSpPr>
          <p:nvPr>
            <p:ph type="title"/>
          </p:nvPr>
        </p:nvSpPr>
        <p:spPr/>
        <p:txBody>
          <a:bodyPr/>
          <a:lstStyle/>
          <a:p>
            <a:r>
              <a:rPr lang="en-US" dirty="0"/>
              <a:t>Fitting HSFs</a:t>
            </a:r>
          </a:p>
        </p:txBody>
      </p:sp>
      <p:sp>
        <p:nvSpPr>
          <p:cNvPr id="3" name="Text Placeholder 2">
            <a:extLst>
              <a:ext uri="{FF2B5EF4-FFF2-40B4-BE49-F238E27FC236}">
                <a16:creationId xmlns:a16="http://schemas.microsoft.com/office/drawing/2014/main" id="{EB442479-F14D-7A45-861F-3125CBFCBC32}"/>
              </a:ext>
            </a:extLst>
          </p:cNvPr>
          <p:cNvSpPr>
            <a:spLocks noGrp="1"/>
          </p:cNvSpPr>
          <p:nvPr>
            <p:ph type="body" idx="1"/>
          </p:nvPr>
        </p:nvSpPr>
        <p:spPr/>
        <p:txBody>
          <a:bodyPr/>
          <a:lstStyle/>
          <a:p>
            <a:r>
              <a:rPr lang="en-US" dirty="0"/>
              <a:t>Fitting IPP Models to Telemetry Data</a:t>
            </a:r>
          </a:p>
        </p:txBody>
      </p:sp>
    </p:spTree>
    <p:extLst>
      <p:ext uri="{BB962C8B-B14F-4D97-AF65-F5344CB8AC3E}">
        <p14:creationId xmlns:p14="http://schemas.microsoft.com/office/powerpoint/2010/main" val="2807525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D1E0-C7B5-574A-80CF-24956972529A}"/>
              </a:ext>
            </a:extLst>
          </p:cNvPr>
          <p:cNvSpPr>
            <a:spLocks noGrp="1"/>
          </p:cNvSpPr>
          <p:nvPr>
            <p:ph type="title"/>
          </p:nvPr>
        </p:nvSpPr>
        <p:spPr/>
        <p:txBody>
          <a:bodyPr/>
          <a:lstStyle/>
          <a:p>
            <a:r>
              <a:rPr lang="en-US" dirty="0"/>
              <a:t>HSFs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60971C-8F17-D443-BA3B-2FB72852666D}"/>
                  </a:ext>
                </a:extLst>
              </p:cNvPr>
              <p:cNvSpPr>
                <a:spLocks noGrp="1"/>
              </p:cNvSpPr>
              <p:nvPr>
                <p:ph idx="1"/>
              </p:nvPr>
            </p:nvSpPr>
            <p:spPr/>
            <p:txBody>
              <a:bodyPr/>
              <a:lstStyle/>
              <a:p>
                <a:pPr marL="0" indent="0">
                  <a:buNone/>
                </a:pPr>
                <a:r>
                  <a:rPr lang="en-US" dirty="0"/>
                  <a:t>Using the IPP framework, we can model the intensity function in g-space, </a:t>
                </a:r>
                <a14:m>
                  <m:oMath xmlns:m="http://schemas.openxmlformats.org/officeDocument/2006/math">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as a function of </a:t>
                </a:r>
                <a14:m>
                  <m:oMath xmlns:m="http://schemas.openxmlformats.org/officeDocument/2006/math">
                    <m:r>
                      <a:rPr lang="en-US" b="0" i="1" smtClean="0">
                        <a:latin typeface="Cambria Math" panose="02040503050406030204" pitchFamily="18" charset="0"/>
                      </a:rPr>
                      <m:t>𝑘</m:t>
                    </m:r>
                  </m:oMath>
                </a14:m>
                <a:r>
                  <a:rPr lang="en-US" dirty="0"/>
                  <a:t> environmental predictors (the habitat axes):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oMath>
                  </m:oMathPara>
                </a14:m>
                <a:endParaRPr lang="en-US" dirty="0"/>
              </a:p>
            </p:txBody>
          </p:sp>
        </mc:Choice>
        <mc:Fallback xmlns="">
          <p:sp>
            <p:nvSpPr>
              <p:cNvPr id="3" name="Content Placeholder 2">
                <a:extLst>
                  <a:ext uri="{FF2B5EF4-FFF2-40B4-BE49-F238E27FC236}">
                    <a16:creationId xmlns:a16="http://schemas.microsoft.com/office/drawing/2014/main" id="{8160971C-8F17-D443-BA3B-2FB72852666D}"/>
                  </a:ext>
                </a:extLst>
              </p:cNvPr>
              <p:cNvSpPr>
                <a:spLocks noGrp="1" noRot="1" noChangeAspect="1" noMove="1" noResize="1" noEditPoints="1" noAdjustHandles="1" noChangeArrowheads="1" noChangeShapeType="1" noTextEdit="1"/>
              </p:cNvSpPr>
              <p:nvPr>
                <p:ph idx="1"/>
              </p:nvPr>
            </p:nvSpPr>
            <p:spPr>
              <a:blipFill>
                <a:blip r:embed="rId3"/>
                <a:stretch>
                  <a:fillRect l="-1200" t="-2333" r="-178"/>
                </a:stretch>
              </a:blipFill>
            </p:spPr>
            <p:txBody>
              <a:bodyPr/>
              <a:lstStyle/>
              <a:p>
                <a:r>
                  <a:rPr lang="en-US">
                    <a:noFill/>
                  </a:rPr>
                  <a:t> </a:t>
                </a:r>
              </a:p>
            </p:txBody>
          </p:sp>
        </mc:Fallback>
      </mc:AlternateContent>
    </p:spTree>
    <p:extLst>
      <p:ext uri="{BB962C8B-B14F-4D97-AF65-F5344CB8AC3E}">
        <p14:creationId xmlns:p14="http://schemas.microsoft.com/office/powerpoint/2010/main" val="2438995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hat and gloves digging in the woods&#10;&#10;AI-generated content may be incorrect.">
            <a:extLst>
              <a:ext uri="{FF2B5EF4-FFF2-40B4-BE49-F238E27FC236}">
                <a16:creationId xmlns:a16="http://schemas.microsoft.com/office/drawing/2014/main" id="{51A28E96-16EC-39B2-1696-551F11931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288" y="159690"/>
            <a:ext cx="5650174" cy="7910220"/>
          </a:xfrm>
          <a:prstGeom prst="rect">
            <a:avLst/>
          </a:prstGeom>
        </p:spPr>
      </p:pic>
      <p:pic>
        <p:nvPicPr>
          <p:cNvPr id="10" name="Picture 9">
            <a:extLst>
              <a:ext uri="{FF2B5EF4-FFF2-40B4-BE49-F238E27FC236}">
                <a16:creationId xmlns:a16="http://schemas.microsoft.com/office/drawing/2014/main" id="{03A58FBE-4045-E8E4-6D30-AA1F3176291D}"/>
              </a:ext>
            </a:extLst>
          </p:cNvPr>
          <p:cNvPicPr>
            <a:picLocks noChangeAspect="1"/>
          </p:cNvPicPr>
          <p:nvPr/>
        </p:nvPicPr>
        <p:blipFill>
          <a:blip r:embed="rId3"/>
          <a:stretch>
            <a:fillRect/>
          </a:stretch>
        </p:blipFill>
        <p:spPr>
          <a:xfrm>
            <a:off x="10581366" y="705221"/>
            <a:ext cx="3916237" cy="3079274"/>
          </a:xfrm>
          <a:prstGeom prst="rect">
            <a:avLst/>
          </a:prstGeom>
        </p:spPr>
      </p:pic>
      <p:pic>
        <p:nvPicPr>
          <p:cNvPr id="12" name="Picture 11" descr="A person standing on a dirt bike in a forest&#10;&#10;AI-generated content may be incorrect.">
            <a:extLst>
              <a:ext uri="{FF2B5EF4-FFF2-40B4-BE49-F238E27FC236}">
                <a16:creationId xmlns:a16="http://schemas.microsoft.com/office/drawing/2014/main" id="{82E7F3F1-560E-8F3A-F0B2-70303E0C5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99" y="2109806"/>
            <a:ext cx="4470078" cy="5960105"/>
          </a:xfrm>
          <a:prstGeom prst="rect">
            <a:avLst/>
          </a:prstGeom>
        </p:spPr>
      </p:pic>
      <p:pic>
        <p:nvPicPr>
          <p:cNvPr id="7" name="Picture 6" descr="A person sitting next to a bear&#10;&#10;AI-generated content may be incorrect.">
            <a:extLst>
              <a:ext uri="{FF2B5EF4-FFF2-40B4-BE49-F238E27FC236}">
                <a16:creationId xmlns:a16="http://schemas.microsoft.com/office/drawing/2014/main" id="{86E190E7-0E6F-3F0A-2604-B81C7E15B57A}"/>
              </a:ext>
            </a:extLst>
          </p:cNvPr>
          <p:cNvPicPr>
            <a:picLocks noChangeAspect="1"/>
          </p:cNvPicPr>
          <p:nvPr/>
        </p:nvPicPr>
        <p:blipFill>
          <a:blip r:embed="rId5">
            <a:extLst>
              <a:ext uri="{28A0092B-C50C-407E-A947-70E740481C1C}">
                <a14:useLocalDpi xmlns:a14="http://schemas.microsoft.com/office/drawing/2010/main" val="0"/>
              </a:ext>
            </a:extLst>
          </a:blip>
          <a:srcRect l="354" t="14161" r="-354" b="12420"/>
          <a:stretch/>
        </p:blipFill>
        <p:spPr>
          <a:xfrm>
            <a:off x="10581366" y="4109752"/>
            <a:ext cx="4026433" cy="3941561"/>
          </a:xfrm>
          <a:prstGeom prst="rect">
            <a:avLst/>
          </a:prstGeom>
        </p:spPr>
      </p:pic>
      <p:sp>
        <p:nvSpPr>
          <p:cNvPr id="15" name="TextBox 14">
            <a:extLst>
              <a:ext uri="{FF2B5EF4-FFF2-40B4-BE49-F238E27FC236}">
                <a16:creationId xmlns:a16="http://schemas.microsoft.com/office/drawing/2014/main" id="{CC2CD04B-1C16-A142-0DED-96C28E5A89D7}"/>
              </a:ext>
            </a:extLst>
          </p:cNvPr>
          <p:cNvSpPr txBox="1"/>
          <p:nvPr/>
        </p:nvSpPr>
        <p:spPr>
          <a:xfrm>
            <a:off x="694433" y="459065"/>
            <a:ext cx="3346806" cy="1311128"/>
          </a:xfrm>
          <a:prstGeom prst="rect">
            <a:avLst/>
          </a:prstGeom>
          <a:noFill/>
        </p:spPr>
        <p:txBody>
          <a:bodyPr wrap="square" rtlCol="0">
            <a:spAutoFit/>
          </a:bodyPr>
          <a:lstStyle/>
          <a:p>
            <a:r>
              <a:rPr lang="en-US" sz="5760" dirty="0"/>
              <a:t>Nate Rice</a:t>
            </a:r>
          </a:p>
          <a:p>
            <a:r>
              <a:rPr lang="en-US" sz="2160" dirty="0"/>
              <a:t>nathanielr@uidaho.edu</a:t>
            </a:r>
          </a:p>
        </p:txBody>
      </p:sp>
    </p:spTree>
    <p:extLst>
      <p:ext uri="{BB962C8B-B14F-4D97-AF65-F5344CB8AC3E}">
        <p14:creationId xmlns:p14="http://schemas.microsoft.com/office/powerpoint/2010/main" val="3850537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D9BB-D7E0-9D16-A5B5-9C56B43B19F6}"/>
              </a:ext>
            </a:extLst>
          </p:cNvPr>
          <p:cNvSpPr>
            <a:spLocks noGrp="1"/>
          </p:cNvSpPr>
          <p:nvPr>
            <p:ph type="title"/>
          </p:nvPr>
        </p:nvSpPr>
        <p:spPr/>
        <p:txBody>
          <a:bodyPr/>
          <a:lstStyle/>
          <a:p>
            <a:r>
              <a:rPr lang="en-US" dirty="0"/>
              <a:t>HSFs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01B95B-19BD-6DCA-93F1-133B108770CE}"/>
                  </a:ext>
                </a:extLst>
              </p:cNvPr>
              <p:cNvSpPr>
                <a:spLocks noGrp="1"/>
              </p:cNvSpPr>
              <p:nvPr>
                <p:ph idx="1"/>
              </p:nvPr>
            </p:nvSpPr>
            <p:spPr/>
            <p:txBody>
              <a:bodyPr>
                <a:normAutofit/>
              </a:bodyPr>
              <a:lstStyle/>
              <a:p>
                <a:pPr marL="0" indent="0" algn="ctr">
                  <a:buNone/>
                </a:pPr>
                <a:r>
                  <a:rPr lang="en-US" sz="3600" dirty="0"/>
                  <a:t>The intensity in g-space, </a:t>
                </a:r>
                <a14:m>
                  <m:oMath xmlns:m="http://schemas.openxmlformats.org/officeDocument/2006/math">
                    <m:r>
                      <a:rPr lang="en-US" sz="3600" b="0" i="1" smtClean="0">
                        <a:latin typeface="Cambria Math" panose="02040503050406030204" pitchFamily="18" charset="0"/>
                      </a:rPr>
                      <m:t>𝜆</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oMath>
                </a14:m>
                <a:r>
                  <a:rPr lang="en-US" sz="3600" dirty="0"/>
                  <a:t>, is proportional to the </a:t>
                </a:r>
                <a:br>
                  <a:rPr lang="en-US" sz="3600" dirty="0"/>
                </a:br>
                <a:r>
                  <a:rPr lang="en-US" sz="3600" dirty="0"/>
                  <a:t>HSF in e-space, </a:t>
                </a:r>
                <a14:m>
                  <m:oMath xmlns:m="http://schemas.openxmlformats.org/officeDocument/2006/math">
                    <m:r>
                      <a:rPr lang="en-US" sz="3600" b="0" i="1" smtClean="0">
                        <a:latin typeface="Cambria Math" panose="02040503050406030204" pitchFamily="18" charset="0"/>
                      </a:rPr>
                      <m:t>𝑤</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e>
                    </m:d>
                  </m:oMath>
                </a14:m>
                <a:r>
                  <a:rPr lang="en-US" sz="3600" dirty="0"/>
                  <a:t>:</a:t>
                </a:r>
              </a:p>
              <a:p>
                <a:pPr marL="0" indent="0" algn="ctr">
                  <a:buNone/>
                </a:pPr>
                <a:endParaRPr lang="en-US" sz="3600" dirty="0"/>
              </a:p>
              <a:p>
                <a:pPr marL="0" indent="0" algn="ctr">
                  <a:buNone/>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𝜆</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r>
                        <a:rPr lang="en-US" sz="3600" b="0" i="1" smtClean="0">
                          <a:latin typeface="Cambria Math" panose="02040503050406030204" pitchFamily="18" charset="0"/>
                        </a:rPr>
                        <m:t>∝</m:t>
                      </m:r>
                      <m:r>
                        <a:rPr lang="en-US" sz="3600" b="0" i="1" smtClean="0">
                          <a:latin typeface="Cambria Math" panose="02040503050406030204" pitchFamily="18" charset="0"/>
                        </a:rPr>
                        <m:t>𝑤</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𝑥</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e>
                      </m:d>
                    </m:oMath>
                  </m:oMathPara>
                </a14:m>
                <a:endParaRPr lang="en-US" sz="3600" dirty="0"/>
              </a:p>
              <a:p>
                <a:pPr marL="0" indent="0" algn="ctr">
                  <a:buNone/>
                </a:pPr>
                <a:endParaRPr lang="en-US" sz="3600" dirty="0"/>
              </a:p>
              <a:p>
                <a:pPr marL="0" indent="0" algn="ctr">
                  <a:buNone/>
                </a:pPr>
                <a:r>
                  <a:rPr lang="en-US" sz="3600" dirty="0"/>
                  <a:t>where </a:t>
                </a:r>
                <a14:m>
                  <m:oMath xmlns:m="http://schemas.openxmlformats.org/officeDocument/2006/math">
                    <m:r>
                      <a:rPr lang="en-US" sz="3600" b="0" i="1" smtClean="0">
                        <a:latin typeface="Cambria Math" panose="02040503050406030204" pitchFamily="18" charset="0"/>
                      </a:rPr>
                      <m:t>𝑥</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𝑠</m:t>
                        </m:r>
                      </m:e>
                    </m:d>
                  </m:oMath>
                </a14:m>
                <a:r>
                  <a:rPr lang="en-US" sz="3600" dirty="0"/>
                  <a:t> is the value of the habitat dimensions (e-space coordinates) at the location </a:t>
                </a:r>
                <a14:m>
                  <m:oMath xmlns:m="http://schemas.openxmlformats.org/officeDocument/2006/math">
                    <m:r>
                      <a:rPr lang="en-US" sz="3600" b="0" i="1" smtClean="0">
                        <a:latin typeface="Cambria Math" panose="02040503050406030204" pitchFamily="18" charset="0"/>
                      </a:rPr>
                      <m:t>𝑠</m:t>
                    </m:r>
                  </m:oMath>
                </a14:m>
                <a:r>
                  <a:rPr lang="en-US" sz="3600" dirty="0"/>
                  <a:t> in g-space.</a:t>
                </a:r>
              </a:p>
            </p:txBody>
          </p:sp>
        </mc:Choice>
        <mc:Fallback xmlns="">
          <p:sp>
            <p:nvSpPr>
              <p:cNvPr id="3" name="Content Placeholder 2">
                <a:extLst>
                  <a:ext uri="{FF2B5EF4-FFF2-40B4-BE49-F238E27FC236}">
                    <a16:creationId xmlns:a16="http://schemas.microsoft.com/office/drawing/2014/main" id="{8B01B95B-19BD-6DCA-93F1-133B108770CE}"/>
                  </a:ext>
                </a:extLst>
              </p:cNvPr>
              <p:cNvSpPr>
                <a:spLocks noGrp="1" noRot="1" noChangeAspect="1" noMove="1" noResize="1" noEditPoints="1" noAdjustHandles="1" noChangeArrowheads="1" noChangeShapeType="1" noTextEdit="1"/>
              </p:cNvSpPr>
              <p:nvPr>
                <p:ph idx="1"/>
              </p:nvPr>
            </p:nvSpPr>
            <p:spPr>
              <a:blipFill>
                <a:blip r:embed="rId3"/>
                <a:stretch>
                  <a:fillRect t="-2556"/>
                </a:stretch>
              </a:blipFill>
            </p:spPr>
            <p:txBody>
              <a:bodyPr/>
              <a:lstStyle/>
              <a:p>
                <a:r>
                  <a:rPr lang="en-US">
                    <a:noFill/>
                  </a:rPr>
                  <a:t> </a:t>
                </a:r>
              </a:p>
            </p:txBody>
          </p:sp>
        </mc:Fallback>
      </mc:AlternateContent>
    </p:spTree>
    <p:extLst>
      <p:ext uri="{BB962C8B-B14F-4D97-AF65-F5344CB8AC3E}">
        <p14:creationId xmlns:p14="http://schemas.microsoft.com/office/powerpoint/2010/main" val="271639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3513-C6C1-7A14-3E93-3D7FC58F8F3F}"/>
              </a:ext>
            </a:extLst>
          </p:cNvPr>
          <p:cNvSpPr>
            <a:spLocks noGrp="1"/>
          </p:cNvSpPr>
          <p:nvPr>
            <p:ph type="title"/>
          </p:nvPr>
        </p:nvSpPr>
        <p:spPr/>
        <p:txBody>
          <a:bodyPr/>
          <a:lstStyle/>
          <a:p>
            <a:r>
              <a:rPr lang="en-US" dirty="0"/>
              <a:t>HSFs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0DB3A1-1C89-4EF9-0079-A3FFB7AB8389}"/>
                  </a:ext>
                </a:extLst>
              </p:cNvPr>
              <p:cNvSpPr>
                <a:spLocks noGrp="1"/>
              </p:cNvSpPr>
              <p:nvPr>
                <p:ph idx="1"/>
              </p:nvPr>
            </p:nvSpPr>
            <p:spPr/>
            <p:txBody>
              <a:bodyPr>
                <a:normAutofit/>
              </a:bodyPr>
              <a:lstStyle/>
              <a:p>
                <a:pPr marL="0" indent="0" algn="ctr">
                  <a:buNone/>
                </a:pPr>
                <a:r>
                  <a:rPr lang="en-US" sz="3600" dirty="0"/>
                  <a:t>The spatial “events” we are focused on modeling are telemetry locations.</a:t>
                </a:r>
              </a:p>
              <a:p>
                <a:pPr marL="0" indent="0" algn="ctr">
                  <a:buNone/>
                </a:pPr>
                <a:endParaRPr lang="en-US" sz="3600" dirty="0"/>
              </a:p>
              <a:p>
                <a:pPr marL="0" indent="0" algn="ctr">
                  <a:buNone/>
                </a:pPr>
                <a:r>
                  <a:rPr lang="en-US" sz="3600" dirty="0"/>
                  <a:t>Absolute density of points (“events”) depends on the frequency and duration of telemetry – i.e., it is not of biological interest.</a:t>
                </a:r>
              </a:p>
              <a:p>
                <a:pPr marL="0" indent="0" algn="ctr">
                  <a:buNone/>
                </a:pPr>
                <a:endParaRPr lang="en-US" sz="3600" dirty="0"/>
              </a:p>
              <a:p>
                <a:pPr marL="0" indent="0" algn="ctr">
                  <a:buNone/>
                </a:pPr>
                <a:r>
                  <a:rPr lang="en-US" sz="3600" dirty="0"/>
                  <a:t>This implies that the intercept </a:t>
                </a:r>
                <a14:m>
                  <m:oMath xmlns:m="http://schemas.openxmlformats.org/officeDocument/2006/math">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𝛽</m:t>
                            </m:r>
                          </m:e>
                          <m:sub>
                            <m:r>
                              <a:rPr lang="en-US" sz="3600" b="0" i="1" smtClean="0">
                                <a:latin typeface="Cambria Math" panose="02040503050406030204" pitchFamily="18" charset="0"/>
                              </a:rPr>
                              <m:t>0</m:t>
                            </m:r>
                          </m:sub>
                        </m:sSub>
                      </m:e>
                    </m:d>
                  </m:oMath>
                </a14:m>
                <a:r>
                  <a:rPr lang="en-US" sz="3600" dirty="0"/>
                  <a:t> is also not of biological interest.</a:t>
                </a:r>
              </a:p>
            </p:txBody>
          </p:sp>
        </mc:Choice>
        <mc:Fallback xmlns="">
          <p:sp>
            <p:nvSpPr>
              <p:cNvPr id="3" name="Content Placeholder 2">
                <a:extLst>
                  <a:ext uri="{FF2B5EF4-FFF2-40B4-BE49-F238E27FC236}">
                    <a16:creationId xmlns:a16="http://schemas.microsoft.com/office/drawing/2014/main" id="{CD0DB3A1-1C89-4EF9-0079-A3FFB7AB8389}"/>
                  </a:ext>
                </a:extLst>
              </p:cNvPr>
              <p:cNvSpPr>
                <a:spLocks noGrp="1" noRot="1" noChangeAspect="1" noMove="1" noResize="1" noEditPoints="1" noAdjustHandles="1" noChangeArrowheads="1" noChangeShapeType="1" noTextEdit="1"/>
              </p:cNvSpPr>
              <p:nvPr>
                <p:ph idx="1"/>
              </p:nvPr>
            </p:nvSpPr>
            <p:spPr>
              <a:blipFill>
                <a:blip r:embed="rId3"/>
                <a:stretch>
                  <a:fillRect l="-267" t="-2556" r="-933"/>
                </a:stretch>
              </a:blipFill>
            </p:spPr>
            <p:txBody>
              <a:bodyPr/>
              <a:lstStyle/>
              <a:p>
                <a:r>
                  <a:rPr lang="en-US">
                    <a:noFill/>
                  </a:rPr>
                  <a:t> </a:t>
                </a:r>
              </a:p>
            </p:txBody>
          </p:sp>
        </mc:Fallback>
      </mc:AlternateContent>
    </p:spTree>
    <p:extLst>
      <p:ext uri="{BB962C8B-B14F-4D97-AF65-F5344CB8AC3E}">
        <p14:creationId xmlns:p14="http://schemas.microsoft.com/office/powerpoint/2010/main" val="3168139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039E-C443-B5E8-4EA6-2D64C3B0EF6E}"/>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3306A-A93D-6486-5EB3-C8BFBDED924F}"/>
                  </a:ext>
                </a:extLst>
              </p:cNvPr>
              <p:cNvSpPr>
                <a:spLocks noGrp="1"/>
              </p:cNvSpPr>
              <p:nvPr>
                <p:ph idx="1"/>
              </p:nvPr>
            </p:nvSpPr>
            <p:spPr>
              <a:xfrm>
                <a:off x="457200" y="1828799"/>
                <a:ext cx="13716000" cy="6052783"/>
              </a:xfrm>
            </p:spPr>
            <p:txBody>
              <a:bodyPr>
                <a:normAutofit/>
              </a:bodyPr>
              <a:lstStyle/>
              <a:p>
                <a:pPr marL="0" indent="0" algn="ctr">
                  <a:buNone/>
                </a:pPr>
                <a:r>
                  <a:rPr lang="en-US" dirty="0"/>
                  <a:t>If we are working in discrete space (i.e., with raster data), we can count the number of relocations in each cell and model the count using a Poisson GLM:</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 </m:t>
                      </m:r>
                      <m:r>
                        <a:rPr lang="en-US" b="0" i="1" smtClean="0">
                          <a:latin typeface="Cambria Math" panose="02040503050406030204" pitchFamily="18" charset="0"/>
                        </a:rPr>
                        <m:t>𝑃𝑜𝑖𝑠𝑠𝑜𝑛</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m:oMathPara>
                </a14:m>
                <a:endParaRPr lang="en-US" dirty="0"/>
              </a:p>
              <a:p>
                <a:pPr marL="0" indent="0" algn="ctr">
                  <a:buNone/>
                </a:pPr>
                <a:endParaRPr lang="en-US" dirty="0"/>
              </a:p>
              <a:p>
                <a:pPr marL="0" indent="0" algn="ctr">
                  <a:buNone/>
                </a:pPr>
                <a:endParaRPr lang="en-US" dirty="0"/>
              </a:p>
              <a:p>
                <a:pPr marL="0" indent="0" algn="ctr">
                  <a:buNone/>
                </a:pPr>
                <a:r>
                  <a:rPr lang="en-US" sz="2400" dirty="0"/>
                  <a:t>(Note that the area of a pixel should be included as an offset – see </a:t>
                </a:r>
                <a:r>
                  <a:rPr lang="en-US" sz="2400" dirty="0" err="1"/>
                  <a:t>Fieberg</a:t>
                </a:r>
                <a:r>
                  <a:rPr lang="en-US" sz="2400" dirty="0"/>
                  <a:t> et al. 2021, p. 4).</a:t>
                </a:r>
              </a:p>
            </p:txBody>
          </p:sp>
        </mc:Choice>
        <mc:Fallback xmlns="">
          <p:sp>
            <p:nvSpPr>
              <p:cNvPr id="3" name="Content Placeholder 2">
                <a:extLst>
                  <a:ext uri="{FF2B5EF4-FFF2-40B4-BE49-F238E27FC236}">
                    <a16:creationId xmlns:a16="http://schemas.microsoft.com/office/drawing/2014/main" id="{82D3306A-A93D-6486-5EB3-C8BFBDED924F}"/>
                  </a:ext>
                </a:extLst>
              </p:cNvPr>
              <p:cNvSpPr>
                <a:spLocks noGrp="1" noRot="1" noChangeAspect="1" noMove="1" noResize="1" noEditPoints="1" noAdjustHandles="1" noChangeArrowheads="1" noChangeShapeType="1" noTextEdit="1"/>
              </p:cNvSpPr>
              <p:nvPr>
                <p:ph idx="1"/>
              </p:nvPr>
            </p:nvSpPr>
            <p:spPr>
              <a:xfrm>
                <a:off x="457200" y="1828799"/>
                <a:ext cx="13716000" cy="6052783"/>
              </a:xfrm>
              <a:blipFill>
                <a:blip r:embed="rId3"/>
                <a:stretch>
                  <a:fillRect t="-2115"/>
                </a:stretch>
              </a:blipFill>
            </p:spPr>
            <p:txBody>
              <a:bodyPr/>
              <a:lstStyle/>
              <a:p>
                <a:r>
                  <a:rPr lang="en-US">
                    <a:noFill/>
                  </a:rPr>
                  <a:t> </a:t>
                </a:r>
              </a:p>
            </p:txBody>
          </p:sp>
        </mc:Fallback>
      </mc:AlternateContent>
    </p:spTree>
    <p:extLst>
      <p:ext uri="{BB962C8B-B14F-4D97-AF65-F5344CB8AC3E}">
        <p14:creationId xmlns:p14="http://schemas.microsoft.com/office/powerpoint/2010/main" val="244489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039E-C443-B5E8-4EA6-2D64C3B0EF6E}"/>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3306A-A93D-6486-5EB3-C8BFBDED924F}"/>
                  </a:ext>
                </a:extLst>
              </p:cNvPr>
              <p:cNvSpPr>
                <a:spLocks noGrp="1"/>
              </p:cNvSpPr>
              <p:nvPr>
                <p:ph idx="1"/>
              </p:nvPr>
            </p:nvSpPr>
            <p:spPr>
              <a:xfrm>
                <a:off x="457200" y="1828799"/>
                <a:ext cx="13716000" cy="6052783"/>
              </a:xfrm>
            </p:spPr>
            <p:txBody>
              <a:bodyPr>
                <a:normAutofit/>
              </a:bodyPr>
              <a:lstStyle/>
              <a:p>
                <a:pPr marL="0" indent="0" algn="ctr">
                  <a:buNone/>
                </a:pPr>
                <a:r>
                  <a:rPr lang="en-US" dirty="0"/>
                  <a:t>If we are working in continuous space, we can randomly (or uniformly) sample available locations, code our used locations as 1 and our available locations as 0, and then use a binomial GLM:</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logit</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 </m:t>
                      </m:r>
                      <m:r>
                        <a:rPr lang="en-US" b="0" i="1" smtClean="0">
                          <a:latin typeface="Cambria Math" panose="02040503050406030204" pitchFamily="18" charset="0"/>
                        </a:rPr>
                        <m:t>𝐵𝑖𝑛𝑜𝑚𝑖𝑎𝑙</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 </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m:oMathPara>
                </a14:m>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82D3306A-A93D-6486-5EB3-C8BFBDED924F}"/>
                  </a:ext>
                </a:extLst>
              </p:cNvPr>
              <p:cNvSpPr>
                <a:spLocks noGrp="1" noRot="1" noChangeAspect="1" noMove="1" noResize="1" noEditPoints="1" noAdjustHandles="1" noChangeArrowheads="1" noChangeShapeType="1" noTextEdit="1"/>
              </p:cNvSpPr>
              <p:nvPr>
                <p:ph idx="1"/>
              </p:nvPr>
            </p:nvSpPr>
            <p:spPr>
              <a:xfrm>
                <a:off x="457200" y="1828799"/>
                <a:ext cx="13716000" cy="6052783"/>
              </a:xfrm>
              <a:blipFill>
                <a:blip r:embed="rId3"/>
                <a:stretch>
                  <a:fillRect t="-2115"/>
                </a:stretch>
              </a:blipFill>
            </p:spPr>
            <p:txBody>
              <a:bodyPr/>
              <a:lstStyle/>
              <a:p>
                <a:r>
                  <a:rPr lang="en-US">
                    <a:noFill/>
                  </a:rPr>
                  <a:t> </a:t>
                </a:r>
              </a:p>
            </p:txBody>
          </p:sp>
        </mc:Fallback>
      </mc:AlternateContent>
    </p:spTree>
    <p:extLst>
      <p:ext uri="{BB962C8B-B14F-4D97-AF65-F5344CB8AC3E}">
        <p14:creationId xmlns:p14="http://schemas.microsoft.com/office/powerpoint/2010/main" val="1768000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039E-C443-B5E8-4EA6-2D64C3B0EF6E}"/>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3306A-A93D-6486-5EB3-C8BFBDED924F}"/>
                  </a:ext>
                </a:extLst>
              </p:cNvPr>
              <p:cNvSpPr>
                <a:spLocks noGrp="1"/>
              </p:cNvSpPr>
              <p:nvPr>
                <p:ph idx="1"/>
              </p:nvPr>
            </p:nvSpPr>
            <p:spPr>
              <a:xfrm>
                <a:off x="457200" y="1828799"/>
                <a:ext cx="13716000" cy="6052783"/>
              </a:xfrm>
            </p:spPr>
            <p:txBody>
              <a:bodyPr>
                <a:normAutofit/>
              </a:bodyPr>
              <a:lstStyle/>
              <a:p>
                <a:pPr marL="0" indent="0" algn="ctr">
                  <a:buNone/>
                </a:pPr>
                <a:r>
                  <a:rPr lang="en-US" dirty="0"/>
                  <a:t>Note the similarity:</a:t>
                </a:r>
              </a:p>
              <a:p>
                <a:pPr marL="0" indent="0" algn="ctr">
                  <a:buNone/>
                </a:pPr>
                <a:endParaRPr lang="en-US" dirty="0"/>
              </a:p>
              <a:p>
                <a:pPr marL="0" indent="0" algn="ctr">
                  <a:buNone/>
                </a:pPr>
                <a:r>
                  <a:rPr lang="en-US" b="1" dirty="0"/>
                  <a:t>Poisson</a:t>
                </a:r>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a:p>
                <a:pPr marL="0" indent="0" algn="ctr">
                  <a:buNone/>
                </a:pPr>
                <a:endParaRPr lang="en-US" dirty="0"/>
              </a:p>
              <a:p>
                <a:pPr marL="0" indent="0" algn="ctr">
                  <a:buNone/>
                </a:pPr>
                <a:r>
                  <a:rPr lang="en-US" b="1" dirty="0"/>
                  <a:t>Binomial</a:t>
                </a:r>
              </a:p>
              <a:p>
                <a:pPr marL="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logit</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num>
                                <m:den>
                                  <m:r>
                                    <a:rPr lang="en-US" b="0" i="1" smtClean="0">
                                      <a:latin typeface="Cambria Math" panose="02040503050406030204" pitchFamily="18" charset="0"/>
                                    </a:rPr>
                                    <m:t>1−</m:t>
                                  </m:r>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den>
                              </m:f>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p:txBody>
          </p:sp>
        </mc:Choice>
        <mc:Fallback xmlns="">
          <p:sp>
            <p:nvSpPr>
              <p:cNvPr id="3" name="Content Placeholder 2">
                <a:extLst>
                  <a:ext uri="{FF2B5EF4-FFF2-40B4-BE49-F238E27FC236}">
                    <a16:creationId xmlns:a16="http://schemas.microsoft.com/office/drawing/2014/main" id="{82D3306A-A93D-6486-5EB3-C8BFBDED924F}"/>
                  </a:ext>
                </a:extLst>
              </p:cNvPr>
              <p:cNvSpPr>
                <a:spLocks noGrp="1" noRot="1" noChangeAspect="1" noMove="1" noResize="1" noEditPoints="1" noAdjustHandles="1" noChangeArrowheads="1" noChangeShapeType="1" noTextEdit="1"/>
              </p:cNvSpPr>
              <p:nvPr>
                <p:ph idx="1"/>
              </p:nvPr>
            </p:nvSpPr>
            <p:spPr>
              <a:xfrm>
                <a:off x="457200" y="1828799"/>
                <a:ext cx="13716000" cy="6052783"/>
              </a:xfrm>
              <a:blipFill>
                <a:blip r:embed="rId3"/>
                <a:stretch>
                  <a:fillRect t="-211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D007AA9F-4BDA-3804-2FCB-48DCBA0C6972}"/>
              </a:ext>
            </a:extLst>
          </p:cNvPr>
          <p:cNvSpPr/>
          <p:nvPr/>
        </p:nvSpPr>
        <p:spPr>
          <a:xfrm>
            <a:off x="6025487" y="6707875"/>
            <a:ext cx="2169994" cy="859809"/>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76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915A-FCF6-71CA-27A9-DFBF07DC0389}"/>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9F5441-A42E-CC69-822F-C2C6B5BD8196}"/>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0&lt;</m:t>
                      </m:r>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r>
                        <a:rPr lang="en-US" sz="4400" b="0" i="1" smtClean="0">
                          <a:latin typeface="Cambria Math" panose="02040503050406030204" pitchFamily="18" charset="0"/>
                        </a:rPr>
                        <m:t>≪1</m:t>
                      </m:r>
                    </m:oMath>
                  </m:oMathPara>
                </a14:m>
                <a:endParaRPr lang="en-US" sz="4400" b="0" dirty="0"/>
              </a:p>
              <a:p>
                <a:pPr marL="0" indent="0">
                  <a:buNone/>
                </a:pPr>
                <a:endParaRPr lang="en-US" sz="4400" dirty="0"/>
              </a:p>
              <a:p>
                <a:pPr marL="0" indent="0">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oMath>
                  </m:oMathPara>
                </a14:m>
                <a:endParaRPr lang="en-US" sz="4400" dirty="0"/>
              </a:p>
              <a:p>
                <a:pPr marL="0" indent="0">
                  <a:buNone/>
                </a:pPr>
                <a:endParaRPr lang="en-US" sz="4400" dirty="0"/>
              </a:p>
              <a:p>
                <a:pPr marL="0" indent="0">
                  <a:buNone/>
                </a:pPr>
                <a14:m>
                  <m:oMathPara xmlns:m="http://schemas.openxmlformats.org/officeDocument/2006/math">
                    <m:oMathParaPr>
                      <m:jc m:val="centerGroup"/>
                    </m:oMathParaPr>
                    <m:oMath xmlns:m="http://schemas.openxmlformats.org/officeDocument/2006/math">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log</m:t>
                          </m:r>
                        </m:fName>
                        <m:e>
                          <m:d>
                            <m:dPr>
                              <m:begChr m:val="["/>
                              <m:endChr m:val="]"/>
                              <m:ctrlPr>
                                <a:rPr lang="en-US" sz="4400" b="0" i="1" smtClean="0">
                                  <a:latin typeface="Cambria Math" panose="02040503050406030204" pitchFamily="18" charset="0"/>
                                </a:rPr>
                              </m:ctrlPr>
                            </m:dPr>
                            <m:e>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e>
                          </m:d>
                        </m:e>
                      </m:func>
                      <m:r>
                        <a:rPr lang="en-US" sz="4400" b="0" i="1" smtClean="0">
                          <a:latin typeface="Cambria Math" panose="02040503050406030204" pitchFamily="18" charset="0"/>
                        </a:rPr>
                        <m:t>≈</m:t>
                      </m:r>
                      <m:func>
                        <m:funcPr>
                          <m:ctrlPr>
                            <a:rPr lang="en-US" sz="4400" b="0" i="1" smtClean="0">
                              <a:latin typeface="Cambria Math" panose="02040503050406030204" pitchFamily="18" charset="0"/>
                            </a:rPr>
                          </m:ctrlPr>
                        </m:funcPr>
                        <m:fName>
                          <m:r>
                            <m:rPr>
                              <m:sty m:val="p"/>
                            </m:rPr>
                            <a:rPr lang="en-US" sz="4400" b="0" i="0" smtClean="0">
                              <a:latin typeface="Cambria Math" panose="02040503050406030204" pitchFamily="18" charset="0"/>
                            </a:rPr>
                            <m:t>log</m:t>
                          </m:r>
                        </m:fName>
                        <m:e>
                          <m:d>
                            <m:dPr>
                              <m:begChr m:val="["/>
                              <m:endChr m:val="]"/>
                              <m:ctrlPr>
                                <a:rPr lang="en-US" sz="4400" b="0" i="1" smtClean="0">
                                  <a:latin typeface="Cambria Math" panose="02040503050406030204" pitchFamily="18" charset="0"/>
                                </a:rPr>
                              </m:ctrlPr>
                            </m:dPr>
                            <m:e>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num>
                                <m:den>
                                  <m:r>
                                    <a:rPr lang="en-US" sz="4400" b="0" i="1" smtClean="0">
                                      <a:latin typeface="Cambria Math" panose="02040503050406030204" pitchFamily="18" charset="0"/>
                                    </a:rPr>
                                    <m:t>1−</m:t>
                                  </m:r>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den>
                              </m:f>
                            </m:e>
                          </m:d>
                        </m:e>
                      </m:func>
                    </m:oMath>
                  </m:oMathPara>
                </a14:m>
                <a:endParaRPr lang="en-US" sz="4400" dirty="0"/>
              </a:p>
            </p:txBody>
          </p:sp>
        </mc:Choice>
        <mc:Fallback xmlns="">
          <p:sp>
            <p:nvSpPr>
              <p:cNvPr id="3" name="Content Placeholder 2">
                <a:extLst>
                  <a:ext uri="{FF2B5EF4-FFF2-40B4-BE49-F238E27FC236}">
                    <a16:creationId xmlns:a16="http://schemas.microsoft.com/office/drawing/2014/main" id="{819F5441-A42E-CC69-822F-C2C6B5BD8196}"/>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396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915A-FCF6-71CA-27A9-DFBF07DC0389}"/>
              </a:ext>
            </a:extLst>
          </p:cNvPr>
          <p:cNvSpPr>
            <a:spLocks noGrp="1"/>
          </p:cNvSpPr>
          <p:nvPr>
            <p:ph type="title"/>
          </p:nvPr>
        </p:nvSpPr>
        <p:spPr/>
        <p:txBody>
          <a:bodyPr/>
          <a:lstStyle/>
          <a:p>
            <a:r>
              <a:rPr lang="en-US" dirty="0"/>
              <a:t>How do we fit an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9F5441-A42E-CC69-822F-C2C6B5BD8196}"/>
                  </a:ext>
                </a:extLst>
              </p:cNvPr>
              <p:cNvSpPr>
                <a:spLocks noGrp="1"/>
              </p:cNvSpPr>
              <p:nvPr>
                <p:ph idx="1"/>
              </p:nvPr>
            </p:nvSpPr>
            <p:spPr/>
            <p:txBody>
              <a:bodyPr>
                <a:normAutofit/>
              </a:bodyPr>
              <a:lstStyle/>
              <a:p>
                <a:pPr marL="0" indent="0" algn="ctr">
                  <a:buNone/>
                </a:pPr>
                <a:endParaRPr lang="en-US" sz="4400" dirty="0"/>
              </a:p>
              <a:p>
                <a:pPr marL="0" indent="0" algn="ctr">
                  <a:buNone/>
                </a:pPr>
                <a:endParaRPr lang="en-US" sz="4400" dirty="0"/>
              </a:p>
              <a:p>
                <a:pPr marL="0" indent="0" algn="ctr">
                  <a:buNone/>
                </a:pPr>
                <a:r>
                  <a:rPr lang="en-US" sz="4400" dirty="0"/>
                  <a:t>Note that the Poisson is the limiting case of the binomial when </a:t>
                </a:r>
                <a14:m>
                  <m:oMath xmlns:m="http://schemas.openxmlformats.org/officeDocument/2006/math">
                    <m:r>
                      <a:rPr lang="en-US" sz="4400" b="0" i="1" smtClean="0">
                        <a:latin typeface="Cambria Math" panose="02040503050406030204" pitchFamily="18" charset="0"/>
                      </a:rPr>
                      <m:t>𝑁</m:t>
                    </m:r>
                  </m:oMath>
                </a14:m>
                <a:r>
                  <a:rPr lang="en-US" sz="4400" dirty="0"/>
                  <a:t> gets very large and </a:t>
                </a:r>
                <a14:m>
                  <m:oMath xmlns:m="http://schemas.openxmlformats.org/officeDocument/2006/math">
                    <m:r>
                      <a:rPr lang="en-US" sz="4400" b="0" i="1" smtClean="0">
                        <a:latin typeface="Cambria Math" panose="02040503050406030204" pitchFamily="18" charset="0"/>
                      </a:rPr>
                      <m:t>𝑝</m:t>
                    </m:r>
                  </m:oMath>
                </a14:m>
                <a:r>
                  <a:rPr lang="en-US" sz="4400" dirty="0"/>
                  <a:t> gets very small.</a:t>
                </a:r>
              </a:p>
            </p:txBody>
          </p:sp>
        </mc:Choice>
        <mc:Fallback xmlns="">
          <p:sp>
            <p:nvSpPr>
              <p:cNvPr id="3" name="Content Placeholder 2">
                <a:extLst>
                  <a:ext uri="{FF2B5EF4-FFF2-40B4-BE49-F238E27FC236}">
                    <a16:creationId xmlns:a16="http://schemas.microsoft.com/office/drawing/2014/main" id="{819F5441-A42E-CC69-822F-C2C6B5BD8196}"/>
                  </a:ext>
                </a:extLst>
              </p:cNvPr>
              <p:cNvSpPr>
                <a:spLocks noGrp="1" noRot="1" noChangeAspect="1" noMove="1" noResize="1" noEditPoints="1" noAdjustHandles="1" noChangeArrowheads="1" noChangeShapeType="1" noTextEdit="1"/>
              </p:cNvSpPr>
              <p:nvPr>
                <p:ph idx="1"/>
              </p:nvPr>
            </p:nvSpPr>
            <p:spPr>
              <a:blipFill>
                <a:blip r:embed="rId3"/>
                <a:stretch>
                  <a:fillRect l="-1556" r="-2356"/>
                </a:stretch>
              </a:blipFill>
            </p:spPr>
            <p:txBody>
              <a:bodyPr/>
              <a:lstStyle/>
              <a:p>
                <a:r>
                  <a:rPr lang="en-US">
                    <a:noFill/>
                  </a:rPr>
                  <a:t> </a:t>
                </a:r>
              </a:p>
            </p:txBody>
          </p:sp>
        </mc:Fallback>
      </mc:AlternateContent>
    </p:spTree>
    <p:extLst>
      <p:ext uri="{BB962C8B-B14F-4D97-AF65-F5344CB8AC3E}">
        <p14:creationId xmlns:p14="http://schemas.microsoft.com/office/powerpoint/2010/main" val="376932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53C9-6B80-5F55-8A53-6AFCA3312328}"/>
              </a:ext>
            </a:extLst>
          </p:cNvPr>
          <p:cNvSpPr>
            <a:spLocks noGrp="1"/>
          </p:cNvSpPr>
          <p:nvPr>
            <p:ph type="title"/>
          </p:nvPr>
        </p:nvSpPr>
        <p:spPr/>
        <p:txBody>
          <a:bodyPr/>
          <a:lstStyle/>
          <a:p>
            <a:r>
              <a:rPr lang="en-US" dirty="0"/>
              <a:t>So what?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93A32C-0683-C99C-409D-D5E5193F987C}"/>
                  </a:ext>
                </a:extLst>
              </p:cNvPr>
              <p:cNvSpPr>
                <a:spLocks noGrp="1"/>
              </p:cNvSpPr>
              <p:nvPr>
                <p:ph idx="1"/>
              </p:nvPr>
            </p:nvSpPr>
            <p:spPr/>
            <p:txBody>
              <a:bodyPr>
                <a:normAutofit/>
              </a:bodyPr>
              <a:lstStyle/>
              <a:p>
                <a:pPr marL="0" indent="0" algn="ctr">
                  <a:buNone/>
                </a:pPr>
                <a:r>
                  <a:rPr lang="en-US" sz="4400" dirty="0"/>
                  <a:t>Our binomial GLM is a good approximation for the IPP model when the number of available locations gets large </a:t>
                </a:r>
                <a14:m>
                  <m:oMath xmlns:m="http://schemas.openxmlformats.org/officeDocument/2006/math">
                    <m:d>
                      <m:dPr>
                        <m:ctrlPr>
                          <a:rPr lang="en-US" sz="4400" b="0" i="1" smtClean="0">
                            <a:latin typeface="Cambria Math" panose="02040503050406030204" pitchFamily="18" charset="0"/>
                          </a:rPr>
                        </m:ctrlPr>
                      </m:dPr>
                      <m:e>
                        <m:r>
                          <a:rPr lang="en-US" sz="4400" b="0" i="1" smtClean="0">
                            <a:latin typeface="Cambria Math" panose="02040503050406030204" pitchFamily="18" charset="0"/>
                          </a:rPr>
                          <m:t>→∞</m:t>
                        </m:r>
                      </m:e>
                    </m:d>
                  </m:oMath>
                </a14:m>
                <a:r>
                  <a:rPr lang="en-US" sz="4400" dirty="0"/>
                  <a:t>, which implies:</a:t>
                </a:r>
              </a:p>
              <a:p>
                <a:pPr marL="0" indent="0" algn="ctr">
                  <a:buNone/>
                </a:pPr>
                <a:endParaRPr lang="en-US" sz="4400" dirty="0"/>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𝐸</m:t>
                      </m:r>
                      <m:d>
                        <m:dPr>
                          <m:begChr m:val="["/>
                          <m:endChr m:val="]"/>
                          <m:ctrlPr>
                            <a:rPr lang="en-US" sz="4400" b="0" i="1" smtClean="0">
                              <a:latin typeface="Cambria Math" panose="02040503050406030204" pitchFamily="18" charset="0"/>
                            </a:rPr>
                          </m:ctrlPr>
                        </m:dPr>
                        <m:e>
                          <m:r>
                            <a:rPr lang="en-US" sz="4400" b="0" i="1" smtClean="0">
                              <a:latin typeface="Cambria Math" panose="02040503050406030204" pitchFamily="18" charset="0"/>
                            </a:rPr>
                            <m:t>𝑙𝑜𝑔𝑖𝑡</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e>
                          </m:d>
                        </m:e>
                      </m:d>
                      <m:r>
                        <a:rPr lang="en-US" sz="4400" b="0" i="1" smtClean="0">
                          <a:latin typeface="Cambria Math" panose="02040503050406030204" pitchFamily="18" charset="0"/>
                        </a:rPr>
                        <m:t>→0</m:t>
                      </m:r>
                    </m:oMath>
                  </m:oMathPara>
                </a14:m>
                <a:endParaRPr lang="en-US" sz="4400" b="0" dirty="0"/>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𝐵𝑖𝑛𝑜𝑚𝑖𝑎𝑙</m:t>
                      </m:r>
                      <m:r>
                        <a:rPr lang="en-US" sz="4400" b="0" i="1" smtClean="0">
                          <a:latin typeface="Cambria Math" panose="02040503050406030204" pitchFamily="18" charset="0"/>
                        </a:rPr>
                        <m:t>→</m:t>
                      </m:r>
                      <m:r>
                        <a:rPr lang="en-US" sz="4400" b="0" i="1" smtClean="0">
                          <a:latin typeface="Cambria Math" panose="02040503050406030204" pitchFamily="18" charset="0"/>
                        </a:rPr>
                        <m:t>𝑃𝑜𝑖𝑠𝑠𝑜𝑛</m:t>
                      </m:r>
                    </m:oMath>
                  </m:oMathPara>
                </a14:m>
                <a:endParaRPr lang="en-US" sz="4400" dirty="0"/>
              </a:p>
            </p:txBody>
          </p:sp>
        </mc:Choice>
        <mc:Fallback xmlns="">
          <p:sp>
            <p:nvSpPr>
              <p:cNvPr id="3" name="Content Placeholder 2">
                <a:extLst>
                  <a:ext uri="{FF2B5EF4-FFF2-40B4-BE49-F238E27FC236}">
                    <a16:creationId xmlns:a16="http://schemas.microsoft.com/office/drawing/2014/main" id="{B393A32C-0683-C99C-409D-D5E5193F987C}"/>
                  </a:ext>
                </a:extLst>
              </p:cNvPr>
              <p:cNvSpPr>
                <a:spLocks noGrp="1" noRot="1" noChangeAspect="1" noMove="1" noResize="1" noEditPoints="1" noAdjustHandles="1" noChangeArrowheads="1" noChangeShapeType="1" noTextEdit="1"/>
              </p:cNvSpPr>
              <p:nvPr>
                <p:ph idx="1"/>
              </p:nvPr>
            </p:nvSpPr>
            <p:spPr>
              <a:blipFill>
                <a:blip r:embed="rId2"/>
                <a:stretch>
                  <a:fillRect l="-1733" t="-3333" r="-2578"/>
                </a:stretch>
              </a:blipFill>
            </p:spPr>
            <p:txBody>
              <a:bodyPr/>
              <a:lstStyle/>
              <a:p>
                <a:r>
                  <a:rPr lang="en-US">
                    <a:noFill/>
                  </a:rPr>
                  <a:t> </a:t>
                </a:r>
              </a:p>
            </p:txBody>
          </p:sp>
        </mc:Fallback>
      </mc:AlternateContent>
    </p:spTree>
    <p:extLst>
      <p:ext uri="{BB962C8B-B14F-4D97-AF65-F5344CB8AC3E}">
        <p14:creationId xmlns:p14="http://schemas.microsoft.com/office/powerpoint/2010/main" val="3300907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F92-DA35-1DEF-9BD1-86DB7CD96D0B}"/>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641E054A-0899-7A13-E37D-1D1EED5DA7F3}"/>
              </a:ext>
            </a:extLst>
          </p:cNvPr>
          <p:cNvSpPr>
            <a:spLocks noGrp="1"/>
          </p:cNvSpPr>
          <p:nvPr>
            <p:ph idx="1"/>
          </p:nvPr>
        </p:nvSpPr>
        <p:spPr/>
        <p:txBody>
          <a:bodyPr/>
          <a:lstStyle/>
          <a:p>
            <a:r>
              <a:rPr lang="en-US" b="0" i="0" dirty="0">
                <a:solidFill>
                  <a:srgbClr val="000000"/>
                </a:solidFill>
                <a:effectLst/>
                <a:latin typeface="Droid Serif"/>
              </a:rPr>
              <a:t>We already mentioned that the intercept of the IPP from telemetry data is not of biological interest.</a:t>
            </a:r>
          </a:p>
          <a:p>
            <a:r>
              <a:rPr lang="en-US" b="0" i="0" dirty="0">
                <a:solidFill>
                  <a:srgbClr val="000000"/>
                </a:solidFill>
                <a:effectLst/>
                <a:latin typeface="Droid Serif"/>
              </a:rPr>
              <a:t>The intercept of the logistic regression is related to the ratio of 0s and 1s and so is furthermore not the intercept of the IPP.</a:t>
            </a:r>
          </a:p>
          <a:p>
            <a:r>
              <a:rPr lang="en-US" b="0" i="0" dirty="0">
                <a:solidFill>
                  <a:srgbClr val="000000"/>
                </a:solidFill>
                <a:effectLst/>
                <a:latin typeface="Droid Serif"/>
              </a:rPr>
              <a:t>However, the other </a:t>
            </a:r>
            <a:r>
              <a:rPr lang="en-US" b="0" i="0" dirty="0">
                <a:solidFill>
                  <a:srgbClr val="000000"/>
                </a:solidFill>
                <a:effectLst/>
                <a:latin typeface="MJXc-TeX-math-I"/>
              </a:rPr>
              <a:t>β</a:t>
            </a:r>
            <a:r>
              <a:rPr lang="en-US" b="0" i="0" dirty="0">
                <a:solidFill>
                  <a:srgbClr val="000000"/>
                </a:solidFill>
                <a:effectLst/>
                <a:latin typeface="Droid Serif"/>
              </a:rPr>
              <a:t> parameters converge to the slopes of the IPP model as the number of available points tends to infinity (Warton and Shepherd 2010).</a:t>
            </a:r>
          </a:p>
          <a:p>
            <a:r>
              <a:rPr lang="en-US" b="0" i="0" dirty="0">
                <a:solidFill>
                  <a:srgbClr val="000000"/>
                </a:solidFill>
                <a:effectLst/>
                <a:latin typeface="Droid Serif"/>
              </a:rPr>
              <a:t>Further, assigning "infinite weights" to available points ensures this equivalence with the IPP (Fithian and Hastie 2013).</a:t>
            </a:r>
          </a:p>
          <a:p>
            <a:endParaRPr lang="en-US" dirty="0"/>
          </a:p>
        </p:txBody>
      </p:sp>
    </p:spTree>
    <p:extLst>
      <p:ext uri="{BB962C8B-B14F-4D97-AF65-F5344CB8AC3E}">
        <p14:creationId xmlns:p14="http://schemas.microsoft.com/office/powerpoint/2010/main" val="707041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918-3A44-3EB6-6AD0-77DE03AF18CE}"/>
              </a:ext>
            </a:extLst>
          </p:cNvPr>
          <p:cNvSpPr>
            <a:spLocks noGrp="1"/>
          </p:cNvSpPr>
          <p:nvPr>
            <p:ph type="title"/>
          </p:nvPr>
        </p:nvSpPr>
        <p:spPr/>
        <p:txBody>
          <a:bodyPr/>
          <a:lstStyle/>
          <a:p>
            <a:r>
              <a:rPr lang="en-US" dirty="0"/>
              <a:t>Take-home Points</a:t>
            </a:r>
          </a:p>
        </p:txBody>
      </p:sp>
      <p:sp>
        <p:nvSpPr>
          <p:cNvPr id="3" name="Content Placeholder 2">
            <a:extLst>
              <a:ext uri="{FF2B5EF4-FFF2-40B4-BE49-F238E27FC236}">
                <a16:creationId xmlns:a16="http://schemas.microsoft.com/office/drawing/2014/main" id="{A7288FAF-9C69-C861-273A-1EDA04ACD6BE}"/>
              </a:ext>
            </a:extLst>
          </p:cNvPr>
          <p:cNvSpPr>
            <a:spLocks noGrp="1"/>
          </p:cNvSpPr>
          <p:nvPr>
            <p:ph idx="1"/>
          </p:nvPr>
        </p:nvSpPr>
        <p:spPr>
          <a:xfrm>
            <a:off x="457200" y="1828799"/>
            <a:ext cx="13716000" cy="5773003"/>
          </a:xfrm>
        </p:spPr>
        <p:txBody>
          <a:bodyPr>
            <a:normAutofit/>
          </a:bodyPr>
          <a:lstStyle/>
          <a:p>
            <a:r>
              <a:rPr lang="en-US" sz="3600" dirty="0"/>
              <a:t>We can fit an HSF using Poisson regression (discrete space) or logistic regression (continuous space).</a:t>
            </a:r>
          </a:p>
          <a:p>
            <a:endParaRPr lang="en-US" sz="3600" dirty="0"/>
          </a:p>
          <a:p>
            <a:r>
              <a:rPr lang="en-US" sz="3600" dirty="0"/>
              <a:t>The equivalence to an IPP only holds as the number of available points becomes large (and receive “infinite” weight).</a:t>
            </a:r>
          </a:p>
          <a:p>
            <a:endParaRPr lang="en-US" sz="3600" dirty="0"/>
          </a:p>
          <a:p>
            <a:r>
              <a:rPr lang="en-US" sz="3600" dirty="0"/>
              <a:t>The intercept is not of interest, so ignore it.</a:t>
            </a:r>
          </a:p>
          <a:p>
            <a:endParaRPr lang="en-US" sz="3600" dirty="0"/>
          </a:p>
          <a:p>
            <a:r>
              <a:rPr lang="en-US" sz="3600" dirty="0"/>
              <a:t>The slopes measure habitat selection</a:t>
            </a:r>
          </a:p>
        </p:txBody>
      </p:sp>
    </p:spTree>
    <p:extLst>
      <p:ext uri="{BB962C8B-B14F-4D97-AF65-F5344CB8AC3E}">
        <p14:creationId xmlns:p14="http://schemas.microsoft.com/office/powerpoint/2010/main" val="731003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9026E-7852-46CB-1C0A-6328CB84CA59}"/>
              </a:ext>
            </a:extLst>
          </p:cNvPr>
          <p:cNvSpPr>
            <a:spLocks noGrp="1"/>
          </p:cNvSpPr>
          <p:nvPr>
            <p:ph type="title"/>
          </p:nvPr>
        </p:nvSpPr>
        <p:spPr/>
        <p:txBody>
          <a:bodyPr/>
          <a:lstStyle/>
          <a:p>
            <a:r>
              <a:rPr lang="en-US" dirty="0"/>
              <a:t>About you</a:t>
            </a:r>
          </a:p>
        </p:txBody>
      </p:sp>
      <p:sp>
        <p:nvSpPr>
          <p:cNvPr id="3" name="Content Placeholder 2">
            <a:extLst>
              <a:ext uri="{FF2B5EF4-FFF2-40B4-BE49-F238E27FC236}">
                <a16:creationId xmlns:a16="http://schemas.microsoft.com/office/drawing/2014/main" id="{594FEE96-4959-855D-6333-C54DC392B0E5}"/>
              </a:ext>
            </a:extLst>
          </p:cNvPr>
          <p:cNvSpPr>
            <a:spLocks noGrp="1"/>
          </p:cNvSpPr>
          <p:nvPr>
            <p:ph idx="1"/>
          </p:nvPr>
        </p:nvSpPr>
        <p:spPr>
          <a:xfrm>
            <a:off x="457200" y="1828800"/>
            <a:ext cx="13716000" cy="5746750"/>
          </a:xfrm>
        </p:spPr>
        <p:txBody>
          <a:bodyPr>
            <a:normAutofit/>
          </a:bodyPr>
          <a:lstStyle/>
          <a:p>
            <a:r>
              <a:rPr lang="en-US" sz="4000" dirty="0"/>
              <a:t>Where are you from?</a:t>
            </a:r>
          </a:p>
          <a:p>
            <a:endParaRPr lang="en-US" sz="4000" dirty="0"/>
          </a:p>
          <a:p>
            <a:r>
              <a:rPr lang="en-US" sz="4000" dirty="0"/>
              <a:t>What’s your current position?</a:t>
            </a:r>
            <a:endParaRPr lang="en-US" sz="3600" dirty="0"/>
          </a:p>
          <a:p>
            <a:pPr lvl="1"/>
            <a:endParaRPr lang="en-US" sz="3600" dirty="0"/>
          </a:p>
          <a:p>
            <a:r>
              <a:rPr lang="en-US" sz="4000" dirty="0"/>
              <a:t>Why are you interested in habitat selection analyses?</a:t>
            </a:r>
          </a:p>
          <a:p>
            <a:endParaRPr lang="en-US" sz="4000" dirty="0"/>
          </a:p>
          <a:p>
            <a:r>
              <a:rPr lang="en-US" sz="4000" dirty="0"/>
              <a:t>How much experience do you have with HSAs?</a:t>
            </a:r>
          </a:p>
        </p:txBody>
      </p:sp>
    </p:spTree>
    <p:extLst>
      <p:ext uri="{BB962C8B-B14F-4D97-AF65-F5344CB8AC3E}">
        <p14:creationId xmlns:p14="http://schemas.microsoft.com/office/powerpoint/2010/main" val="407303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84D1-832F-3CE3-237F-0AED4BBBC832}"/>
              </a:ext>
            </a:extLst>
          </p:cNvPr>
          <p:cNvSpPr>
            <a:spLocks noGrp="1"/>
          </p:cNvSpPr>
          <p:nvPr>
            <p:ph type="title"/>
          </p:nvPr>
        </p:nvSpPr>
        <p:spPr/>
        <p:txBody>
          <a:bodyPr/>
          <a:lstStyle/>
          <a:p>
            <a:r>
              <a:rPr lang="en-US" dirty="0"/>
              <a:t>Relative Selection Strength</a:t>
            </a:r>
          </a:p>
        </p:txBody>
      </p:sp>
      <p:sp>
        <p:nvSpPr>
          <p:cNvPr id="3" name="Text Placeholder 2">
            <a:extLst>
              <a:ext uri="{FF2B5EF4-FFF2-40B4-BE49-F238E27FC236}">
                <a16:creationId xmlns:a16="http://schemas.microsoft.com/office/drawing/2014/main" id="{34979555-4C4D-E20C-EF8D-B4308F5358F1}"/>
              </a:ext>
            </a:extLst>
          </p:cNvPr>
          <p:cNvSpPr>
            <a:spLocks noGrp="1"/>
          </p:cNvSpPr>
          <p:nvPr>
            <p:ph type="body" idx="1"/>
          </p:nvPr>
        </p:nvSpPr>
        <p:spPr/>
        <p:txBody>
          <a:bodyPr/>
          <a:lstStyle/>
          <a:p>
            <a:r>
              <a:rPr lang="en-US" dirty="0"/>
              <a:t>Effect Sizes from Habitat Selection Models</a:t>
            </a:r>
          </a:p>
        </p:txBody>
      </p:sp>
    </p:spTree>
    <p:extLst>
      <p:ext uri="{BB962C8B-B14F-4D97-AF65-F5344CB8AC3E}">
        <p14:creationId xmlns:p14="http://schemas.microsoft.com/office/powerpoint/2010/main" val="3405496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0365-DD96-8131-F2FD-161368484F27}"/>
              </a:ext>
            </a:extLst>
          </p:cNvPr>
          <p:cNvSpPr>
            <a:spLocks noGrp="1"/>
          </p:cNvSpPr>
          <p:nvPr>
            <p:ph type="title"/>
          </p:nvPr>
        </p:nvSpPr>
        <p:spPr/>
        <p:txBody>
          <a:bodyPr/>
          <a:lstStyle/>
          <a:p>
            <a:r>
              <a:rPr lang="en-US" dirty="0"/>
              <a:t>How do we interpret our fitted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82897B-EA89-A40B-A04C-91E2437A6F23}"/>
                  </a:ext>
                </a:extLst>
              </p:cNvPr>
              <p:cNvSpPr>
                <a:spLocks noGrp="1"/>
              </p:cNvSpPr>
              <p:nvPr>
                <p:ph idx="1"/>
              </p:nvPr>
            </p:nvSpPr>
            <p:spPr/>
            <p:txBody>
              <a:bodyPr>
                <a:normAutofit/>
              </a:bodyPr>
              <a:lstStyle/>
              <a:p>
                <a:pPr marL="0" indent="0" algn="ctr">
                  <a:buNone/>
                </a:pPr>
                <a:r>
                  <a:rPr lang="en-US" sz="4400" dirty="0"/>
                  <a:t>Linear predictor (but without the intercept)</a:t>
                </a:r>
              </a:p>
              <a:p>
                <a:pPr marL="0" indent="0" algn="ctr">
                  <a:buNone/>
                </a:pPr>
                <a:endParaRPr lang="en-US" sz="4400" dirty="0"/>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𝑔</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e>
                      </m:d>
                      <m:r>
                        <a:rPr lang="en-US" sz="4400" b="0" i="1" smtClean="0">
                          <a:latin typeface="Cambria Math" panose="02040503050406030204" pitchFamily="18" charset="0"/>
                        </a:rPr>
                        <m:t>=</m:t>
                      </m:r>
                      <m:nary>
                        <m:naryPr>
                          <m:chr m:val="∑"/>
                          <m:ctrlPr>
                            <a:rPr lang="en-US" sz="4400" b="0" i="1" smtClean="0">
                              <a:latin typeface="Cambria Math" panose="02040503050406030204" pitchFamily="18" charset="0"/>
                            </a:rPr>
                          </m:ctrlPr>
                        </m:naryPr>
                        <m:sub>
                          <m:r>
                            <m:rPr>
                              <m:brk m:alnAt="23"/>
                            </m:rPr>
                            <a:rPr lang="en-US" sz="4400" b="0" i="1" smtClean="0">
                              <a:latin typeface="Cambria Math" panose="02040503050406030204" pitchFamily="18" charset="0"/>
                            </a:rPr>
                            <m:t>𝑗</m:t>
                          </m:r>
                          <m:r>
                            <a:rPr lang="en-US" sz="4400" b="0" i="1" smtClean="0">
                              <a:latin typeface="Cambria Math" panose="02040503050406030204" pitchFamily="18" charset="0"/>
                            </a:rPr>
                            <m:t>=1</m:t>
                          </m:r>
                        </m:sub>
                        <m:sup>
                          <m:r>
                            <a:rPr lang="en-US" sz="4400" b="0" i="1" smtClean="0">
                              <a:latin typeface="Cambria Math" panose="02040503050406030204" pitchFamily="18" charset="0"/>
                            </a:rPr>
                            <m:t>𝑘</m:t>
                          </m:r>
                        </m:sup>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𝛽</m:t>
                              </m:r>
                            </m:e>
                            <m:sub>
                              <m:r>
                                <a:rPr lang="en-US" sz="4400" b="0" i="1" smtClean="0">
                                  <a:latin typeface="Cambria Math" panose="02040503050406030204" pitchFamily="18" charset="0"/>
                                </a:rPr>
                                <m:t>𝑗</m:t>
                              </m:r>
                            </m:sub>
                          </m:sSub>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h</m:t>
                              </m:r>
                            </m:e>
                            <m:sub>
                              <m:r>
                                <a:rPr lang="en-US" sz="4400" b="0" i="1" smtClean="0">
                                  <a:latin typeface="Cambria Math" panose="02040503050406030204" pitchFamily="18" charset="0"/>
                                </a:rPr>
                                <m:t>𝑗</m:t>
                              </m:r>
                            </m:sub>
                          </m:sSub>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e>
                          </m:d>
                        </m:e>
                      </m:nary>
                    </m:oMath>
                  </m:oMathPara>
                </a14:m>
                <a:endParaRPr lang="en-US" sz="4400" dirty="0"/>
              </a:p>
              <a:p>
                <a:pPr marL="0" indent="0" algn="ctr">
                  <a:buNone/>
                </a:pPr>
                <a:endParaRPr lang="en-US" sz="4400" dirty="0"/>
              </a:p>
              <a:p>
                <a:pPr marL="0" indent="0" algn="ctr">
                  <a:buNone/>
                </a:pPr>
                <a:endParaRPr lang="en-US" sz="4400" dirty="0"/>
              </a:p>
            </p:txBody>
          </p:sp>
        </mc:Choice>
        <mc:Fallback xmlns="">
          <p:sp>
            <p:nvSpPr>
              <p:cNvPr id="3" name="Content Placeholder 2">
                <a:extLst>
                  <a:ext uri="{FF2B5EF4-FFF2-40B4-BE49-F238E27FC236}">
                    <a16:creationId xmlns:a16="http://schemas.microsoft.com/office/drawing/2014/main" id="{6782897B-EA89-A40B-A04C-91E2437A6F23}"/>
                  </a:ext>
                </a:extLst>
              </p:cNvPr>
              <p:cNvSpPr>
                <a:spLocks noGrp="1" noRot="1" noChangeAspect="1" noMove="1" noResize="1" noEditPoints="1" noAdjustHandles="1" noChangeArrowheads="1" noChangeShapeType="1" noTextEdit="1"/>
              </p:cNvSpPr>
              <p:nvPr>
                <p:ph idx="1"/>
              </p:nvPr>
            </p:nvSpPr>
            <p:spPr>
              <a:blipFill>
                <a:blip r:embed="rId3"/>
                <a:stretch>
                  <a:fillRect t="-3333"/>
                </a:stretch>
              </a:blipFill>
            </p:spPr>
            <p:txBody>
              <a:bodyPr/>
              <a:lstStyle/>
              <a:p>
                <a:r>
                  <a:rPr lang="en-US">
                    <a:noFill/>
                  </a:rPr>
                  <a:t> </a:t>
                </a:r>
              </a:p>
            </p:txBody>
          </p:sp>
        </mc:Fallback>
      </mc:AlternateContent>
    </p:spTree>
    <p:extLst>
      <p:ext uri="{BB962C8B-B14F-4D97-AF65-F5344CB8AC3E}">
        <p14:creationId xmlns:p14="http://schemas.microsoft.com/office/powerpoint/2010/main" val="3912405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4B6D-0119-0534-D31E-72294F4CEDAB}"/>
              </a:ext>
            </a:extLst>
          </p:cNvPr>
          <p:cNvSpPr>
            <a:spLocks noGrp="1"/>
          </p:cNvSpPr>
          <p:nvPr>
            <p:ph type="title"/>
          </p:nvPr>
        </p:nvSpPr>
        <p:spPr/>
        <p:txBody>
          <a:bodyPr/>
          <a:lstStyle/>
          <a:p>
            <a:r>
              <a:rPr lang="en-US" dirty="0"/>
              <a:t>How do we interpret our fitted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AC0FF2-B63F-6A60-52DB-1A3BFBA34E05}"/>
                  </a:ext>
                </a:extLst>
              </p:cNvPr>
              <p:cNvSpPr>
                <a:spLocks noGrp="1"/>
              </p:cNvSpPr>
              <p:nvPr>
                <p:ph idx="1"/>
              </p:nvPr>
            </p:nvSpPr>
            <p:spPr>
              <a:xfrm>
                <a:off x="457200" y="1828799"/>
                <a:ext cx="13716000" cy="5779827"/>
              </a:xfrm>
            </p:spPr>
            <p:txBody>
              <a:bodyPr/>
              <a:lstStyle/>
              <a:p>
                <a:pPr marL="0" indent="0" algn="ctr">
                  <a:buNone/>
                </a:pPr>
                <a:r>
                  <a:rPr lang="en-US" dirty="0"/>
                  <a:t>Our fitted HSF is:</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oMath>
                  </m:oMathPara>
                </a14:m>
                <a:endParaRPr lang="en-US" dirty="0"/>
              </a:p>
              <a:p>
                <a:pPr marL="0" indent="0" algn="ctr">
                  <a:buNone/>
                </a:pPr>
                <a:endParaRPr lang="en-US" dirty="0"/>
              </a:p>
              <a:p>
                <a:pPr marL="0" indent="0" algn="ctr">
                  <a:buNone/>
                </a:pPr>
                <a:r>
                  <a:rPr lang="en-US" dirty="0"/>
                  <a:t>We know that our intensity of use (g-space) is proportional </a:t>
                </a:r>
                <a:br>
                  <a:rPr lang="en-US" dirty="0"/>
                </a:br>
                <a:r>
                  <a:rPr lang="en-US" dirty="0"/>
                  <a:t>to our HSF (e-space):</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m:oMathPara>
                </a14:m>
                <a:endParaRPr lang="en-US" dirty="0"/>
              </a:p>
              <a:p>
                <a:pPr marL="0" indent="0" algn="ctr">
                  <a:buNone/>
                </a:pPr>
                <a:endParaRPr lang="en-US" dirty="0"/>
              </a:p>
              <a:p>
                <a:pPr marL="0" indent="0" algn="ctr">
                  <a:buNone/>
                </a:pPr>
                <a:r>
                  <a:rPr lang="en-US" b="1" dirty="0"/>
                  <a:t>So </a:t>
                </a:r>
                <a14:m>
                  <m:oMath xmlns:m="http://schemas.openxmlformats.org/officeDocument/2006/math">
                    <m:r>
                      <a:rPr lang="en-US" b="1" i="1" smtClean="0">
                        <a:latin typeface="Cambria Math" panose="02040503050406030204" pitchFamily="18" charset="0"/>
                      </a:rPr>
                      <m:t>𝒘</m:t>
                    </m:r>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is proportional to expected density in that habitat.</a:t>
                </a:r>
              </a:p>
            </p:txBody>
          </p:sp>
        </mc:Choice>
        <mc:Fallback xmlns="">
          <p:sp>
            <p:nvSpPr>
              <p:cNvPr id="3" name="Content Placeholder 2">
                <a:extLst>
                  <a:ext uri="{FF2B5EF4-FFF2-40B4-BE49-F238E27FC236}">
                    <a16:creationId xmlns:a16="http://schemas.microsoft.com/office/drawing/2014/main" id="{07AC0FF2-B63F-6A60-52DB-1A3BFBA34E05}"/>
                  </a:ext>
                </a:extLst>
              </p:cNvPr>
              <p:cNvSpPr>
                <a:spLocks noGrp="1" noRot="1" noChangeAspect="1" noMove="1" noResize="1" noEditPoints="1" noAdjustHandles="1" noChangeArrowheads="1" noChangeShapeType="1" noTextEdit="1"/>
              </p:cNvSpPr>
              <p:nvPr>
                <p:ph idx="1"/>
              </p:nvPr>
            </p:nvSpPr>
            <p:spPr>
              <a:xfrm>
                <a:off x="457200" y="1828799"/>
                <a:ext cx="13716000" cy="5779827"/>
              </a:xfrm>
              <a:blipFill>
                <a:blip r:embed="rId2"/>
                <a:stretch>
                  <a:fillRect t="-2215" b="-2004"/>
                </a:stretch>
              </a:blipFill>
            </p:spPr>
            <p:txBody>
              <a:bodyPr/>
              <a:lstStyle/>
              <a:p>
                <a:r>
                  <a:rPr lang="en-US">
                    <a:noFill/>
                  </a:rPr>
                  <a:t> </a:t>
                </a:r>
              </a:p>
            </p:txBody>
          </p:sp>
        </mc:Fallback>
      </mc:AlternateContent>
    </p:spTree>
    <p:extLst>
      <p:ext uri="{BB962C8B-B14F-4D97-AF65-F5344CB8AC3E}">
        <p14:creationId xmlns:p14="http://schemas.microsoft.com/office/powerpoint/2010/main" val="508989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1AFC-6BE6-29CB-B481-D0431BBED4C4}"/>
              </a:ext>
            </a:extLst>
          </p:cNvPr>
          <p:cNvSpPr>
            <a:spLocks noGrp="1"/>
          </p:cNvSpPr>
          <p:nvPr>
            <p:ph type="title"/>
          </p:nvPr>
        </p:nvSpPr>
        <p:spPr/>
        <p:txBody>
          <a:bodyPr/>
          <a:lstStyle/>
          <a:p>
            <a:r>
              <a:rPr lang="en-US" dirty="0"/>
              <a:t>How do we interpret our fitted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8552A0-7D79-283B-7BF4-E81BB965654D}"/>
                  </a:ext>
                </a:extLst>
              </p:cNvPr>
              <p:cNvSpPr>
                <a:spLocks noGrp="1"/>
              </p:cNvSpPr>
              <p:nvPr>
                <p:ph idx="1"/>
              </p:nvPr>
            </p:nvSpPr>
            <p:spPr/>
            <p:txBody>
              <a:bodyPr>
                <a:normAutofit/>
              </a:bodyPr>
              <a:lstStyle/>
              <a:p>
                <a:pPr marL="0" indent="0" algn="ctr">
                  <a:buNone/>
                </a:pPr>
                <a:r>
                  <a:rPr lang="en-US" sz="4400" dirty="0"/>
                  <a:t>It is proportional to (expected) density by some unknown constant, </a:t>
                </a:r>
                <a14:m>
                  <m:oMath xmlns:m="http://schemas.openxmlformats.org/officeDocument/2006/math">
                    <m:r>
                      <a:rPr lang="en-US" sz="4400" b="0" i="1" smtClean="0">
                        <a:latin typeface="Cambria Math" panose="02040503050406030204" pitchFamily="18" charset="0"/>
                      </a:rPr>
                      <m:t>𝑐</m:t>
                    </m:r>
                  </m:oMath>
                </a14:m>
                <a:r>
                  <a:rPr lang="en-US" sz="4400" dirty="0"/>
                  <a:t>.</a:t>
                </a:r>
              </a:p>
              <a:p>
                <a:pPr marL="0" indent="0" algn="ctr">
                  <a:buNone/>
                </a:pPr>
                <a:endParaRPr lang="en-US" sz="4400" dirty="0"/>
              </a:p>
              <a:p>
                <a:pPr marL="0" indent="0" algn="ctr">
                  <a:buNone/>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r>
                        <a:rPr lang="en-US" sz="4400" b="0" i="1" smtClean="0">
                          <a:latin typeface="Cambria Math" panose="02040503050406030204" pitchFamily="18" charset="0"/>
                        </a:rPr>
                        <m:t>=</m:t>
                      </m:r>
                      <m:r>
                        <a:rPr lang="en-US" sz="4400" b="0" i="1" smtClean="0">
                          <a:latin typeface="Cambria Math" panose="02040503050406030204" pitchFamily="18" charset="0"/>
                        </a:rPr>
                        <m:t>𝑐</m:t>
                      </m:r>
                      <m:r>
                        <a:rPr lang="en-US" sz="4400" b="0" i="1" smtClean="0">
                          <a:latin typeface="Cambria Math" panose="02040503050406030204" pitchFamily="18" charset="0"/>
                        </a:rPr>
                        <m:t>×</m:t>
                      </m:r>
                      <m:r>
                        <a:rPr lang="en-US" sz="4400" b="0" i="1" smtClean="0">
                          <a:latin typeface="Cambria Math" panose="02040503050406030204" pitchFamily="18" charset="0"/>
                        </a:rPr>
                        <m:t>𝑤</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e>
                          </m:d>
                        </m:e>
                      </m:d>
                    </m:oMath>
                  </m:oMathPara>
                </a14:m>
                <a:endParaRPr lang="en-US" sz="4400" dirty="0"/>
              </a:p>
            </p:txBody>
          </p:sp>
        </mc:Choice>
        <mc:Fallback xmlns="">
          <p:sp>
            <p:nvSpPr>
              <p:cNvPr id="3" name="Content Placeholder 2">
                <a:extLst>
                  <a:ext uri="{FF2B5EF4-FFF2-40B4-BE49-F238E27FC236}">
                    <a16:creationId xmlns:a16="http://schemas.microsoft.com/office/drawing/2014/main" id="{888552A0-7D79-283B-7BF4-E81BB965654D}"/>
                  </a:ext>
                </a:extLst>
              </p:cNvPr>
              <p:cNvSpPr>
                <a:spLocks noGrp="1" noRot="1" noChangeAspect="1" noMove="1" noResize="1" noEditPoints="1" noAdjustHandles="1" noChangeArrowheads="1" noChangeShapeType="1" noTextEdit="1"/>
              </p:cNvSpPr>
              <p:nvPr>
                <p:ph idx="1"/>
              </p:nvPr>
            </p:nvSpPr>
            <p:spPr>
              <a:blipFill>
                <a:blip r:embed="rId2"/>
                <a:stretch>
                  <a:fillRect t="-3333"/>
                </a:stretch>
              </a:blipFill>
            </p:spPr>
            <p:txBody>
              <a:bodyPr/>
              <a:lstStyle/>
              <a:p>
                <a:r>
                  <a:rPr lang="en-US">
                    <a:noFill/>
                  </a:rPr>
                  <a:t> </a:t>
                </a:r>
              </a:p>
            </p:txBody>
          </p:sp>
        </mc:Fallback>
      </mc:AlternateContent>
    </p:spTree>
    <p:extLst>
      <p:ext uri="{BB962C8B-B14F-4D97-AF65-F5344CB8AC3E}">
        <p14:creationId xmlns:p14="http://schemas.microsoft.com/office/powerpoint/2010/main" val="2863032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1AFC-6BE6-29CB-B481-D0431BBED4C4}"/>
              </a:ext>
            </a:extLst>
          </p:cNvPr>
          <p:cNvSpPr>
            <a:spLocks noGrp="1"/>
          </p:cNvSpPr>
          <p:nvPr>
            <p:ph type="title"/>
          </p:nvPr>
        </p:nvSpPr>
        <p:spPr/>
        <p:txBody>
          <a:bodyPr/>
          <a:lstStyle/>
          <a:p>
            <a:r>
              <a:rPr lang="en-US" dirty="0"/>
              <a:t>How do we interpret our fitted HSF?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8552A0-7D79-283B-7BF4-E81BB965654D}"/>
                  </a:ext>
                </a:extLst>
              </p:cNvPr>
              <p:cNvSpPr>
                <a:spLocks noGrp="1"/>
              </p:cNvSpPr>
              <p:nvPr>
                <p:ph idx="1"/>
              </p:nvPr>
            </p:nvSpPr>
            <p:spPr/>
            <p:txBody>
              <a:bodyPr>
                <a:normAutofit/>
              </a:bodyPr>
              <a:lstStyle/>
              <a:p>
                <a:pPr marL="0" indent="0" algn="ctr">
                  <a:buNone/>
                </a:pPr>
                <a:r>
                  <a:rPr lang="en-US" sz="4400" dirty="0"/>
                  <a:t>Take the ratio of densities in two locations:</a:t>
                </a:r>
              </a:p>
              <a:p>
                <a:pPr marL="0" indent="0" algn="ctr">
                  <a:buNone/>
                </a:pPr>
                <a:endParaRPr lang="en-US" sz="4400" dirty="0"/>
              </a:p>
              <a:p>
                <a:pPr marL="0" indent="0" algn="ctr">
                  <a:buNone/>
                </a:pPr>
                <a14:m>
                  <m:oMathPara xmlns:m="http://schemas.openxmlformats.org/officeDocument/2006/math">
                    <m:oMathParaPr>
                      <m:jc m:val="centerGroup"/>
                    </m:oMathParaPr>
                    <m:oMath xmlns:m="http://schemas.openxmlformats.org/officeDocument/2006/math">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𝑠</m:t>
                                  </m:r>
                                </m:e>
                                <m:sub>
                                  <m:r>
                                    <a:rPr lang="en-US" sz="4400" b="0" i="1" smtClean="0">
                                      <a:latin typeface="Cambria Math" panose="02040503050406030204" pitchFamily="18" charset="0"/>
                                    </a:rPr>
                                    <m:t>1</m:t>
                                  </m:r>
                                </m:sub>
                              </m:sSub>
                            </m:e>
                          </m:d>
                        </m:num>
                        <m:den>
                          <m:r>
                            <a:rPr lang="en-US" sz="4400" b="0" i="1" smtClean="0">
                              <a:latin typeface="Cambria Math" panose="02040503050406030204" pitchFamily="18" charset="0"/>
                            </a:rPr>
                            <m:t>𝜆</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𝑠</m:t>
                                  </m:r>
                                </m:e>
                                <m:sub>
                                  <m:r>
                                    <a:rPr lang="en-US" sz="4400" b="0" i="1" smtClean="0">
                                      <a:latin typeface="Cambria Math" panose="02040503050406030204" pitchFamily="18" charset="0"/>
                                    </a:rPr>
                                    <m:t>2</m:t>
                                  </m:r>
                                </m:sub>
                              </m:sSub>
                            </m:e>
                          </m:d>
                        </m:den>
                      </m:f>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𝑐</m:t>
                          </m:r>
                          <m:r>
                            <a:rPr lang="en-US" sz="4400" b="0" i="1" smtClean="0">
                              <a:latin typeface="Cambria Math" panose="02040503050406030204" pitchFamily="18" charset="0"/>
                            </a:rPr>
                            <m:t>×</m:t>
                          </m:r>
                          <m:r>
                            <a:rPr lang="en-US" sz="4400" b="0" i="1" smtClean="0">
                              <a:latin typeface="Cambria Math" panose="02040503050406030204" pitchFamily="18" charset="0"/>
                            </a:rPr>
                            <m:t>𝑤</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𝑠</m:t>
                                      </m:r>
                                    </m:e>
                                    <m:sub>
                                      <m:r>
                                        <a:rPr lang="en-US" sz="4400" b="0" i="1" smtClean="0">
                                          <a:latin typeface="Cambria Math" panose="02040503050406030204" pitchFamily="18" charset="0"/>
                                        </a:rPr>
                                        <m:t>1</m:t>
                                      </m:r>
                                    </m:sub>
                                  </m:sSub>
                                </m:e>
                              </m:d>
                            </m:e>
                          </m:d>
                        </m:num>
                        <m:den>
                          <m:r>
                            <a:rPr lang="en-US" sz="4400" b="0" i="1" smtClean="0">
                              <a:latin typeface="Cambria Math" panose="02040503050406030204" pitchFamily="18" charset="0"/>
                            </a:rPr>
                            <m:t>𝑐</m:t>
                          </m:r>
                          <m:r>
                            <a:rPr lang="en-US" sz="4400" b="0" i="1" smtClean="0">
                              <a:latin typeface="Cambria Math" panose="02040503050406030204" pitchFamily="18" charset="0"/>
                            </a:rPr>
                            <m:t>×</m:t>
                          </m:r>
                          <m:r>
                            <a:rPr lang="en-US" sz="4400" b="0" i="1" smtClean="0">
                              <a:latin typeface="Cambria Math" panose="02040503050406030204" pitchFamily="18" charset="0"/>
                            </a:rPr>
                            <m:t>𝑤</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d>
                                <m:dPr>
                                  <m:ctrlPr>
                                    <a:rPr lang="en-US" sz="4400" b="0" i="1" smtClean="0">
                                      <a:latin typeface="Cambria Math" panose="02040503050406030204" pitchFamily="18" charset="0"/>
                                    </a:rPr>
                                  </m:ctrlPr>
                                </m:dPr>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𝑠</m:t>
                                      </m:r>
                                    </m:e>
                                    <m:sub>
                                      <m:r>
                                        <a:rPr lang="en-US" sz="4400" b="0" i="1" smtClean="0">
                                          <a:latin typeface="Cambria Math" panose="02040503050406030204" pitchFamily="18" charset="0"/>
                                        </a:rPr>
                                        <m:t>2</m:t>
                                      </m:r>
                                    </m:sub>
                                  </m:sSub>
                                </m:e>
                              </m:d>
                            </m:e>
                          </m:d>
                        </m:den>
                      </m:f>
                    </m:oMath>
                  </m:oMathPara>
                </a14:m>
                <a:endParaRPr lang="en-US" sz="4400" dirty="0"/>
              </a:p>
            </p:txBody>
          </p:sp>
        </mc:Choice>
        <mc:Fallback xmlns="">
          <p:sp>
            <p:nvSpPr>
              <p:cNvPr id="3" name="Content Placeholder 2">
                <a:extLst>
                  <a:ext uri="{FF2B5EF4-FFF2-40B4-BE49-F238E27FC236}">
                    <a16:creationId xmlns:a16="http://schemas.microsoft.com/office/drawing/2014/main" id="{888552A0-7D79-283B-7BF4-E81BB965654D}"/>
                  </a:ext>
                </a:extLst>
              </p:cNvPr>
              <p:cNvSpPr>
                <a:spLocks noGrp="1" noRot="1" noChangeAspect="1" noMove="1" noResize="1" noEditPoints="1" noAdjustHandles="1" noChangeArrowheads="1" noChangeShapeType="1" noTextEdit="1"/>
              </p:cNvSpPr>
              <p:nvPr>
                <p:ph idx="1"/>
              </p:nvPr>
            </p:nvSpPr>
            <p:spPr>
              <a:blipFill>
                <a:blip r:embed="rId3"/>
                <a:stretch>
                  <a:fillRect t="-333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7E7430CB-E33B-BD19-3A5D-9B6978102A4F}"/>
              </a:ext>
            </a:extLst>
          </p:cNvPr>
          <p:cNvCxnSpPr>
            <a:cxnSpLocks/>
          </p:cNvCxnSpPr>
          <p:nvPr/>
        </p:nvCxnSpPr>
        <p:spPr>
          <a:xfrm flipH="1">
            <a:off x="6516806" y="3295934"/>
            <a:ext cx="750627" cy="511790"/>
          </a:xfrm>
          <a:prstGeom prst="line">
            <a:avLst/>
          </a:prstGeom>
          <a:ln w="762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7227DBF-9151-6620-EA32-CDD0E81CD0F3}"/>
              </a:ext>
            </a:extLst>
          </p:cNvPr>
          <p:cNvCxnSpPr>
            <a:cxnSpLocks/>
          </p:cNvCxnSpPr>
          <p:nvPr/>
        </p:nvCxnSpPr>
        <p:spPr>
          <a:xfrm flipH="1">
            <a:off x="6516805" y="4114800"/>
            <a:ext cx="750627" cy="511790"/>
          </a:xfrm>
          <a:prstGeom prst="line">
            <a:avLst/>
          </a:prstGeom>
          <a:ln w="762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512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DB65-563B-D9D5-A336-7DEE64F3F7F8}"/>
              </a:ext>
            </a:extLst>
          </p:cNvPr>
          <p:cNvSpPr>
            <a:spLocks noGrp="1"/>
          </p:cNvSpPr>
          <p:nvPr>
            <p:ph type="title"/>
          </p:nvPr>
        </p:nvSpPr>
        <p:spPr/>
        <p:txBody>
          <a:bodyPr/>
          <a:lstStyle/>
          <a:p>
            <a:r>
              <a:rPr lang="en-US" dirty="0"/>
              <a:t>Relative Selection Strength (RSS)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F8125A-0C8C-DA73-1BA1-173C5F3E90D9}"/>
                  </a:ext>
                </a:extLst>
              </p:cNvPr>
              <p:cNvSpPr>
                <a:spLocks noGrp="1"/>
              </p:cNvSpPr>
              <p:nvPr>
                <p:ph idx="1"/>
              </p:nvPr>
            </p:nvSpPr>
            <p:spPr/>
            <p:txBody>
              <a:bodyPr>
                <a:normAutofit/>
              </a:bodyPr>
              <a:lstStyle/>
              <a:p>
                <a:pPr marL="0" indent="0" algn="ctr">
                  <a:buNone/>
                </a:pPr>
                <a:r>
                  <a:rPr lang="en-US" sz="3600" dirty="0"/>
                  <a:t>Avgar et al. (2017) called this ratio “Relative Selection Strength” (RSS)</a:t>
                </a:r>
              </a:p>
              <a:p>
                <a:pPr marL="0" indent="0" algn="ctr">
                  <a:buNone/>
                </a:pPr>
                <a:endParaRPr lang="en-US" sz="3600" dirty="0"/>
              </a:p>
              <a:p>
                <a:pPr marL="0" indent="0" algn="ctr">
                  <a:buNone/>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RSS</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𝑤</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1</m:t>
                                  </m:r>
                                </m:sub>
                              </m:sSub>
                            </m:e>
                          </m:d>
                        </m:num>
                        <m:den>
                          <m:r>
                            <a:rPr lang="en-US" sz="3600" b="0" i="1" smtClean="0">
                              <a:latin typeface="Cambria Math" panose="02040503050406030204" pitchFamily="18" charset="0"/>
                            </a:rPr>
                            <m:t>𝑤</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2</m:t>
                                  </m:r>
                                </m:sub>
                              </m:sSub>
                            </m:e>
                          </m:d>
                        </m:den>
                      </m:f>
                    </m:oMath>
                  </m:oMathPara>
                </a14:m>
                <a:endParaRPr lang="en-US" sz="3600" dirty="0"/>
              </a:p>
              <a:p>
                <a:pPr marL="0" indent="0" algn="ctr">
                  <a:buNone/>
                </a:pPr>
                <a:endParaRPr lang="en-US" sz="3600" dirty="0"/>
              </a:p>
              <a:p>
                <a:pPr marL="0" indent="0" algn="ctr">
                  <a:buNone/>
                </a:pPr>
                <a:r>
                  <a:rPr lang="en-US" sz="3600" dirty="0"/>
                  <a:t>“</a:t>
                </a:r>
                <a:r>
                  <a:rPr lang="en-US" sz="3600" b="1" dirty="0"/>
                  <a:t>how many times more points we expect in </a:t>
                </a:r>
                <a:br>
                  <a:rPr lang="en-US" sz="3600" b="1" dirty="0"/>
                </a:br>
                <a:r>
                  <a:rPr lang="en-US" sz="3600" b="1" dirty="0"/>
                  <a:t>habitat </a:t>
                </a:r>
                <a14:m>
                  <m:oMath xmlns:m="http://schemas.openxmlformats.org/officeDocument/2006/math">
                    <m:sSub>
                      <m:sSubPr>
                        <m:ctrlPr>
                          <a:rPr lang="en-US" sz="3600" b="1" i="1" smtClean="0">
                            <a:latin typeface="Cambria Math" panose="02040503050406030204" pitchFamily="18" charset="0"/>
                          </a:rPr>
                        </m:ctrlPr>
                      </m:sSubPr>
                      <m:e>
                        <m:r>
                          <a:rPr lang="en-US" sz="3600" b="1" i="1" smtClean="0">
                            <a:latin typeface="Cambria Math" panose="02040503050406030204" pitchFamily="18" charset="0"/>
                          </a:rPr>
                          <m:t>𝒙</m:t>
                        </m:r>
                      </m:e>
                      <m:sub>
                        <m:r>
                          <a:rPr lang="en-US" sz="3600" b="1" i="1" smtClean="0">
                            <a:latin typeface="Cambria Math" panose="02040503050406030204" pitchFamily="18" charset="0"/>
                          </a:rPr>
                          <m:t>𝟏</m:t>
                        </m:r>
                      </m:sub>
                    </m:sSub>
                  </m:oMath>
                </a14:m>
                <a:r>
                  <a:rPr lang="en-US" sz="3600" b="1" dirty="0"/>
                  <a:t> than in habitat </a:t>
                </a:r>
                <a14:m>
                  <m:oMath xmlns:m="http://schemas.openxmlformats.org/officeDocument/2006/math">
                    <m:sSub>
                      <m:sSubPr>
                        <m:ctrlPr>
                          <a:rPr lang="en-US" sz="3600" b="1" i="1" smtClean="0">
                            <a:latin typeface="Cambria Math" panose="02040503050406030204" pitchFamily="18" charset="0"/>
                          </a:rPr>
                        </m:ctrlPr>
                      </m:sSubPr>
                      <m:e>
                        <m:r>
                          <a:rPr lang="en-US" sz="3600" b="1" i="1" smtClean="0">
                            <a:latin typeface="Cambria Math" panose="02040503050406030204" pitchFamily="18" charset="0"/>
                          </a:rPr>
                          <m:t>𝒙</m:t>
                        </m:r>
                      </m:e>
                      <m:sub>
                        <m:r>
                          <a:rPr lang="en-US" sz="3600" b="1" i="1" smtClean="0">
                            <a:latin typeface="Cambria Math" panose="02040503050406030204" pitchFamily="18" charset="0"/>
                          </a:rPr>
                          <m:t>𝟐</m:t>
                        </m:r>
                      </m:sub>
                    </m:sSub>
                  </m:oMath>
                </a14:m>
                <a:r>
                  <a:rPr lang="en-US" sz="3600" dirty="0"/>
                  <a:t>, </a:t>
                </a:r>
                <a:br>
                  <a:rPr lang="en-US" sz="3600" dirty="0"/>
                </a:br>
                <a:r>
                  <a:rPr lang="en-US" sz="3600" i="1" dirty="0"/>
                  <a:t>given that they are equally available</a:t>
                </a:r>
                <a:r>
                  <a:rPr lang="en-US" sz="3600" dirty="0"/>
                  <a:t>”</a:t>
                </a:r>
              </a:p>
            </p:txBody>
          </p:sp>
        </mc:Choice>
        <mc:Fallback xmlns="">
          <p:sp>
            <p:nvSpPr>
              <p:cNvPr id="3" name="Content Placeholder 2">
                <a:extLst>
                  <a:ext uri="{FF2B5EF4-FFF2-40B4-BE49-F238E27FC236}">
                    <a16:creationId xmlns:a16="http://schemas.microsoft.com/office/drawing/2014/main" id="{3EF8125A-0C8C-DA73-1BA1-173C5F3E90D9}"/>
                  </a:ext>
                </a:extLst>
              </p:cNvPr>
              <p:cNvSpPr>
                <a:spLocks noGrp="1" noRot="1" noChangeAspect="1" noMove="1" noResize="1" noEditPoints="1" noAdjustHandles="1" noChangeArrowheads="1" noChangeShapeType="1" noTextEdit="1"/>
              </p:cNvSpPr>
              <p:nvPr>
                <p:ph idx="1"/>
              </p:nvPr>
            </p:nvSpPr>
            <p:spPr>
              <a:blipFill>
                <a:blip r:embed="rId3"/>
                <a:stretch>
                  <a:fillRect l="-1289" t="-2556" r="-1289"/>
                </a:stretch>
              </a:blipFill>
            </p:spPr>
            <p:txBody>
              <a:bodyPr/>
              <a:lstStyle/>
              <a:p>
                <a:r>
                  <a:rPr lang="en-US">
                    <a:noFill/>
                  </a:rPr>
                  <a:t> </a:t>
                </a:r>
              </a:p>
            </p:txBody>
          </p:sp>
        </mc:Fallback>
      </mc:AlternateContent>
    </p:spTree>
    <p:extLst>
      <p:ext uri="{BB962C8B-B14F-4D97-AF65-F5344CB8AC3E}">
        <p14:creationId xmlns:p14="http://schemas.microsoft.com/office/powerpoint/2010/main" val="576941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D97B-8D28-C020-8A32-1193615F1E30}"/>
              </a:ext>
            </a:extLst>
          </p:cNvPr>
          <p:cNvSpPr>
            <a:spLocks noGrp="1"/>
          </p:cNvSpPr>
          <p:nvPr>
            <p:ph type="title"/>
          </p:nvPr>
        </p:nvSpPr>
        <p:spPr/>
        <p:txBody>
          <a:bodyPr/>
          <a:lstStyle/>
          <a:p>
            <a:r>
              <a:rPr lang="en-US" dirty="0"/>
              <a:t>log-RSS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70F460-B023-DC59-3DE9-F3B5424C44A6}"/>
                  </a:ext>
                </a:extLst>
              </p:cNvPr>
              <p:cNvSpPr>
                <a:spLocks noGrp="1"/>
              </p:cNvSpPr>
              <p:nvPr>
                <p:ph idx="1"/>
              </p:nvPr>
            </p:nvSpPr>
            <p:spPr>
              <a:xfrm>
                <a:off x="457200" y="1828800"/>
                <a:ext cx="13716000" cy="6080078"/>
              </a:xfrm>
            </p:spPr>
            <p:txBody>
              <a:bodyPr>
                <a:normAutofit/>
              </a:bodyPr>
              <a:lstStyle/>
              <a:p>
                <a:pPr marL="0" indent="0" algn="ctr">
                  <a:buNone/>
                </a:pPr>
                <a:r>
                  <a:rPr lang="en-US" sz="4000" dirty="0"/>
                  <a:t>Avgar et al. (2017) also suggested using log-RSS, </a:t>
                </a:r>
                <a:br>
                  <a:rPr lang="en-US" sz="4000" dirty="0"/>
                </a:br>
                <a:r>
                  <a:rPr lang="en-US" sz="4000" dirty="0"/>
                  <a:t>since </a:t>
                </a:r>
                <a14:m>
                  <m:oMath xmlns:m="http://schemas.openxmlformats.org/officeDocument/2006/math">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𝑥</m:t>
                        </m:r>
                      </m:e>
                    </m:d>
                  </m:oMath>
                </a14:m>
                <a:r>
                  <a:rPr lang="en-US" sz="4000" dirty="0"/>
                  <a:t> is an exponential function.</a:t>
                </a:r>
              </a:p>
              <a:p>
                <a:pPr marL="0" indent="0" algn="ctr">
                  <a:buNone/>
                </a:pPr>
                <a:endParaRPr lang="en-US" sz="4000" dirty="0"/>
              </a:p>
              <a:p>
                <a:pPr marL="0" indent="0" algn="ctr">
                  <a:buNone/>
                </a:pPr>
                <a14:m>
                  <m:oMathPara xmlns:m="http://schemas.openxmlformats.org/officeDocument/2006/math">
                    <m:oMathParaPr>
                      <m:jc m:val="centerGroup"/>
                    </m:oMathParaPr>
                    <m:oMath xmlns:m="http://schemas.openxmlformats.org/officeDocument/2006/math">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d>
                            <m:dPr>
                              <m:begChr m:val="["/>
                              <m:endChr m:val="]"/>
                              <m:ctrlPr>
                                <a:rPr lang="en-US" sz="4000" b="0" i="1" smtClean="0">
                                  <a:latin typeface="Cambria Math" panose="02040503050406030204" pitchFamily="18" charset="0"/>
                                </a:rPr>
                              </m:ctrlPr>
                            </m:dPr>
                            <m:e>
                              <m:r>
                                <m:rPr>
                                  <m:sty m:val="p"/>
                                </m:rPr>
                                <a:rPr lang="en-US" sz="4000" b="0" i="0" smtClean="0">
                                  <a:latin typeface="Cambria Math" panose="02040503050406030204" pitchFamily="18" charset="0"/>
                                </a:rPr>
                                <m:t>RSS</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2</m:t>
                                      </m:r>
                                    </m:sub>
                                  </m:sSub>
                                </m:e>
                              </m:d>
                            </m:e>
                          </m:d>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d>
                                <m:dPr>
                                  <m:begChr m:val="["/>
                                  <m:endChr m:val="]"/>
                                  <m:ctrlPr>
                                    <a:rPr lang="en-US" sz="4000" b="0" i="1" smtClean="0">
                                      <a:latin typeface="Cambria Math" panose="02040503050406030204" pitchFamily="18" charset="0"/>
                                    </a:rPr>
                                  </m:ctrlPr>
                                </m:dPr>
                                <m:e>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e>
                                      </m:d>
                                    </m:num>
                                    <m:den>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2</m:t>
                                              </m:r>
                                            </m:sub>
                                          </m:sSub>
                                        </m:e>
                                      </m:d>
                                    </m:den>
                                  </m:f>
                                </m:e>
                              </m:d>
                            </m:e>
                          </m:func>
                        </m:e>
                      </m:func>
                    </m:oMath>
                  </m:oMathPara>
                </a14:m>
                <a:endParaRPr lang="en-US" sz="4000" dirty="0"/>
              </a:p>
              <a:p>
                <a:pPr marL="0" indent="0" algn="ctr">
                  <a:buNone/>
                </a:pPr>
                <a:endParaRPr lang="en-US" sz="4000" dirty="0"/>
              </a:p>
              <a:p>
                <a:pPr marL="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d>
                            <m:dPr>
                              <m:begChr m:val="["/>
                              <m:endChr m:val="]"/>
                              <m:ctrlPr>
                                <a:rPr lang="en-US" sz="4000" b="0" i="1" smtClean="0">
                                  <a:latin typeface="Cambria Math" panose="02040503050406030204" pitchFamily="18" charset="0"/>
                                </a:rPr>
                              </m:ctrlPr>
                            </m:dPr>
                            <m:e>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e>
                              </m:d>
                            </m:e>
                          </m:d>
                        </m:e>
                      </m:func>
                      <m:r>
                        <a:rPr lang="en-US" sz="4000" b="0" i="1" smtClean="0">
                          <a:latin typeface="Cambria Math" panose="02040503050406030204" pitchFamily="18" charset="0"/>
                        </a:rPr>
                        <m:t> −</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d>
                            <m:dPr>
                              <m:begChr m:val="["/>
                              <m:endChr m:val="]"/>
                              <m:ctrlPr>
                                <a:rPr lang="en-US" sz="4000" b="0" i="1" smtClean="0">
                                  <a:latin typeface="Cambria Math" panose="02040503050406030204" pitchFamily="18" charset="0"/>
                                </a:rPr>
                              </m:ctrlPr>
                            </m:dPr>
                            <m:e>
                              <m:r>
                                <a:rPr lang="en-US" sz="4000" b="0" i="1" smtClean="0">
                                  <a:latin typeface="Cambria Math" panose="02040503050406030204" pitchFamily="18" charset="0"/>
                                </a:rPr>
                                <m:t>𝑤</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2</m:t>
                                      </m:r>
                                    </m:sub>
                                  </m:sSub>
                                </m:e>
                              </m:d>
                            </m:e>
                          </m:d>
                        </m:e>
                      </m:func>
                    </m:oMath>
                  </m:oMathPara>
                </a14:m>
                <a:endParaRPr lang="en-US" sz="4000" b="0" dirty="0"/>
              </a:p>
              <a:p>
                <a:pPr marL="0" indent="0" algn="ctr">
                  <a:buNone/>
                </a:pPr>
                <a:endParaRPr lang="en-US" sz="4000" b="0" dirty="0"/>
              </a:p>
              <a:p>
                <a:pPr marL="0" indent="0" algn="ctr">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1</m:t>
                              </m:r>
                            </m:sub>
                          </m:sSub>
                        </m:e>
                      </m:d>
                      <m:r>
                        <a:rPr lang="en-US" sz="4000" b="0" i="1" smtClean="0">
                          <a:latin typeface="Cambria Math" panose="02040503050406030204" pitchFamily="18" charset="0"/>
                        </a:rPr>
                        <m:t>−</m:t>
                      </m:r>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2</m:t>
                              </m:r>
                            </m:sub>
                          </m:sSub>
                        </m:e>
                      </m:d>
                    </m:oMath>
                  </m:oMathPara>
                </a14:m>
                <a:endParaRPr lang="en-US" sz="4000" dirty="0"/>
              </a:p>
            </p:txBody>
          </p:sp>
        </mc:Choice>
        <mc:Fallback xmlns="">
          <p:sp>
            <p:nvSpPr>
              <p:cNvPr id="3" name="Content Placeholder 2">
                <a:extLst>
                  <a:ext uri="{FF2B5EF4-FFF2-40B4-BE49-F238E27FC236}">
                    <a16:creationId xmlns:a16="http://schemas.microsoft.com/office/drawing/2014/main" id="{5870F460-B023-DC59-3DE9-F3B5424C44A6}"/>
                  </a:ext>
                </a:extLst>
              </p:cNvPr>
              <p:cNvSpPr>
                <a:spLocks noGrp="1" noRot="1" noChangeAspect="1" noMove="1" noResize="1" noEditPoints="1" noAdjustHandles="1" noChangeArrowheads="1" noChangeShapeType="1" noTextEdit="1"/>
              </p:cNvSpPr>
              <p:nvPr>
                <p:ph idx="1"/>
              </p:nvPr>
            </p:nvSpPr>
            <p:spPr>
              <a:xfrm>
                <a:off x="457200" y="1828800"/>
                <a:ext cx="13716000" cy="6080078"/>
              </a:xfrm>
              <a:blipFill>
                <a:blip r:embed="rId3"/>
                <a:stretch>
                  <a:fillRect t="-2708"/>
                </a:stretch>
              </a:blipFill>
            </p:spPr>
            <p:txBody>
              <a:bodyPr/>
              <a:lstStyle/>
              <a:p>
                <a:r>
                  <a:rPr lang="en-US">
                    <a:noFill/>
                  </a:rPr>
                  <a:t> </a:t>
                </a:r>
              </a:p>
            </p:txBody>
          </p:sp>
        </mc:Fallback>
      </mc:AlternateContent>
    </p:spTree>
    <p:extLst>
      <p:ext uri="{BB962C8B-B14F-4D97-AF65-F5344CB8AC3E}">
        <p14:creationId xmlns:p14="http://schemas.microsoft.com/office/powerpoint/2010/main" val="2025369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C6A6-7615-44E3-55E2-4D62F0AD1246}"/>
              </a:ext>
            </a:extLst>
          </p:cNvPr>
          <p:cNvSpPr>
            <a:spLocks noGrp="1"/>
          </p:cNvSpPr>
          <p:nvPr>
            <p:ph type="title"/>
          </p:nvPr>
        </p:nvSpPr>
        <p:spPr/>
        <p:txBody>
          <a:bodyPr/>
          <a:lstStyle/>
          <a:p>
            <a:r>
              <a:rPr lang="en-US" dirty="0"/>
              <a:t>log-RSS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7AC9A3-9B20-EDF8-2B72-5CD6EB57CEFC}"/>
                  </a:ext>
                </a:extLst>
              </p:cNvPr>
              <p:cNvSpPr>
                <a:spLocks noGrp="1"/>
              </p:cNvSpPr>
              <p:nvPr>
                <p:ph idx="1"/>
              </p:nvPr>
            </p:nvSpPr>
            <p:spPr/>
            <p:txBody>
              <a:bodyPr>
                <a:normAutofit/>
              </a:bodyPr>
              <a:lstStyle/>
              <a:p>
                <a:pPr marL="0" indent="0" algn="ctr">
                  <a:buNone/>
                </a:pPr>
                <a:endParaRPr lang="en-US" sz="4000" dirty="0"/>
              </a:p>
              <a:p>
                <a:pPr marL="0" indent="0" algn="ctr">
                  <a:buNone/>
                </a:pPr>
                <a:endParaRPr lang="en-US" sz="4000" dirty="0"/>
              </a:p>
              <a:p>
                <a:pPr marL="0" indent="0" algn="ctr">
                  <a:buNone/>
                </a:pPr>
                <a:r>
                  <a:rPr lang="en-US" sz="4000" dirty="0" err="1"/>
                  <a:t>Avgar</a:t>
                </a:r>
                <a:r>
                  <a:rPr lang="en-US" sz="4000" dirty="0"/>
                  <a:t> et al. (2017) also showed that the fitted </a:t>
                </a:r>
                <a14:m>
                  <m:oMath xmlns:m="http://schemas.openxmlformats.org/officeDocument/2006/math">
                    <m:r>
                      <a:rPr lang="en-US" sz="4000" b="0" i="1" smtClean="0">
                        <a:latin typeface="Cambria Math" panose="02040503050406030204" pitchFamily="18" charset="0"/>
                      </a:rPr>
                      <m:t>𝛽</m:t>
                    </m:r>
                  </m:oMath>
                </a14:m>
                <a:r>
                  <a:rPr lang="en-US" sz="4000" dirty="0"/>
                  <a:t>s </a:t>
                </a:r>
                <a:r>
                  <a:rPr lang="en-US" sz="4000" i="1" dirty="0"/>
                  <a:t>are</a:t>
                </a:r>
                <a:r>
                  <a:rPr lang="en-US" sz="4000" dirty="0"/>
                  <a:t> the log-RSS for a one-unit change in that habitat dimension.</a:t>
                </a:r>
              </a:p>
              <a:p>
                <a:pPr marL="0" indent="0" algn="ctr">
                  <a:buNone/>
                </a:pPr>
                <a:endParaRPr lang="en-US" sz="4000" dirty="0"/>
              </a:p>
              <a:p>
                <a:pPr marL="0" indent="0" algn="ctr">
                  <a:buNone/>
                </a:pPr>
                <a:r>
                  <a:rPr lang="en-US" sz="4000" dirty="0"/>
                  <a:t>I.e., the </a:t>
                </a:r>
                <a14:m>
                  <m:oMath xmlns:m="http://schemas.openxmlformats.org/officeDocument/2006/math">
                    <m:r>
                      <a:rPr lang="en-US" sz="4000" b="0" i="1" smtClean="0">
                        <a:latin typeface="Cambria Math" panose="02040503050406030204" pitchFamily="18" charset="0"/>
                      </a:rPr>
                      <m:t>𝛽</m:t>
                    </m:r>
                  </m:oMath>
                </a14:m>
                <a:r>
                  <a:rPr lang="en-US" sz="4000" dirty="0"/>
                  <a:t>s </a:t>
                </a:r>
                <a:r>
                  <a:rPr lang="en-US" sz="4000" i="1" dirty="0"/>
                  <a:t>are not</a:t>
                </a:r>
                <a:r>
                  <a:rPr lang="en-US" sz="4000" dirty="0"/>
                  <a:t> log-odds ratios.</a:t>
                </a:r>
              </a:p>
            </p:txBody>
          </p:sp>
        </mc:Choice>
        <mc:Fallback xmlns="">
          <p:sp>
            <p:nvSpPr>
              <p:cNvPr id="3" name="Content Placeholder 2">
                <a:extLst>
                  <a:ext uri="{FF2B5EF4-FFF2-40B4-BE49-F238E27FC236}">
                    <a16:creationId xmlns:a16="http://schemas.microsoft.com/office/drawing/2014/main" id="{A47AC9A3-9B20-EDF8-2B72-5CD6EB57CEF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015911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1B7B-9B69-5757-BBBA-31B5E5BBADBE}"/>
              </a:ext>
            </a:extLst>
          </p:cNvPr>
          <p:cNvSpPr>
            <a:spLocks noGrp="1"/>
          </p:cNvSpPr>
          <p:nvPr>
            <p:ph type="title"/>
          </p:nvPr>
        </p:nvSpPr>
        <p:spPr/>
        <p:txBody>
          <a:bodyPr/>
          <a:lstStyle/>
          <a:p>
            <a:r>
              <a:rPr lang="en-US" dirty="0"/>
              <a:t>Take-home 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4575D5-12C7-A120-8BAA-0DCA5E81EBF1}"/>
                  </a:ext>
                </a:extLst>
              </p:cNvPr>
              <p:cNvSpPr>
                <a:spLocks noGrp="1"/>
              </p:cNvSpPr>
              <p:nvPr>
                <p:ph idx="1"/>
              </p:nvPr>
            </p:nvSpPr>
            <p:spPr/>
            <p:txBody>
              <a:bodyPr>
                <a:normAutofit/>
              </a:bodyPr>
              <a:lstStyle/>
              <a:p>
                <a:pPr algn="l">
                  <a:buFont typeface="Arial" panose="020B0604020202020204" pitchFamily="34" charset="0"/>
                  <a:buChar char="•"/>
                </a:pPr>
                <a:r>
                  <a:rPr lang="en-US" sz="4000" b="0" i="0" dirty="0">
                    <a:solidFill>
                      <a:srgbClr val="D6D6D6"/>
                    </a:solidFill>
                    <a:effectLst/>
                  </a:rPr>
                  <a:t>RSS is the most intuitive way to interpret an HSF.</a:t>
                </a:r>
              </a:p>
              <a:p>
                <a:pPr marL="742950" lvl="1" indent="-285750" algn="l">
                  <a:buFont typeface="Arial" panose="020B0604020202020204" pitchFamily="34" charset="0"/>
                  <a:buChar char="•"/>
                </a:pPr>
                <a:r>
                  <a:rPr lang="en-US" sz="3600" dirty="0">
                    <a:solidFill>
                      <a:srgbClr val="D6D6D6"/>
                    </a:solidFill>
                  </a:rPr>
                  <a:t>“</a:t>
                </a:r>
                <a:r>
                  <a:rPr lang="en-US" sz="3600" b="0" i="0" dirty="0">
                    <a:solidFill>
                      <a:srgbClr val="D6D6D6"/>
                    </a:solidFill>
                    <a:effectLst/>
                  </a:rPr>
                  <a:t>How many times more points we expect in </a:t>
                </a:r>
                <a14:m>
                  <m:oMath xmlns:m="http://schemas.openxmlformats.org/officeDocument/2006/math">
                    <m:sSub>
                      <m:sSubPr>
                        <m:ctrlPr>
                          <a:rPr lang="en-US" sz="3600" b="0" i="1" smtClean="0">
                            <a:solidFill>
                              <a:srgbClr val="D6D6D6"/>
                            </a:solidFill>
                            <a:effectLst/>
                            <a:latin typeface="Cambria Math" panose="02040503050406030204" pitchFamily="18" charset="0"/>
                          </a:rPr>
                        </m:ctrlPr>
                      </m:sSubPr>
                      <m:e>
                        <m:r>
                          <a:rPr lang="en-US" sz="3600" b="0" i="1" smtClean="0">
                            <a:solidFill>
                              <a:srgbClr val="D6D6D6"/>
                            </a:solidFill>
                            <a:effectLst/>
                            <a:latin typeface="Cambria Math" panose="02040503050406030204" pitchFamily="18" charset="0"/>
                          </a:rPr>
                          <m:t>𝑥</m:t>
                        </m:r>
                      </m:e>
                      <m:sub>
                        <m:r>
                          <a:rPr lang="en-US" sz="3600" b="0" i="1" smtClean="0">
                            <a:solidFill>
                              <a:srgbClr val="D6D6D6"/>
                            </a:solidFill>
                            <a:effectLst/>
                            <a:latin typeface="Cambria Math" panose="02040503050406030204" pitchFamily="18" charset="0"/>
                          </a:rPr>
                          <m:t>1</m:t>
                        </m:r>
                      </m:sub>
                    </m:sSub>
                  </m:oMath>
                </a14:m>
                <a:r>
                  <a:rPr lang="en-US" sz="3600" b="0" i="0" dirty="0">
                    <a:solidFill>
                      <a:srgbClr val="D6D6D6"/>
                    </a:solidFill>
                    <a:effectLst/>
                  </a:rPr>
                  <a:t> vs. </a:t>
                </a:r>
                <a14:m>
                  <m:oMath xmlns:m="http://schemas.openxmlformats.org/officeDocument/2006/math">
                    <m:sSub>
                      <m:sSubPr>
                        <m:ctrlPr>
                          <a:rPr lang="en-US" sz="3600" b="0" i="1" smtClean="0">
                            <a:solidFill>
                              <a:srgbClr val="D6D6D6"/>
                            </a:solidFill>
                            <a:effectLst/>
                            <a:latin typeface="Cambria Math" panose="02040503050406030204" pitchFamily="18" charset="0"/>
                          </a:rPr>
                        </m:ctrlPr>
                      </m:sSubPr>
                      <m:e>
                        <m:r>
                          <a:rPr lang="en-US" sz="3600" b="0" i="1" smtClean="0">
                            <a:solidFill>
                              <a:srgbClr val="D6D6D6"/>
                            </a:solidFill>
                            <a:effectLst/>
                            <a:latin typeface="Cambria Math" panose="02040503050406030204" pitchFamily="18" charset="0"/>
                          </a:rPr>
                          <m:t>𝑥</m:t>
                        </m:r>
                      </m:e>
                      <m:sub>
                        <m:r>
                          <a:rPr lang="en-US" sz="3600" b="0" i="1" smtClean="0">
                            <a:solidFill>
                              <a:srgbClr val="D6D6D6"/>
                            </a:solidFill>
                            <a:effectLst/>
                            <a:latin typeface="Cambria Math" panose="02040503050406030204" pitchFamily="18" charset="0"/>
                          </a:rPr>
                          <m:t>2</m:t>
                        </m:r>
                      </m:sub>
                    </m:sSub>
                  </m:oMath>
                </a14:m>
                <a:r>
                  <a:rPr lang="en-US" sz="3600" b="0" i="0" dirty="0">
                    <a:solidFill>
                      <a:srgbClr val="D6D6D6"/>
                    </a:solidFill>
                    <a:effectLst/>
                  </a:rPr>
                  <a:t>”</a:t>
                </a:r>
              </a:p>
              <a:p>
                <a:pPr marL="742950" lvl="1" indent="-285750" algn="l">
                  <a:buFont typeface="Arial" panose="020B0604020202020204" pitchFamily="34" charset="0"/>
                  <a:buChar char="•"/>
                </a:pPr>
                <a:endParaRPr lang="en-US" sz="3600" b="0" i="0" dirty="0">
                  <a:solidFill>
                    <a:srgbClr val="D6D6D6"/>
                  </a:solidFill>
                  <a:effectLst/>
                </a:endParaRPr>
              </a:p>
              <a:p>
                <a:pPr algn="l">
                  <a:buFont typeface="Arial" panose="020B0604020202020204" pitchFamily="34" charset="0"/>
                  <a:buChar char="•"/>
                </a:pPr>
                <a:r>
                  <a:rPr lang="en-US" sz="4000" b="0" i="0" dirty="0">
                    <a:solidFill>
                      <a:srgbClr val="D6D6D6"/>
                    </a:solidFill>
                    <a:effectLst/>
                  </a:rPr>
                  <a:t>log-RSS is easier to calculate.</a:t>
                </a:r>
              </a:p>
              <a:p>
                <a:pPr marL="742950" lvl="1" indent="-285750" algn="l">
                  <a:buFont typeface="Arial" panose="020B0604020202020204" pitchFamily="34" charset="0"/>
                  <a:buChar char="•"/>
                </a:pPr>
                <a:r>
                  <a:rPr lang="en-US" sz="3600" b="0" i="0" dirty="0">
                    <a:solidFill>
                      <a:srgbClr val="D6D6D6"/>
                    </a:solidFill>
                    <a:effectLst/>
                  </a:rPr>
                  <a:t>It's just the difference in the linear predictor for </a:t>
                </a:r>
                <a14:m>
                  <m:oMath xmlns:m="http://schemas.openxmlformats.org/officeDocument/2006/math">
                    <m:sSub>
                      <m:sSubPr>
                        <m:ctrlPr>
                          <a:rPr lang="en-US" sz="3600" b="0" i="1" smtClean="0">
                            <a:solidFill>
                              <a:srgbClr val="D6D6D6"/>
                            </a:solidFill>
                            <a:effectLst/>
                            <a:latin typeface="Cambria Math" panose="02040503050406030204" pitchFamily="18" charset="0"/>
                          </a:rPr>
                        </m:ctrlPr>
                      </m:sSubPr>
                      <m:e>
                        <m:r>
                          <a:rPr lang="en-US" sz="3600" b="0" i="1" smtClean="0">
                            <a:solidFill>
                              <a:srgbClr val="D6D6D6"/>
                            </a:solidFill>
                            <a:effectLst/>
                            <a:latin typeface="Cambria Math" panose="02040503050406030204" pitchFamily="18" charset="0"/>
                          </a:rPr>
                          <m:t>𝑥</m:t>
                        </m:r>
                      </m:e>
                      <m:sub>
                        <m:r>
                          <a:rPr lang="en-US" sz="3600" b="0" i="1" smtClean="0">
                            <a:solidFill>
                              <a:srgbClr val="D6D6D6"/>
                            </a:solidFill>
                            <a:effectLst/>
                            <a:latin typeface="Cambria Math" panose="02040503050406030204" pitchFamily="18" charset="0"/>
                          </a:rPr>
                          <m:t>1</m:t>
                        </m:r>
                      </m:sub>
                    </m:sSub>
                  </m:oMath>
                </a14:m>
                <a:r>
                  <a:rPr lang="en-US" sz="3600" b="0" i="0" dirty="0">
                    <a:solidFill>
                      <a:srgbClr val="D6D6D6"/>
                    </a:solidFill>
                    <a:effectLst/>
                  </a:rPr>
                  <a:t> vs. </a:t>
                </a:r>
                <a14:m>
                  <m:oMath xmlns:m="http://schemas.openxmlformats.org/officeDocument/2006/math">
                    <m:sSub>
                      <m:sSubPr>
                        <m:ctrlPr>
                          <a:rPr lang="en-US" sz="3600" b="0" i="1" smtClean="0">
                            <a:solidFill>
                              <a:srgbClr val="D6D6D6"/>
                            </a:solidFill>
                            <a:effectLst/>
                            <a:latin typeface="Cambria Math" panose="02040503050406030204" pitchFamily="18" charset="0"/>
                          </a:rPr>
                        </m:ctrlPr>
                      </m:sSubPr>
                      <m:e>
                        <m:r>
                          <a:rPr lang="en-US" sz="3600" b="0" i="1" smtClean="0">
                            <a:solidFill>
                              <a:srgbClr val="D6D6D6"/>
                            </a:solidFill>
                            <a:effectLst/>
                            <a:latin typeface="Cambria Math" panose="02040503050406030204" pitchFamily="18" charset="0"/>
                          </a:rPr>
                          <m:t>𝑥</m:t>
                        </m:r>
                      </m:e>
                      <m:sub>
                        <m:r>
                          <a:rPr lang="en-US" sz="3600" b="0" i="1" smtClean="0">
                            <a:solidFill>
                              <a:srgbClr val="D6D6D6"/>
                            </a:solidFill>
                            <a:effectLst/>
                            <a:latin typeface="Cambria Math" panose="02040503050406030204" pitchFamily="18" charset="0"/>
                          </a:rPr>
                          <m:t>2</m:t>
                        </m:r>
                      </m:sub>
                    </m:sSub>
                  </m:oMath>
                </a14:m>
                <a:endParaRPr lang="en-US" sz="3600" b="0" i="0" dirty="0">
                  <a:solidFill>
                    <a:srgbClr val="D6D6D6"/>
                  </a:solidFill>
                  <a:effectLst/>
                </a:endParaRPr>
              </a:p>
              <a:p>
                <a:pPr marL="742950" lvl="1" indent="-285750" algn="l">
                  <a:buFont typeface="Arial" panose="020B0604020202020204" pitchFamily="34" charset="0"/>
                  <a:buChar char="•"/>
                </a:pPr>
                <a:endParaRPr lang="en-US" sz="3600" b="0" i="0" dirty="0">
                  <a:solidFill>
                    <a:srgbClr val="D6D6D6"/>
                  </a:solidFill>
                  <a:effectLst/>
                </a:endParaRPr>
              </a:p>
              <a:p>
                <a:pPr algn="l">
                  <a:buFont typeface="Arial" panose="020B0604020202020204" pitchFamily="34" charset="0"/>
                  <a:buChar char="•"/>
                </a:pPr>
                <a:r>
                  <a:rPr lang="en-US" sz="4000" b="0" i="0" dirty="0">
                    <a:solidFill>
                      <a:srgbClr val="D6D6D6"/>
                    </a:solidFill>
                    <a:effectLst/>
                  </a:rPr>
                  <a:t>The raw βs themselves are the log-RSS for a one-unit change in that habitat dimension.</a:t>
                </a:r>
              </a:p>
            </p:txBody>
          </p:sp>
        </mc:Choice>
        <mc:Fallback xmlns="">
          <p:sp>
            <p:nvSpPr>
              <p:cNvPr id="3" name="Content Placeholder 2">
                <a:extLst>
                  <a:ext uri="{FF2B5EF4-FFF2-40B4-BE49-F238E27FC236}">
                    <a16:creationId xmlns:a16="http://schemas.microsoft.com/office/drawing/2014/main" id="{F24575D5-12C7-A120-8BAA-0DCA5E81EBF1}"/>
                  </a:ext>
                </a:extLst>
              </p:cNvPr>
              <p:cNvSpPr>
                <a:spLocks noGrp="1" noRot="1" noChangeAspect="1" noMove="1" noResize="1" noEditPoints="1" noAdjustHandles="1" noChangeArrowheads="1" noChangeShapeType="1" noTextEdit="1"/>
              </p:cNvSpPr>
              <p:nvPr>
                <p:ph idx="1"/>
              </p:nvPr>
            </p:nvSpPr>
            <p:spPr>
              <a:blipFill>
                <a:blip r:embed="rId2"/>
                <a:stretch>
                  <a:fillRect l="-1422" t="-3000" r="-1289"/>
                </a:stretch>
              </a:blipFill>
            </p:spPr>
            <p:txBody>
              <a:bodyPr/>
              <a:lstStyle/>
              <a:p>
                <a:r>
                  <a:rPr lang="en-US">
                    <a:noFill/>
                  </a:rPr>
                  <a:t> </a:t>
                </a:r>
              </a:p>
            </p:txBody>
          </p:sp>
        </mc:Fallback>
      </mc:AlternateContent>
    </p:spTree>
    <p:extLst>
      <p:ext uri="{BB962C8B-B14F-4D97-AF65-F5344CB8AC3E}">
        <p14:creationId xmlns:p14="http://schemas.microsoft.com/office/powerpoint/2010/main" val="4319734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AD76-B4A9-3070-F75E-8D640B782F3C}"/>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103157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BE1C-86C0-0703-0B33-0D3282F5F6C6}"/>
              </a:ext>
            </a:extLst>
          </p:cNvPr>
          <p:cNvSpPr>
            <a:spLocks noGrp="1"/>
          </p:cNvSpPr>
          <p:nvPr>
            <p:ph type="title"/>
          </p:nvPr>
        </p:nvSpPr>
        <p:spPr/>
        <p:txBody>
          <a:bodyPr/>
          <a:lstStyle/>
          <a:p>
            <a:r>
              <a:rPr lang="en-US" dirty="0"/>
              <a:t>Preamble</a:t>
            </a:r>
          </a:p>
        </p:txBody>
      </p:sp>
      <p:sp>
        <p:nvSpPr>
          <p:cNvPr id="3" name="Text Placeholder 2">
            <a:extLst>
              <a:ext uri="{FF2B5EF4-FFF2-40B4-BE49-F238E27FC236}">
                <a16:creationId xmlns:a16="http://schemas.microsoft.com/office/drawing/2014/main" id="{BAB533DA-22D4-78D8-E374-B433FEF7D84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278470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C976-2DE0-5726-1937-2DA5C709ABF6}"/>
              </a:ext>
            </a:extLst>
          </p:cNvPr>
          <p:cNvSpPr>
            <a:spLocks noGrp="1"/>
          </p:cNvSpPr>
          <p:nvPr>
            <p:ph type="title"/>
          </p:nvPr>
        </p:nvSpPr>
        <p:spPr/>
        <p:txBody>
          <a:bodyPr/>
          <a:lstStyle/>
          <a:p>
            <a:r>
              <a:rPr lang="en-US" dirty="0"/>
              <a:t>Movement Models</a:t>
            </a:r>
          </a:p>
        </p:txBody>
      </p:sp>
      <p:sp>
        <p:nvSpPr>
          <p:cNvPr id="4" name="Text Placeholder 3">
            <a:extLst>
              <a:ext uri="{FF2B5EF4-FFF2-40B4-BE49-F238E27FC236}">
                <a16:creationId xmlns:a16="http://schemas.microsoft.com/office/drawing/2014/main" id="{94F51C29-4E0B-BD49-5B6E-2FF6D72287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900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EA47-F2E0-4899-3291-A2BD9498177D}"/>
              </a:ext>
            </a:extLst>
          </p:cNvPr>
          <p:cNvSpPr>
            <a:spLocks noGrp="1"/>
          </p:cNvSpPr>
          <p:nvPr>
            <p:ph type="title"/>
          </p:nvPr>
        </p:nvSpPr>
        <p:spPr/>
        <p:txBody>
          <a:bodyPr/>
          <a:lstStyle/>
          <a:p>
            <a:r>
              <a:rPr lang="en-US" dirty="0"/>
              <a:t>Continuous vs. Discrete Time</a:t>
            </a:r>
          </a:p>
        </p:txBody>
      </p:sp>
      <p:sp>
        <p:nvSpPr>
          <p:cNvPr id="3" name="Content Placeholder 2">
            <a:extLst>
              <a:ext uri="{FF2B5EF4-FFF2-40B4-BE49-F238E27FC236}">
                <a16:creationId xmlns:a16="http://schemas.microsoft.com/office/drawing/2014/main" id="{472863B6-CA5A-3FE6-952F-69990AABB7D5}"/>
              </a:ext>
            </a:extLst>
          </p:cNvPr>
          <p:cNvSpPr>
            <a:spLocks noGrp="1"/>
          </p:cNvSpPr>
          <p:nvPr>
            <p:ph sz="half" idx="1"/>
          </p:nvPr>
        </p:nvSpPr>
        <p:spPr>
          <a:xfrm>
            <a:off x="457199" y="1835623"/>
            <a:ext cx="7854287" cy="6018663"/>
          </a:xfrm>
        </p:spPr>
        <p:txBody>
          <a:bodyPr>
            <a:normAutofit/>
          </a:bodyPr>
          <a:lstStyle/>
          <a:p>
            <a:pPr marL="0" indent="0" algn="just">
              <a:buNone/>
            </a:pPr>
            <a:r>
              <a:rPr lang="en-US" b="0" i="0" dirty="0">
                <a:solidFill>
                  <a:srgbClr val="000000"/>
                </a:solidFill>
                <a:effectLst/>
                <a:highlight>
                  <a:srgbClr val="FFFFFF"/>
                </a:highlight>
                <a:latin typeface="Droid Serif"/>
              </a:rPr>
              <a:t>“Moving animals trace continuous paths through space. However, in order to record and analyze the pattern of their movement the essential characteristics of an observed path have to be represented in a discrete form suitable for computer storage and analysis... Note that this empirical approach to representing paths fits well with the theoretical framework of discrete random walks.”</a:t>
            </a:r>
          </a:p>
          <a:p>
            <a:pPr marL="0" indent="0" algn="r">
              <a:buNone/>
            </a:pPr>
            <a:r>
              <a:rPr lang="en-US" dirty="0"/>
              <a:t>— Turchin 1998, p. 128</a:t>
            </a:r>
          </a:p>
        </p:txBody>
      </p:sp>
      <p:pic>
        <p:nvPicPr>
          <p:cNvPr id="1026" name="Picture 2" descr="Turchin 1998 Cover">
            <a:extLst>
              <a:ext uri="{FF2B5EF4-FFF2-40B4-BE49-F238E27FC236}">
                <a16:creationId xmlns:a16="http://schemas.microsoft.com/office/drawing/2014/main" id="{DEE78A65-F465-74A8-308D-F18481E18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7184" y="1051161"/>
            <a:ext cx="4392589" cy="6615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138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EA47-F2E0-4899-3291-A2BD9498177D}"/>
              </a:ext>
            </a:extLst>
          </p:cNvPr>
          <p:cNvSpPr>
            <a:spLocks noGrp="1"/>
          </p:cNvSpPr>
          <p:nvPr>
            <p:ph type="title"/>
          </p:nvPr>
        </p:nvSpPr>
        <p:spPr/>
        <p:txBody>
          <a:bodyPr/>
          <a:lstStyle/>
          <a:p>
            <a:r>
              <a:rPr lang="en-US" dirty="0"/>
              <a:t>Continuous vs. Discrete Time</a:t>
            </a:r>
          </a:p>
        </p:txBody>
      </p:sp>
      <p:sp>
        <p:nvSpPr>
          <p:cNvPr id="3" name="Content Placeholder 2">
            <a:extLst>
              <a:ext uri="{FF2B5EF4-FFF2-40B4-BE49-F238E27FC236}">
                <a16:creationId xmlns:a16="http://schemas.microsoft.com/office/drawing/2014/main" id="{472863B6-CA5A-3FE6-952F-69990AABB7D5}"/>
              </a:ext>
            </a:extLst>
          </p:cNvPr>
          <p:cNvSpPr>
            <a:spLocks noGrp="1"/>
          </p:cNvSpPr>
          <p:nvPr>
            <p:ph sz="half" idx="1"/>
          </p:nvPr>
        </p:nvSpPr>
        <p:spPr>
          <a:xfrm>
            <a:off x="457199" y="1835623"/>
            <a:ext cx="8188658" cy="6018663"/>
          </a:xfrm>
        </p:spPr>
        <p:txBody>
          <a:bodyPr>
            <a:normAutofit/>
          </a:bodyPr>
          <a:lstStyle/>
          <a:p>
            <a:pPr marL="0" indent="0" algn="just">
              <a:buNone/>
            </a:pPr>
            <a:r>
              <a:rPr lang="en-US" b="0" i="0" dirty="0">
                <a:solidFill>
                  <a:srgbClr val="000000"/>
                </a:solidFill>
                <a:effectLst/>
                <a:highlight>
                  <a:srgbClr val="FFFFFF"/>
                </a:highlight>
                <a:latin typeface="Droid Serif"/>
              </a:rPr>
              <a:t>“The discrete-time context is valuable because (1) a wealth of tools can be borrowed from the time series literature, (2) the dynamics are easily conceptualized in discrete time, and finally, (3) we are implementing models digitally on computers, thus we must discretize ... One could argue, however, that the true process of movement really occurs in both continuous time and continuous space.”</a:t>
            </a:r>
          </a:p>
          <a:p>
            <a:pPr marL="0" indent="0" algn="r">
              <a:buNone/>
            </a:pPr>
            <a:r>
              <a:rPr lang="en-US" dirty="0"/>
              <a:t>— Hooten et al. 2017, p. 189</a:t>
            </a:r>
          </a:p>
        </p:txBody>
      </p:sp>
      <p:pic>
        <p:nvPicPr>
          <p:cNvPr id="2050" name="Picture 2" descr="Hooten et al 2017 Cover">
            <a:extLst>
              <a:ext uri="{FF2B5EF4-FFF2-40B4-BE49-F238E27FC236}">
                <a16:creationId xmlns:a16="http://schemas.microsoft.com/office/drawing/2014/main" id="{4E2DE576-049E-8426-541A-96560D3C2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1547" y="887103"/>
            <a:ext cx="4394580" cy="659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797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14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500"/>
                                        <p:tgtEl>
                                          <p:spTgt spid="2"/>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51308-F2C2-CB35-AE0A-D25352E5C18A}"/>
              </a:ext>
            </a:extLst>
          </p:cNvPr>
          <p:cNvSpPr/>
          <p:nvPr/>
        </p:nvSpPr>
        <p:spPr>
          <a:xfrm>
            <a:off x="2621735" y="432179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DFFCE5-2C3A-C999-163C-6FD63F0F7567}"/>
              </a:ext>
            </a:extLst>
          </p:cNvPr>
          <p:cNvSpPr/>
          <p:nvPr/>
        </p:nvSpPr>
        <p:spPr>
          <a:xfrm>
            <a:off x="3895298" y="446509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8E4647-8DCE-141F-C5D5-179E9CDE54CA}"/>
              </a:ext>
            </a:extLst>
          </p:cNvPr>
          <p:cNvSpPr/>
          <p:nvPr/>
        </p:nvSpPr>
        <p:spPr>
          <a:xfrm>
            <a:off x="3895298" y="418667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DAC121-E13E-3FCA-1CAE-9247C8B8D393}"/>
              </a:ext>
            </a:extLst>
          </p:cNvPr>
          <p:cNvSpPr/>
          <p:nvPr/>
        </p:nvSpPr>
        <p:spPr>
          <a:xfrm>
            <a:off x="4078178" y="432042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2146C5-744D-0BFE-8605-18C09BD58216}"/>
              </a:ext>
            </a:extLst>
          </p:cNvPr>
          <p:cNvSpPr/>
          <p:nvPr/>
        </p:nvSpPr>
        <p:spPr>
          <a:xfrm>
            <a:off x="5662684" y="188612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FEEE7E-959C-31DA-786C-22A378145E10}"/>
              </a:ext>
            </a:extLst>
          </p:cNvPr>
          <p:cNvSpPr/>
          <p:nvPr/>
        </p:nvSpPr>
        <p:spPr>
          <a:xfrm>
            <a:off x="4850642" y="246842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FC43F7-FE50-455E-9D64-4BC133DB3AC4}"/>
              </a:ext>
            </a:extLst>
          </p:cNvPr>
          <p:cNvSpPr/>
          <p:nvPr/>
        </p:nvSpPr>
        <p:spPr>
          <a:xfrm>
            <a:off x="6975029" y="198120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EF61FF-E101-B6E0-6FAA-A93476A5362E}"/>
              </a:ext>
            </a:extLst>
          </p:cNvPr>
          <p:cNvSpPr/>
          <p:nvPr/>
        </p:nvSpPr>
        <p:spPr>
          <a:xfrm>
            <a:off x="9017872" y="2094022"/>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AD937-3352-B17F-F110-4C2CB2824E2B}"/>
              </a:ext>
            </a:extLst>
          </p:cNvPr>
          <p:cNvSpPr/>
          <p:nvPr/>
        </p:nvSpPr>
        <p:spPr>
          <a:xfrm>
            <a:off x="10159621" y="319994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8BB64-A8FB-7AB4-D5C7-4AE51D07D74B}"/>
              </a:ext>
            </a:extLst>
          </p:cNvPr>
          <p:cNvSpPr/>
          <p:nvPr/>
        </p:nvSpPr>
        <p:spPr>
          <a:xfrm>
            <a:off x="10395727" y="336690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DFE545-B836-C2A8-CF5F-89AFD3C1F484}"/>
              </a:ext>
            </a:extLst>
          </p:cNvPr>
          <p:cNvSpPr/>
          <p:nvPr/>
        </p:nvSpPr>
        <p:spPr>
          <a:xfrm>
            <a:off x="8834992" y="4765344"/>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766EE1-C78A-B898-65DE-1AF35D877546}"/>
              </a:ext>
            </a:extLst>
          </p:cNvPr>
          <p:cNvSpPr/>
          <p:nvPr/>
        </p:nvSpPr>
        <p:spPr>
          <a:xfrm>
            <a:off x="10029967" y="67341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1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750"/>
                                        <p:tgtEl>
                                          <p:spTgt spid="9"/>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750"/>
                                        <p:tgtEl>
                                          <p:spTgt spid="8"/>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childTnLst>
                          </p:cTn>
                        </p:par>
                        <p:par>
                          <p:cTn id="32" fill="hold">
                            <p:stCondLst>
                              <p:cond delay="5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750"/>
                                        <p:tgtEl>
                                          <p:spTgt spid="11"/>
                                        </p:tgtEl>
                                      </p:cBhvr>
                                    </p:animEffect>
                                  </p:childTnLst>
                                </p:cTn>
                              </p:par>
                            </p:childTnLst>
                          </p:cTn>
                        </p:par>
                        <p:par>
                          <p:cTn id="36" fill="hold">
                            <p:stCondLst>
                              <p:cond delay="575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750"/>
                                        <p:tgtEl>
                                          <p:spTgt spid="12"/>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750"/>
                                        <p:tgtEl>
                                          <p:spTgt spid="13"/>
                                        </p:tgtEl>
                                      </p:cBhvr>
                                    </p:animEffect>
                                  </p:childTnLst>
                                </p:cTn>
                              </p:par>
                            </p:childTnLst>
                          </p:cTn>
                        </p:par>
                        <p:par>
                          <p:cTn id="44" fill="hold">
                            <p:stCondLst>
                              <p:cond delay="725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750"/>
                                        <p:tgtEl>
                                          <p:spTgt spid="14"/>
                                        </p:tgtEl>
                                      </p:cBhvr>
                                    </p:animEffect>
                                  </p:childTnLst>
                                </p:cTn>
                              </p:par>
                            </p:childTnLst>
                          </p:cTn>
                        </p:par>
                        <p:par>
                          <p:cTn id="48" fill="hold">
                            <p:stCondLst>
                              <p:cond delay="800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750"/>
                                        <p:tgtEl>
                                          <p:spTgt spid="15"/>
                                        </p:tgtEl>
                                      </p:cBhvr>
                                    </p:animEffect>
                                  </p:childTnLst>
                                </p:cTn>
                              </p:par>
                            </p:childTnLst>
                          </p:cTn>
                        </p:par>
                        <p:par>
                          <p:cTn id="52" fill="hold">
                            <p:stCondLst>
                              <p:cond delay="8750"/>
                            </p:stCondLst>
                            <p:childTnLst>
                              <p:par>
                                <p:cTn id="53" presetID="10" presetClass="entr" presetSubtype="0"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childTnLst>
                                </p:cTn>
                              </p:par>
                            </p:childTnLst>
                          </p:cTn>
                        </p:par>
                        <p:par>
                          <p:cTn id="56" fill="hold">
                            <p:stCondLst>
                              <p:cond delay="9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750"/>
                                        <p:tgtEl>
                                          <p:spTgt spid="17"/>
                                        </p:tgtEl>
                                      </p:cBhvr>
                                    </p:animEffect>
                                  </p:childTnLst>
                                </p:cTn>
                              </p:par>
                            </p:childTnLst>
                          </p:cTn>
                        </p:par>
                        <p:par>
                          <p:cTn id="60" fill="hold">
                            <p:stCondLst>
                              <p:cond delay="10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51308-F2C2-CB35-AE0A-D25352E5C18A}"/>
              </a:ext>
            </a:extLst>
          </p:cNvPr>
          <p:cNvSpPr/>
          <p:nvPr/>
        </p:nvSpPr>
        <p:spPr>
          <a:xfrm>
            <a:off x="2621735" y="432179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DFFCE5-2C3A-C999-163C-6FD63F0F7567}"/>
              </a:ext>
            </a:extLst>
          </p:cNvPr>
          <p:cNvSpPr/>
          <p:nvPr/>
        </p:nvSpPr>
        <p:spPr>
          <a:xfrm>
            <a:off x="3895298" y="446509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8E4647-8DCE-141F-C5D5-179E9CDE54CA}"/>
              </a:ext>
            </a:extLst>
          </p:cNvPr>
          <p:cNvSpPr/>
          <p:nvPr/>
        </p:nvSpPr>
        <p:spPr>
          <a:xfrm>
            <a:off x="3895298" y="418667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DAC121-E13E-3FCA-1CAE-9247C8B8D393}"/>
              </a:ext>
            </a:extLst>
          </p:cNvPr>
          <p:cNvSpPr/>
          <p:nvPr/>
        </p:nvSpPr>
        <p:spPr>
          <a:xfrm>
            <a:off x="4078178" y="432042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2146C5-744D-0BFE-8605-18C09BD58216}"/>
              </a:ext>
            </a:extLst>
          </p:cNvPr>
          <p:cNvSpPr/>
          <p:nvPr/>
        </p:nvSpPr>
        <p:spPr>
          <a:xfrm>
            <a:off x="5662684" y="188612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FEEE7E-959C-31DA-786C-22A378145E10}"/>
              </a:ext>
            </a:extLst>
          </p:cNvPr>
          <p:cNvSpPr/>
          <p:nvPr/>
        </p:nvSpPr>
        <p:spPr>
          <a:xfrm>
            <a:off x="4850642" y="246842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FC43F7-FE50-455E-9D64-4BC133DB3AC4}"/>
              </a:ext>
            </a:extLst>
          </p:cNvPr>
          <p:cNvSpPr/>
          <p:nvPr/>
        </p:nvSpPr>
        <p:spPr>
          <a:xfrm>
            <a:off x="6975029" y="198120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EF61FF-E101-B6E0-6FAA-A93476A5362E}"/>
              </a:ext>
            </a:extLst>
          </p:cNvPr>
          <p:cNvSpPr/>
          <p:nvPr/>
        </p:nvSpPr>
        <p:spPr>
          <a:xfrm>
            <a:off x="9017872" y="2094022"/>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AD937-3352-B17F-F110-4C2CB2824E2B}"/>
              </a:ext>
            </a:extLst>
          </p:cNvPr>
          <p:cNvSpPr/>
          <p:nvPr/>
        </p:nvSpPr>
        <p:spPr>
          <a:xfrm>
            <a:off x="10159621" y="319994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8BB64-A8FB-7AB4-D5C7-4AE51D07D74B}"/>
              </a:ext>
            </a:extLst>
          </p:cNvPr>
          <p:cNvSpPr/>
          <p:nvPr/>
        </p:nvSpPr>
        <p:spPr>
          <a:xfrm>
            <a:off x="10395727" y="336690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DFE545-B836-C2A8-CF5F-89AFD3C1F484}"/>
              </a:ext>
            </a:extLst>
          </p:cNvPr>
          <p:cNvSpPr/>
          <p:nvPr/>
        </p:nvSpPr>
        <p:spPr>
          <a:xfrm>
            <a:off x="8834992" y="4765344"/>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766EE1-C78A-B898-65DE-1AF35D877546}"/>
              </a:ext>
            </a:extLst>
          </p:cNvPr>
          <p:cNvSpPr/>
          <p:nvPr/>
        </p:nvSpPr>
        <p:spPr>
          <a:xfrm>
            <a:off x="10029967" y="67341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681145E-6E57-3733-620D-2E2DCE5DF261}"/>
              </a:ext>
            </a:extLst>
          </p:cNvPr>
          <p:cNvCxnSpPr>
            <a:cxnSpLocks/>
            <a:endCxn id="5" idx="1"/>
          </p:cNvCxnSpPr>
          <p:nvPr/>
        </p:nvCxnSpPr>
        <p:spPr>
          <a:xfrm>
            <a:off x="1235975" y="1100011"/>
            <a:ext cx="1113825" cy="1205434"/>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66CC192-E1B8-D5A3-FDF6-067E612AD412}"/>
              </a:ext>
            </a:extLst>
          </p:cNvPr>
          <p:cNvCxnSpPr>
            <a:cxnSpLocks/>
          </p:cNvCxnSpPr>
          <p:nvPr/>
        </p:nvCxnSpPr>
        <p:spPr>
          <a:xfrm>
            <a:off x="2479116" y="2459782"/>
            <a:ext cx="142619" cy="55728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F11E503-50C5-ECD9-B6AA-070D1AB071BD}"/>
              </a:ext>
            </a:extLst>
          </p:cNvPr>
          <p:cNvCxnSpPr>
            <a:cxnSpLocks/>
          </p:cNvCxnSpPr>
          <p:nvPr/>
        </p:nvCxnSpPr>
        <p:spPr>
          <a:xfrm>
            <a:off x="2641865" y="3026923"/>
            <a:ext cx="162750" cy="147638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5005EB5-0FD7-C0EB-2447-946855C8ECD8}"/>
              </a:ext>
            </a:extLst>
          </p:cNvPr>
          <p:cNvCxnSpPr>
            <a:cxnSpLocks/>
          </p:cNvCxnSpPr>
          <p:nvPr/>
        </p:nvCxnSpPr>
        <p:spPr>
          <a:xfrm>
            <a:off x="2675299" y="4621536"/>
            <a:ext cx="1402879" cy="13986"/>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BC06AD3-5D59-0776-FD7F-95442713C27A}"/>
              </a:ext>
            </a:extLst>
          </p:cNvPr>
          <p:cNvCxnSpPr>
            <a:cxnSpLocks/>
          </p:cNvCxnSpPr>
          <p:nvPr/>
        </p:nvCxnSpPr>
        <p:spPr>
          <a:xfrm>
            <a:off x="10266680" y="6917061"/>
            <a:ext cx="2167501" cy="145577"/>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3702E3D-B7DB-6829-6F7D-64CBC9FB55E1}"/>
              </a:ext>
            </a:extLst>
          </p:cNvPr>
          <p:cNvCxnSpPr>
            <a:cxnSpLocks/>
          </p:cNvCxnSpPr>
          <p:nvPr/>
        </p:nvCxnSpPr>
        <p:spPr>
          <a:xfrm flipV="1">
            <a:off x="4078178" y="4503308"/>
            <a:ext cx="177874" cy="18288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25AA72C-A490-0FDB-EBA0-7C993FC340DC}"/>
              </a:ext>
            </a:extLst>
          </p:cNvPr>
          <p:cNvCxnSpPr>
            <a:cxnSpLocks/>
          </p:cNvCxnSpPr>
          <p:nvPr/>
        </p:nvCxnSpPr>
        <p:spPr>
          <a:xfrm>
            <a:off x="4077269" y="4331343"/>
            <a:ext cx="178783" cy="13042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FD8FDD-6800-906A-29BF-C5CAF92B2DF1}"/>
              </a:ext>
            </a:extLst>
          </p:cNvPr>
          <p:cNvCxnSpPr>
            <a:cxnSpLocks/>
          </p:cNvCxnSpPr>
          <p:nvPr/>
        </p:nvCxnSpPr>
        <p:spPr>
          <a:xfrm flipV="1">
            <a:off x="4077269" y="2061355"/>
            <a:ext cx="1744922" cy="229728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5FCC9D6-D8F7-30DD-31E0-214901C8CCCD}"/>
              </a:ext>
            </a:extLst>
          </p:cNvPr>
          <p:cNvCxnSpPr>
            <a:cxnSpLocks/>
          </p:cNvCxnSpPr>
          <p:nvPr/>
        </p:nvCxnSpPr>
        <p:spPr>
          <a:xfrm flipV="1">
            <a:off x="5033522" y="2069001"/>
            <a:ext cx="752598" cy="59983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FE484C1-06EF-5BF2-79CA-578DD3BFC26C}"/>
              </a:ext>
            </a:extLst>
          </p:cNvPr>
          <p:cNvCxnSpPr>
            <a:cxnSpLocks/>
          </p:cNvCxnSpPr>
          <p:nvPr/>
        </p:nvCxnSpPr>
        <p:spPr>
          <a:xfrm flipV="1">
            <a:off x="5033522" y="2177962"/>
            <a:ext cx="2141135" cy="47334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726D15F1-D00A-8447-784C-728124AC1B55}"/>
              </a:ext>
            </a:extLst>
          </p:cNvPr>
          <p:cNvCxnSpPr>
            <a:cxnSpLocks/>
          </p:cNvCxnSpPr>
          <p:nvPr/>
        </p:nvCxnSpPr>
        <p:spPr>
          <a:xfrm>
            <a:off x="7174657" y="2164081"/>
            <a:ext cx="2026095" cy="8780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46C8C7E-7B0C-A629-1A60-FB013F831057}"/>
              </a:ext>
            </a:extLst>
          </p:cNvPr>
          <p:cNvCxnSpPr>
            <a:cxnSpLocks/>
          </p:cNvCxnSpPr>
          <p:nvPr/>
        </p:nvCxnSpPr>
        <p:spPr>
          <a:xfrm>
            <a:off x="9200752" y="2276902"/>
            <a:ext cx="1174450" cy="108801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DC07465-889C-4D59-2851-6332532EED87}"/>
              </a:ext>
            </a:extLst>
          </p:cNvPr>
          <p:cNvCxnSpPr>
            <a:cxnSpLocks/>
          </p:cNvCxnSpPr>
          <p:nvPr/>
        </p:nvCxnSpPr>
        <p:spPr>
          <a:xfrm>
            <a:off x="10342501" y="3382825"/>
            <a:ext cx="261301" cy="16695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4D24C3F-11B7-2EFF-DBEF-F9813CD8D3F2}"/>
              </a:ext>
            </a:extLst>
          </p:cNvPr>
          <p:cNvCxnSpPr>
            <a:cxnSpLocks/>
          </p:cNvCxnSpPr>
          <p:nvPr/>
        </p:nvCxnSpPr>
        <p:spPr>
          <a:xfrm flipH="1">
            <a:off x="9017474" y="3549783"/>
            <a:ext cx="1507907" cy="1423462"/>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E075C0F-1E37-54F0-7834-4F665B02A2D7}"/>
              </a:ext>
            </a:extLst>
          </p:cNvPr>
          <p:cNvCxnSpPr>
            <a:cxnSpLocks/>
          </p:cNvCxnSpPr>
          <p:nvPr/>
        </p:nvCxnSpPr>
        <p:spPr>
          <a:xfrm>
            <a:off x="9017474" y="4902192"/>
            <a:ext cx="1195373" cy="201486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4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6FA5CB9-A7C3-E84B-7712-05722D2CE269}"/>
              </a:ext>
            </a:extLst>
          </p:cNvPr>
          <p:cNvSpPr/>
          <p:nvPr/>
        </p:nvSpPr>
        <p:spPr>
          <a:xfrm>
            <a:off x="1023582" y="764275"/>
            <a:ext cx="11361761" cy="6431428"/>
          </a:xfrm>
          <a:custGeom>
            <a:avLst/>
            <a:gdLst>
              <a:gd name="connsiteX0" fmla="*/ 0 w 11361761"/>
              <a:gd name="connsiteY0" fmla="*/ 252483 h 6431428"/>
              <a:gd name="connsiteX1" fmla="*/ 102358 w 11361761"/>
              <a:gd name="connsiteY1" fmla="*/ 102358 h 6431428"/>
              <a:gd name="connsiteX2" fmla="*/ 150125 w 11361761"/>
              <a:gd name="connsiteY2" fmla="*/ 95534 h 6431428"/>
              <a:gd name="connsiteX3" fmla="*/ 259308 w 11361761"/>
              <a:gd name="connsiteY3" fmla="*/ 75062 h 6431428"/>
              <a:gd name="connsiteX4" fmla="*/ 300251 w 11361761"/>
              <a:gd name="connsiteY4" fmla="*/ 61415 h 6431428"/>
              <a:gd name="connsiteX5" fmla="*/ 436728 w 11361761"/>
              <a:gd name="connsiteY5" fmla="*/ 27295 h 6431428"/>
              <a:gd name="connsiteX6" fmla="*/ 518615 w 11361761"/>
              <a:gd name="connsiteY6" fmla="*/ 20471 h 6431428"/>
              <a:gd name="connsiteX7" fmla="*/ 634621 w 11361761"/>
              <a:gd name="connsiteY7" fmla="*/ 0 h 6431428"/>
              <a:gd name="connsiteX8" fmla="*/ 736979 w 11361761"/>
              <a:gd name="connsiteY8" fmla="*/ 88710 h 6431428"/>
              <a:gd name="connsiteX9" fmla="*/ 771099 w 11361761"/>
              <a:gd name="connsiteY9" fmla="*/ 136477 h 6431428"/>
              <a:gd name="connsiteX10" fmla="*/ 880281 w 11361761"/>
              <a:gd name="connsiteY10" fmla="*/ 354841 h 6431428"/>
              <a:gd name="connsiteX11" fmla="*/ 866633 w 11361761"/>
              <a:gd name="connsiteY11" fmla="*/ 552734 h 6431428"/>
              <a:gd name="connsiteX12" fmla="*/ 832514 w 11361761"/>
              <a:gd name="connsiteY12" fmla="*/ 634621 h 6431428"/>
              <a:gd name="connsiteX13" fmla="*/ 757451 w 11361761"/>
              <a:gd name="connsiteY13" fmla="*/ 730155 h 6431428"/>
              <a:gd name="connsiteX14" fmla="*/ 723331 w 11361761"/>
              <a:gd name="connsiteY14" fmla="*/ 812041 h 6431428"/>
              <a:gd name="connsiteX15" fmla="*/ 668740 w 11361761"/>
              <a:gd name="connsiteY15" fmla="*/ 921224 h 6431428"/>
              <a:gd name="connsiteX16" fmla="*/ 641445 w 11361761"/>
              <a:gd name="connsiteY16" fmla="*/ 1044053 h 6431428"/>
              <a:gd name="connsiteX17" fmla="*/ 696036 w 11361761"/>
              <a:gd name="connsiteY17" fmla="*/ 1269241 h 6431428"/>
              <a:gd name="connsiteX18" fmla="*/ 1057702 w 11361761"/>
              <a:gd name="connsiteY18" fmla="*/ 1514901 h 6431428"/>
              <a:gd name="connsiteX19" fmla="*/ 1084997 w 11361761"/>
              <a:gd name="connsiteY19" fmla="*/ 1535373 h 6431428"/>
              <a:gd name="connsiteX20" fmla="*/ 1282890 w 11361761"/>
              <a:gd name="connsiteY20" fmla="*/ 1644555 h 6431428"/>
              <a:gd name="connsiteX21" fmla="*/ 1446663 w 11361761"/>
              <a:gd name="connsiteY21" fmla="*/ 1767385 h 6431428"/>
              <a:gd name="connsiteX22" fmla="*/ 1473958 w 11361761"/>
              <a:gd name="connsiteY22" fmla="*/ 1808328 h 6431428"/>
              <a:gd name="connsiteX23" fmla="*/ 1521725 w 11361761"/>
              <a:gd name="connsiteY23" fmla="*/ 1856095 h 6431428"/>
              <a:gd name="connsiteX24" fmla="*/ 1542197 w 11361761"/>
              <a:gd name="connsiteY24" fmla="*/ 1903862 h 6431428"/>
              <a:gd name="connsiteX25" fmla="*/ 1555845 w 11361761"/>
              <a:gd name="connsiteY25" fmla="*/ 1944806 h 6431428"/>
              <a:gd name="connsiteX26" fmla="*/ 1514902 w 11361761"/>
              <a:gd name="connsiteY26" fmla="*/ 1931158 h 6431428"/>
              <a:gd name="connsiteX27" fmla="*/ 1542197 w 11361761"/>
              <a:gd name="connsiteY27" fmla="*/ 1910686 h 6431428"/>
              <a:gd name="connsiteX28" fmla="*/ 1501254 w 11361761"/>
              <a:gd name="connsiteY28" fmla="*/ 1951629 h 6431428"/>
              <a:gd name="connsiteX29" fmla="*/ 1392072 w 11361761"/>
              <a:gd name="connsiteY29" fmla="*/ 1931158 h 6431428"/>
              <a:gd name="connsiteX30" fmla="*/ 1467134 w 11361761"/>
              <a:gd name="connsiteY30" fmla="*/ 1917510 h 6431428"/>
              <a:gd name="connsiteX31" fmla="*/ 1514902 w 11361761"/>
              <a:gd name="connsiteY31" fmla="*/ 1910686 h 6431428"/>
              <a:gd name="connsiteX32" fmla="*/ 1576317 w 11361761"/>
              <a:gd name="connsiteY32" fmla="*/ 1883391 h 6431428"/>
              <a:gd name="connsiteX33" fmla="*/ 1569493 w 11361761"/>
              <a:gd name="connsiteY33" fmla="*/ 1835624 h 6431428"/>
              <a:gd name="connsiteX34" fmla="*/ 1535373 w 11361761"/>
              <a:gd name="connsiteY34" fmla="*/ 1821976 h 6431428"/>
              <a:gd name="connsiteX35" fmla="*/ 1705970 w 11361761"/>
              <a:gd name="connsiteY35" fmla="*/ 1760561 h 6431428"/>
              <a:gd name="connsiteX36" fmla="*/ 1671851 w 11361761"/>
              <a:gd name="connsiteY36" fmla="*/ 1835624 h 6431428"/>
              <a:gd name="connsiteX37" fmla="*/ 1665027 w 11361761"/>
              <a:gd name="connsiteY37" fmla="*/ 1862919 h 6431428"/>
              <a:gd name="connsiteX38" fmla="*/ 1583140 w 11361761"/>
              <a:gd name="connsiteY38" fmla="*/ 1924334 h 6431428"/>
              <a:gd name="connsiteX39" fmla="*/ 1528549 w 11361761"/>
              <a:gd name="connsiteY39" fmla="*/ 1890215 h 6431428"/>
              <a:gd name="connsiteX40" fmla="*/ 1467134 w 11361761"/>
              <a:gd name="connsiteY40" fmla="*/ 1883391 h 6431428"/>
              <a:gd name="connsiteX41" fmla="*/ 1446663 w 11361761"/>
              <a:gd name="connsiteY41" fmla="*/ 1910686 h 6431428"/>
              <a:gd name="connsiteX42" fmla="*/ 1453487 w 11361761"/>
              <a:gd name="connsiteY42" fmla="*/ 1992573 h 6431428"/>
              <a:gd name="connsiteX43" fmla="*/ 1576317 w 11361761"/>
              <a:gd name="connsiteY43" fmla="*/ 1978925 h 6431428"/>
              <a:gd name="connsiteX44" fmla="*/ 1665027 w 11361761"/>
              <a:gd name="connsiteY44" fmla="*/ 1972101 h 6431428"/>
              <a:gd name="connsiteX45" fmla="*/ 1603612 w 11361761"/>
              <a:gd name="connsiteY45" fmla="*/ 1985749 h 6431428"/>
              <a:gd name="connsiteX46" fmla="*/ 1569493 w 11361761"/>
              <a:gd name="connsiteY46" fmla="*/ 1965277 h 6431428"/>
              <a:gd name="connsiteX47" fmla="*/ 1494430 w 11361761"/>
              <a:gd name="connsiteY47" fmla="*/ 1917510 h 6431428"/>
              <a:gd name="connsiteX48" fmla="*/ 1514902 w 11361761"/>
              <a:gd name="connsiteY48" fmla="*/ 1897038 h 6431428"/>
              <a:gd name="connsiteX49" fmla="*/ 1576317 w 11361761"/>
              <a:gd name="connsiteY49" fmla="*/ 1890215 h 6431428"/>
              <a:gd name="connsiteX50" fmla="*/ 1603612 w 11361761"/>
              <a:gd name="connsiteY50" fmla="*/ 1883391 h 6431428"/>
              <a:gd name="connsiteX51" fmla="*/ 1562669 w 11361761"/>
              <a:gd name="connsiteY51" fmla="*/ 1842447 h 6431428"/>
              <a:gd name="connsiteX52" fmla="*/ 1542197 w 11361761"/>
              <a:gd name="connsiteY52" fmla="*/ 1856095 h 6431428"/>
              <a:gd name="connsiteX53" fmla="*/ 1555845 w 11361761"/>
              <a:gd name="connsiteY53" fmla="*/ 1931158 h 6431428"/>
              <a:gd name="connsiteX54" fmla="*/ 1610436 w 11361761"/>
              <a:gd name="connsiteY54" fmla="*/ 2074459 h 6431428"/>
              <a:gd name="connsiteX55" fmla="*/ 1617260 w 11361761"/>
              <a:gd name="connsiteY55" fmla="*/ 2313295 h 6431428"/>
              <a:gd name="connsiteX56" fmla="*/ 1610436 w 11361761"/>
              <a:gd name="connsiteY56" fmla="*/ 2388358 h 6431428"/>
              <a:gd name="connsiteX57" fmla="*/ 1569493 w 11361761"/>
              <a:gd name="connsiteY57" fmla="*/ 2442949 h 6431428"/>
              <a:gd name="connsiteX58" fmla="*/ 1501254 w 11361761"/>
              <a:gd name="connsiteY58" fmla="*/ 2552131 h 6431428"/>
              <a:gd name="connsiteX59" fmla="*/ 1480782 w 11361761"/>
              <a:gd name="connsiteY59" fmla="*/ 2558955 h 6431428"/>
              <a:gd name="connsiteX60" fmla="*/ 1412543 w 11361761"/>
              <a:gd name="connsiteY60" fmla="*/ 2647665 h 6431428"/>
              <a:gd name="connsiteX61" fmla="*/ 1398896 w 11361761"/>
              <a:gd name="connsiteY61" fmla="*/ 2668137 h 6431428"/>
              <a:gd name="connsiteX62" fmla="*/ 1344305 w 11361761"/>
              <a:gd name="connsiteY62" fmla="*/ 2709080 h 6431428"/>
              <a:gd name="connsiteX63" fmla="*/ 1269242 w 11361761"/>
              <a:gd name="connsiteY63" fmla="*/ 2784143 h 6431428"/>
              <a:gd name="connsiteX64" fmla="*/ 1241946 w 11361761"/>
              <a:gd name="connsiteY64" fmla="*/ 2811438 h 6431428"/>
              <a:gd name="connsiteX65" fmla="*/ 1180531 w 11361761"/>
              <a:gd name="connsiteY65" fmla="*/ 2879677 h 6431428"/>
              <a:gd name="connsiteX66" fmla="*/ 1146412 w 11361761"/>
              <a:gd name="connsiteY66" fmla="*/ 2947916 h 6431428"/>
              <a:gd name="connsiteX67" fmla="*/ 1125940 w 11361761"/>
              <a:gd name="connsiteY67" fmla="*/ 2982035 h 6431428"/>
              <a:gd name="connsiteX68" fmla="*/ 1071349 w 11361761"/>
              <a:gd name="connsiteY68" fmla="*/ 3214047 h 6431428"/>
              <a:gd name="connsiteX69" fmla="*/ 1084997 w 11361761"/>
              <a:gd name="connsiteY69" fmla="*/ 3425588 h 6431428"/>
              <a:gd name="connsiteX70" fmla="*/ 1112293 w 11361761"/>
              <a:gd name="connsiteY70" fmla="*/ 3452883 h 6431428"/>
              <a:gd name="connsiteX71" fmla="*/ 1276066 w 11361761"/>
              <a:gd name="connsiteY71" fmla="*/ 3514298 h 6431428"/>
              <a:gd name="connsiteX72" fmla="*/ 1323833 w 11361761"/>
              <a:gd name="connsiteY72" fmla="*/ 3534770 h 6431428"/>
              <a:gd name="connsiteX73" fmla="*/ 1371600 w 11361761"/>
              <a:gd name="connsiteY73" fmla="*/ 3541594 h 6431428"/>
              <a:gd name="connsiteX74" fmla="*/ 1467134 w 11361761"/>
              <a:gd name="connsiteY74" fmla="*/ 3568889 h 6431428"/>
              <a:gd name="connsiteX75" fmla="*/ 1658203 w 11361761"/>
              <a:gd name="connsiteY75" fmla="*/ 3603009 h 6431428"/>
              <a:gd name="connsiteX76" fmla="*/ 1787857 w 11361761"/>
              <a:gd name="connsiteY76" fmla="*/ 3698543 h 6431428"/>
              <a:gd name="connsiteX77" fmla="*/ 1862919 w 11361761"/>
              <a:gd name="connsiteY77" fmla="*/ 3780429 h 6431428"/>
              <a:gd name="connsiteX78" fmla="*/ 1917511 w 11361761"/>
              <a:gd name="connsiteY78" fmla="*/ 3828197 h 6431428"/>
              <a:gd name="connsiteX79" fmla="*/ 1999397 w 11361761"/>
              <a:gd name="connsiteY79" fmla="*/ 3916907 h 6431428"/>
              <a:gd name="connsiteX80" fmla="*/ 2047164 w 11361761"/>
              <a:gd name="connsiteY80" fmla="*/ 3930555 h 6431428"/>
              <a:gd name="connsiteX81" fmla="*/ 2286000 w 11361761"/>
              <a:gd name="connsiteY81" fmla="*/ 4046561 h 6431428"/>
              <a:gd name="connsiteX82" fmla="*/ 2552131 w 11361761"/>
              <a:gd name="connsiteY82" fmla="*/ 4162567 h 6431428"/>
              <a:gd name="connsiteX83" fmla="*/ 2681785 w 11361761"/>
              <a:gd name="connsiteY83" fmla="*/ 4148919 h 6431428"/>
              <a:gd name="connsiteX84" fmla="*/ 2722728 w 11361761"/>
              <a:gd name="connsiteY84" fmla="*/ 4135271 h 6431428"/>
              <a:gd name="connsiteX85" fmla="*/ 2797791 w 11361761"/>
              <a:gd name="connsiteY85" fmla="*/ 4114800 h 6431428"/>
              <a:gd name="connsiteX86" fmla="*/ 2866030 w 11361761"/>
              <a:gd name="connsiteY86" fmla="*/ 4094328 h 6431428"/>
              <a:gd name="connsiteX87" fmla="*/ 2975212 w 11361761"/>
              <a:gd name="connsiteY87" fmla="*/ 4019265 h 6431428"/>
              <a:gd name="connsiteX88" fmla="*/ 3043451 w 11361761"/>
              <a:gd name="connsiteY88" fmla="*/ 3937379 h 6431428"/>
              <a:gd name="connsiteX89" fmla="*/ 3091218 w 11361761"/>
              <a:gd name="connsiteY89" fmla="*/ 3869140 h 6431428"/>
              <a:gd name="connsiteX90" fmla="*/ 3111690 w 11361761"/>
              <a:gd name="connsiteY90" fmla="*/ 3841844 h 6431428"/>
              <a:gd name="connsiteX91" fmla="*/ 3125337 w 11361761"/>
              <a:gd name="connsiteY91" fmla="*/ 3794077 h 6431428"/>
              <a:gd name="connsiteX92" fmla="*/ 3138985 w 11361761"/>
              <a:gd name="connsiteY92" fmla="*/ 3766782 h 6431428"/>
              <a:gd name="connsiteX93" fmla="*/ 3145809 w 11361761"/>
              <a:gd name="connsiteY93" fmla="*/ 3725838 h 6431428"/>
              <a:gd name="connsiteX94" fmla="*/ 3179928 w 11361761"/>
              <a:gd name="connsiteY94" fmla="*/ 3678071 h 6431428"/>
              <a:gd name="connsiteX95" fmla="*/ 3186752 w 11361761"/>
              <a:gd name="connsiteY95" fmla="*/ 3616656 h 6431428"/>
              <a:gd name="connsiteX96" fmla="*/ 3166281 w 11361761"/>
              <a:gd name="connsiteY96" fmla="*/ 3643952 h 6431428"/>
              <a:gd name="connsiteX97" fmla="*/ 3132161 w 11361761"/>
              <a:gd name="connsiteY97" fmla="*/ 3684895 h 6431428"/>
              <a:gd name="connsiteX98" fmla="*/ 3063922 w 11361761"/>
              <a:gd name="connsiteY98" fmla="*/ 3657600 h 6431428"/>
              <a:gd name="connsiteX99" fmla="*/ 3029803 w 11361761"/>
              <a:gd name="connsiteY99" fmla="*/ 3562065 h 6431428"/>
              <a:gd name="connsiteX100" fmla="*/ 3050275 w 11361761"/>
              <a:gd name="connsiteY100" fmla="*/ 3575713 h 6431428"/>
              <a:gd name="connsiteX101" fmla="*/ 3159457 w 11361761"/>
              <a:gd name="connsiteY101" fmla="*/ 3637128 h 6431428"/>
              <a:gd name="connsiteX102" fmla="*/ 3145809 w 11361761"/>
              <a:gd name="connsiteY102" fmla="*/ 3664424 h 6431428"/>
              <a:gd name="connsiteX103" fmla="*/ 3077570 w 11361761"/>
              <a:gd name="connsiteY103" fmla="*/ 3609832 h 6431428"/>
              <a:gd name="connsiteX104" fmla="*/ 3063922 w 11361761"/>
              <a:gd name="connsiteY104" fmla="*/ 3575713 h 6431428"/>
              <a:gd name="connsiteX105" fmla="*/ 3070746 w 11361761"/>
              <a:gd name="connsiteY105" fmla="*/ 3534770 h 6431428"/>
              <a:gd name="connsiteX106" fmla="*/ 3104866 w 11361761"/>
              <a:gd name="connsiteY106" fmla="*/ 3527946 h 6431428"/>
              <a:gd name="connsiteX107" fmla="*/ 3268639 w 11361761"/>
              <a:gd name="connsiteY107" fmla="*/ 3603009 h 6431428"/>
              <a:gd name="connsiteX108" fmla="*/ 3118514 w 11361761"/>
              <a:gd name="connsiteY108" fmla="*/ 3630304 h 6431428"/>
              <a:gd name="connsiteX109" fmla="*/ 3091218 w 11361761"/>
              <a:gd name="connsiteY109" fmla="*/ 3698543 h 6431428"/>
              <a:gd name="connsiteX110" fmla="*/ 3111690 w 11361761"/>
              <a:gd name="connsiteY110" fmla="*/ 3739486 h 6431428"/>
              <a:gd name="connsiteX111" fmla="*/ 3132161 w 11361761"/>
              <a:gd name="connsiteY111" fmla="*/ 3753134 h 6431428"/>
              <a:gd name="connsiteX112" fmla="*/ 3268639 w 11361761"/>
              <a:gd name="connsiteY112" fmla="*/ 3746310 h 6431428"/>
              <a:gd name="connsiteX113" fmla="*/ 3350525 w 11361761"/>
              <a:gd name="connsiteY113" fmla="*/ 3630304 h 6431428"/>
              <a:gd name="connsiteX114" fmla="*/ 3398293 w 11361761"/>
              <a:gd name="connsiteY114" fmla="*/ 3432412 h 6431428"/>
              <a:gd name="connsiteX115" fmla="*/ 3411940 w 11361761"/>
              <a:gd name="connsiteY115" fmla="*/ 3370997 h 6431428"/>
              <a:gd name="connsiteX116" fmla="*/ 3527946 w 11361761"/>
              <a:gd name="connsiteY116" fmla="*/ 3295934 h 6431428"/>
              <a:gd name="connsiteX117" fmla="*/ 3739487 w 11361761"/>
              <a:gd name="connsiteY117" fmla="*/ 3282286 h 6431428"/>
              <a:gd name="connsiteX118" fmla="*/ 3862317 w 11361761"/>
              <a:gd name="connsiteY118" fmla="*/ 3268638 h 6431428"/>
              <a:gd name="connsiteX119" fmla="*/ 4271749 w 11361761"/>
              <a:gd name="connsiteY119" fmla="*/ 3159456 h 6431428"/>
              <a:gd name="connsiteX120" fmla="*/ 4408227 w 11361761"/>
              <a:gd name="connsiteY120" fmla="*/ 2988859 h 6431428"/>
              <a:gd name="connsiteX121" fmla="*/ 4442346 w 11361761"/>
              <a:gd name="connsiteY121" fmla="*/ 2906973 h 6431428"/>
              <a:gd name="connsiteX122" fmla="*/ 4462818 w 11361761"/>
              <a:gd name="connsiteY122" fmla="*/ 2818262 h 6431428"/>
              <a:gd name="connsiteX123" fmla="*/ 4483290 w 11361761"/>
              <a:gd name="connsiteY123" fmla="*/ 2756847 h 6431428"/>
              <a:gd name="connsiteX124" fmla="*/ 4490114 w 11361761"/>
              <a:gd name="connsiteY124" fmla="*/ 2709080 h 6431428"/>
              <a:gd name="connsiteX125" fmla="*/ 4496937 w 11361761"/>
              <a:gd name="connsiteY125" fmla="*/ 2654489 h 6431428"/>
              <a:gd name="connsiteX126" fmla="*/ 4510585 w 11361761"/>
              <a:gd name="connsiteY126" fmla="*/ 2620370 h 6431428"/>
              <a:gd name="connsiteX127" fmla="*/ 4544705 w 11361761"/>
              <a:gd name="connsiteY127" fmla="*/ 2524835 h 6431428"/>
              <a:gd name="connsiteX128" fmla="*/ 4606119 w 11361761"/>
              <a:gd name="connsiteY128" fmla="*/ 2333767 h 6431428"/>
              <a:gd name="connsiteX129" fmla="*/ 4619767 w 11361761"/>
              <a:gd name="connsiteY129" fmla="*/ 2286000 h 6431428"/>
              <a:gd name="connsiteX130" fmla="*/ 4647063 w 11361761"/>
              <a:gd name="connsiteY130" fmla="*/ 2204113 h 6431428"/>
              <a:gd name="connsiteX131" fmla="*/ 4667534 w 11361761"/>
              <a:gd name="connsiteY131" fmla="*/ 2156346 h 6431428"/>
              <a:gd name="connsiteX132" fmla="*/ 4735773 w 11361761"/>
              <a:gd name="connsiteY132" fmla="*/ 2019868 h 6431428"/>
              <a:gd name="connsiteX133" fmla="*/ 4844955 w 11361761"/>
              <a:gd name="connsiteY133" fmla="*/ 1944806 h 6431428"/>
              <a:gd name="connsiteX134" fmla="*/ 4899546 w 11361761"/>
              <a:gd name="connsiteY134" fmla="*/ 1903862 h 6431428"/>
              <a:gd name="connsiteX135" fmla="*/ 4960961 w 11361761"/>
              <a:gd name="connsiteY135" fmla="*/ 1671850 h 6431428"/>
              <a:gd name="connsiteX136" fmla="*/ 4974609 w 11361761"/>
              <a:gd name="connsiteY136" fmla="*/ 1473958 h 6431428"/>
              <a:gd name="connsiteX137" fmla="*/ 4831308 w 11361761"/>
              <a:gd name="connsiteY137" fmla="*/ 1276065 h 6431428"/>
              <a:gd name="connsiteX138" fmla="*/ 4735773 w 11361761"/>
              <a:gd name="connsiteY138" fmla="*/ 1214650 h 6431428"/>
              <a:gd name="connsiteX139" fmla="*/ 4674358 w 11361761"/>
              <a:gd name="connsiteY139" fmla="*/ 1207826 h 6431428"/>
              <a:gd name="connsiteX140" fmla="*/ 4606119 w 11361761"/>
              <a:gd name="connsiteY140" fmla="*/ 1194179 h 6431428"/>
              <a:gd name="connsiteX141" fmla="*/ 4565176 w 11361761"/>
              <a:gd name="connsiteY141" fmla="*/ 1173707 h 6431428"/>
              <a:gd name="connsiteX142" fmla="*/ 4524233 w 11361761"/>
              <a:gd name="connsiteY142" fmla="*/ 1160059 h 6431428"/>
              <a:gd name="connsiteX143" fmla="*/ 4503761 w 11361761"/>
              <a:gd name="connsiteY143" fmla="*/ 1132764 h 6431428"/>
              <a:gd name="connsiteX144" fmla="*/ 4469642 w 11361761"/>
              <a:gd name="connsiteY144" fmla="*/ 1030406 h 6431428"/>
              <a:gd name="connsiteX145" fmla="*/ 4551528 w 11361761"/>
              <a:gd name="connsiteY145" fmla="*/ 791570 h 6431428"/>
              <a:gd name="connsiteX146" fmla="*/ 4626591 w 11361761"/>
              <a:gd name="connsiteY146" fmla="*/ 641444 h 6431428"/>
              <a:gd name="connsiteX147" fmla="*/ 4653887 w 11361761"/>
              <a:gd name="connsiteY147" fmla="*/ 593677 h 6431428"/>
              <a:gd name="connsiteX148" fmla="*/ 4728949 w 11361761"/>
              <a:gd name="connsiteY148" fmla="*/ 504967 h 6431428"/>
              <a:gd name="connsiteX149" fmla="*/ 4783540 w 11361761"/>
              <a:gd name="connsiteY149" fmla="*/ 457200 h 6431428"/>
              <a:gd name="connsiteX150" fmla="*/ 4831308 w 11361761"/>
              <a:gd name="connsiteY150" fmla="*/ 409432 h 6431428"/>
              <a:gd name="connsiteX151" fmla="*/ 4851779 w 11361761"/>
              <a:gd name="connsiteY151" fmla="*/ 368489 h 6431428"/>
              <a:gd name="connsiteX152" fmla="*/ 4865427 w 11361761"/>
              <a:gd name="connsiteY152" fmla="*/ 320722 h 6431428"/>
              <a:gd name="connsiteX153" fmla="*/ 4892722 w 11361761"/>
              <a:gd name="connsiteY153" fmla="*/ 245659 h 6431428"/>
              <a:gd name="connsiteX154" fmla="*/ 4885899 w 11361761"/>
              <a:gd name="connsiteY154" fmla="*/ 184244 h 6431428"/>
              <a:gd name="connsiteX155" fmla="*/ 4851779 w 11361761"/>
              <a:gd name="connsiteY155" fmla="*/ 156949 h 6431428"/>
              <a:gd name="connsiteX156" fmla="*/ 4831308 w 11361761"/>
              <a:gd name="connsiteY156" fmla="*/ 136477 h 6431428"/>
              <a:gd name="connsiteX157" fmla="*/ 4708478 w 11361761"/>
              <a:gd name="connsiteY157" fmla="*/ 81886 h 6431428"/>
              <a:gd name="connsiteX158" fmla="*/ 4660711 w 11361761"/>
              <a:gd name="connsiteY158" fmla="*/ 47767 h 6431428"/>
              <a:gd name="connsiteX159" fmla="*/ 4496937 w 11361761"/>
              <a:gd name="connsiteY159" fmla="*/ 27295 h 6431428"/>
              <a:gd name="connsiteX160" fmla="*/ 4278573 w 11361761"/>
              <a:gd name="connsiteY160" fmla="*/ 34119 h 6431428"/>
              <a:gd name="connsiteX161" fmla="*/ 3991970 w 11361761"/>
              <a:gd name="connsiteY161" fmla="*/ 109182 h 6431428"/>
              <a:gd name="connsiteX162" fmla="*/ 3882788 w 11361761"/>
              <a:gd name="connsiteY162" fmla="*/ 170597 h 6431428"/>
              <a:gd name="connsiteX163" fmla="*/ 3821373 w 11361761"/>
              <a:gd name="connsiteY163" fmla="*/ 266131 h 6431428"/>
              <a:gd name="connsiteX164" fmla="*/ 3807725 w 11361761"/>
              <a:gd name="connsiteY164" fmla="*/ 293426 h 6431428"/>
              <a:gd name="connsiteX165" fmla="*/ 3739487 w 11361761"/>
              <a:gd name="connsiteY165" fmla="*/ 593677 h 6431428"/>
              <a:gd name="connsiteX166" fmla="*/ 3821373 w 11361761"/>
              <a:gd name="connsiteY166" fmla="*/ 805218 h 6431428"/>
              <a:gd name="connsiteX167" fmla="*/ 3937379 w 11361761"/>
              <a:gd name="connsiteY167" fmla="*/ 928047 h 6431428"/>
              <a:gd name="connsiteX168" fmla="*/ 4032914 w 11361761"/>
              <a:gd name="connsiteY168" fmla="*/ 1003110 h 6431428"/>
              <a:gd name="connsiteX169" fmla="*/ 4073857 w 11361761"/>
              <a:gd name="connsiteY169" fmla="*/ 1091821 h 6431428"/>
              <a:gd name="connsiteX170" fmla="*/ 4135272 w 11361761"/>
              <a:gd name="connsiteY170" fmla="*/ 1282889 h 6431428"/>
              <a:gd name="connsiteX171" fmla="*/ 4142096 w 11361761"/>
              <a:gd name="connsiteY171" fmla="*/ 1508077 h 6431428"/>
              <a:gd name="connsiteX172" fmla="*/ 4101152 w 11361761"/>
              <a:gd name="connsiteY172" fmla="*/ 1603612 h 6431428"/>
              <a:gd name="connsiteX173" fmla="*/ 4046561 w 11361761"/>
              <a:gd name="connsiteY173" fmla="*/ 1740089 h 6431428"/>
              <a:gd name="connsiteX174" fmla="*/ 4026090 w 11361761"/>
              <a:gd name="connsiteY174" fmla="*/ 1849271 h 6431428"/>
              <a:gd name="connsiteX175" fmla="*/ 4107976 w 11361761"/>
              <a:gd name="connsiteY175" fmla="*/ 1985749 h 6431428"/>
              <a:gd name="connsiteX176" fmla="*/ 4442346 w 11361761"/>
              <a:gd name="connsiteY176" fmla="*/ 2033516 h 6431428"/>
              <a:gd name="connsiteX177" fmla="*/ 4694830 w 11361761"/>
              <a:gd name="connsiteY177" fmla="*/ 2081283 h 6431428"/>
              <a:gd name="connsiteX178" fmla="*/ 4831308 w 11361761"/>
              <a:gd name="connsiteY178" fmla="*/ 2094931 h 6431428"/>
              <a:gd name="connsiteX179" fmla="*/ 4981433 w 11361761"/>
              <a:gd name="connsiteY179" fmla="*/ 1978925 h 6431428"/>
              <a:gd name="connsiteX180" fmla="*/ 5076967 w 11361761"/>
              <a:gd name="connsiteY180" fmla="*/ 1869743 h 6431428"/>
              <a:gd name="connsiteX181" fmla="*/ 5179325 w 11361761"/>
              <a:gd name="connsiteY181" fmla="*/ 1774209 h 6431428"/>
              <a:gd name="connsiteX182" fmla="*/ 5329451 w 11361761"/>
              <a:gd name="connsiteY182" fmla="*/ 1562668 h 6431428"/>
              <a:gd name="connsiteX183" fmla="*/ 5363570 w 11361761"/>
              <a:gd name="connsiteY183" fmla="*/ 1453486 h 6431428"/>
              <a:gd name="connsiteX184" fmla="*/ 5493224 w 11361761"/>
              <a:gd name="connsiteY184" fmla="*/ 1180531 h 6431428"/>
              <a:gd name="connsiteX185" fmla="*/ 5547815 w 11361761"/>
              <a:gd name="connsiteY185" fmla="*/ 1139588 h 6431428"/>
              <a:gd name="connsiteX186" fmla="*/ 5629702 w 11361761"/>
              <a:gd name="connsiteY186" fmla="*/ 1125940 h 6431428"/>
              <a:gd name="connsiteX187" fmla="*/ 5964072 w 11361761"/>
              <a:gd name="connsiteY187" fmla="*/ 1228298 h 6431428"/>
              <a:gd name="connsiteX188" fmla="*/ 6121021 w 11361761"/>
              <a:gd name="connsiteY188" fmla="*/ 1385247 h 6431428"/>
              <a:gd name="connsiteX189" fmla="*/ 6161964 w 11361761"/>
              <a:gd name="connsiteY189" fmla="*/ 1405719 h 6431428"/>
              <a:gd name="connsiteX190" fmla="*/ 6448567 w 11361761"/>
              <a:gd name="connsiteY190" fmla="*/ 1467134 h 6431428"/>
              <a:gd name="connsiteX191" fmla="*/ 6851176 w 11361761"/>
              <a:gd name="connsiteY191" fmla="*/ 1528549 h 6431428"/>
              <a:gd name="connsiteX192" fmla="*/ 7008125 w 11361761"/>
              <a:gd name="connsiteY192" fmla="*/ 1494429 h 6431428"/>
              <a:gd name="connsiteX193" fmla="*/ 7042245 w 11361761"/>
              <a:gd name="connsiteY193" fmla="*/ 1473958 h 6431428"/>
              <a:gd name="connsiteX194" fmla="*/ 7137779 w 11361761"/>
              <a:gd name="connsiteY194" fmla="*/ 1426191 h 6431428"/>
              <a:gd name="connsiteX195" fmla="*/ 7281081 w 11361761"/>
              <a:gd name="connsiteY195" fmla="*/ 1371600 h 6431428"/>
              <a:gd name="connsiteX196" fmla="*/ 7956645 w 11361761"/>
              <a:gd name="connsiteY196" fmla="*/ 1412543 h 6431428"/>
              <a:gd name="connsiteX197" fmla="*/ 8045355 w 11361761"/>
              <a:gd name="connsiteY197" fmla="*/ 1446662 h 6431428"/>
              <a:gd name="connsiteX198" fmla="*/ 8072651 w 11361761"/>
              <a:gd name="connsiteY198" fmla="*/ 1453486 h 6431428"/>
              <a:gd name="connsiteX199" fmla="*/ 8161361 w 11361761"/>
              <a:gd name="connsiteY199" fmla="*/ 1528549 h 6431428"/>
              <a:gd name="connsiteX200" fmla="*/ 8291015 w 11361761"/>
              <a:gd name="connsiteY200" fmla="*/ 1617259 h 6431428"/>
              <a:gd name="connsiteX201" fmla="*/ 8318311 w 11361761"/>
              <a:gd name="connsiteY201" fmla="*/ 1658203 h 6431428"/>
              <a:gd name="connsiteX202" fmla="*/ 8352430 w 11361761"/>
              <a:gd name="connsiteY202" fmla="*/ 1685498 h 6431428"/>
              <a:gd name="connsiteX203" fmla="*/ 8359254 w 11361761"/>
              <a:gd name="connsiteY203" fmla="*/ 1726441 h 6431428"/>
              <a:gd name="connsiteX204" fmla="*/ 8379725 w 11361761"/>
              <a:gd name="connsiteY204" fmla="*/ 1774209 h 6431428"/>
              <a:gd name="connsiteX205" fmla="*/ 8468436 w 11361761"/>
              <a:gd name="connsiteY205" fmla="*/ 1931158 h 6431428"/>
              <a:gd name="connsiteX206" fmla="*/ 8475260 w 11361761"/>
              <a:gd name="connsiteY206" fmla="*/ 1951629 h 6431428"/>
              <a:gd name="connsiteX207" fmla="*/ 8488908 w 11361761"/>
              <a:gd name="connsiteY207" fmla="*/ 1985749 h 6431428"/>
              <a:gd name="connsiteX208" fmla="*/ 8523027 w 11361761"/>
              <a:gd name="connsiteY208" fmla="*/ 2088107 h 6431428"/>
              <a:gd name="connsiteX209" fmla="*/ 8482084 w 11361761"/>
              <a:gd name="connsiteY209" fmla="*/ 2115403 h 6431428"/>
              <a:gd name="connsiteX210" fmla="*/ 8454788 w 11361761"/>
              <a:gd name="connsiteY210" fmla="*/ 2108579 h 6431428"/>
              <a:gd name="connsiteX211" fmla="*/ 8427493 w 11361761"/>
              <a:gd name="connsiteY211" fmla="*/ 2088107 h 6431428"/>
              <a:gd name="connsiteX212" fmla="*/ 8407021 w 11361761"/>
              <a:gd name="connsiteY212" fmla="*/ 2074459 h 6431428"/>
              <a:gd name="connsiteX213" fmla="*/ 8359254 w 11361761"/>
              <a:gd name="connsiteY213" fmla="*/ 2026692 h 6431428"/>
              <a:gd name="connsiteX214" fmla="*/ 8338782 w 11361761"/>
              <a:gd name="connsiteY214" fmla="*/ 2006221 h 6431428"/>
              <a:gd name="connsiteX215" fmla="*/ 8318311 w 11361761"/>
              <a:gd name="connsiteY215" fmla="*/ 1958453 h 6431428"/>
              <a:gd name="connsiteX216" fmla="*/ 8366078 w 11361761"/>
              <a:gd name="connsiteY216" fmla="*/ 1869743 h 6431428"/>
              <a:gd name="connsiteX217" fmla="*/ 8495731 w 11361761"/>
              <a:gd name="connsiteY217" fmla="*/ 1862919 h 6431428"/>
              <a:gd name="connsiteX218" fmla="*/ 8707272 w 11361761"/>
              <a:gd name="connsiteY218" fmla="*/ 1883391 h 6431428"/>
              <a:gd name="connsiteX219" fmla="*/ 8789158 w 11361761"/>
              <a:gd name="connsiteY219" fmla="*/ 1917510 h 6431428"/>
              <a:gd name="connsiteX220" fmla="*/ 8830102 w 11361761"/>
              <a:gd name="connsiteY220" fmla="*/ 1924334 h 6431428"/>
              <a:gd name="connsiteX221" fmla="*/ 9041642 w 11361761"/>
              <a:gd name="connsiteY221" fmla="*/ 1972101 h 6431428"/>
              <a:gd name="connsiteX222" fmla="*/ 9437427 w 11361761"/>
              <a:gd name="connsiteY222" fmla="*/ 2006221 h 6431428"/>
              <a:gd name="connsiteX223" fmla="*/ 9546609 w 11361761"/>
              <a:gd name="connsiteY223" fmla="*/ 2067635 h 6431428"/>
              <a:gd name="connsiteX224" fmla="*/ 9601200 w 11361761"/>
              <a:gd name="connsiteY224" fmla="*/ 2231409 h 6431428"/>
              <a:gd name="connsiteX225" fmla="*/ 9573905 w 11361761"/>
              <a:gd name="connsiteY225" fmla="*/ 2436125 h 6431428"/>
              <a:gd name="connsiteX226" fmla="*/ 9567081 w 11361761"/>
              <a:gd name="connsiteY226" fmla="*/ 2477068 h 6431428"/>
              <a:gd name="connsiteX227" fmla="*/ 9532961 w 11361761"/>
              <a:gd name="connsiteY227" fmla="*/ 2518012 h 6431428"/>
              <a:gd name="connsiteX228" fmla="*/ 9457899 w 11361761"/>
              <a:gd name="connsiteY228" fmla="*/ 2627194 h 6431428"/>
              <a:gd name="connsiteX229" fmla="*/ 9403308 w 11361761"/>
              <a:gd name="connsiteY229" fmla="*/ 2743200 h 6431428"/>
              <a:gd name="connsiteX230" fmla="*/ 9396484 w 11361761"/>
              <a:gd name="connsiteY230" fmla="*/ 2784143 h 6431428"/>
              <a:gd name="connsiteX231" fmla="*/ 9519314 w 11361761"/>
              <a:gd name="connsiteY231" fmla="*/ 2825086 h 6431428"/>
              <a:gd name="connsiteX232" fmla="*/ 9560257 w 11361761"/>
              <a:gd name="connsiteY232" fmla="*/ 2831910 h 6431428"/>
              <a:gd name="connsiteX233" fmla="*/ 9546609 w 11361761"/>
              <a:gd name="connsiteY233" fmla="*/ 2852382 h 6431428"/>
              <a:gd name="connsiteX234" fmla="*/ 9451075 w 11361761"/>
              <a:gd name="connsiteY234" fmla="*/ 2838734 h 6431428"/>
              <a:gd name="connsiteX235" fmla="*/ 9403308 w 11361761"/>
              <a:gd name="connsiteY235" fmla="*/ 2811438 h 6431428"/>
              <a:gd name="connsiteX236" fmla="*/ 9341893 w 11361761"/>
              <a:gd name="connsiteY236" fmla="*/ 2777319 h 6431428"/>
              <a:gd name="connsiteX237" fmla="*/ 9335069 w 11361761"/>
              <a:gd name="connsiteY237" fmla="*/ 2804615 h 6431428"/>
              <a:gd name="connsiteX238" fmla="*/ 9505666 w 11361761"/>
              <a:gd name="connsiteY238" fmla="*/ 2804615 h 6431428"/>
              <a:gd name="connsiteX239" fmla="*/ 9512490 w 11361761"/>
              <a:gd name="connsiteY239" fmla="*/ 2750024 h 6431428"/>
              <a:gd name="connsiteX240" fmla="*/ 9526137 w 11361761"/>
              <a:gd name="connsiteY240" fmla="*/ 2715904 h 6431428"/>
              <a:gd name="connsiteX241" fmla="*/ 9512490 w 11361761"/>
              <a:gd name="connsiteY241" fmla="*/ 2674961 h 6431428"/>
              <a:gd name="connsiteX242" fmla="*/ 9389660 w 11361761"/>
              <a:gd name="connsiteY242" fmla="*/ 2736376 h 6431428"/>
              <a:gd name="connsiteX243" fmla="*/ 9362364 w 11361761"/>
              <a:gd name="connsiteY243" fmla="*/ 2777319 h 6431428"/>
              <a:gd name="connsiteX244" fmla="*/ 9335069 w 11361761"/>
              <a:gd name="connsiteY244" fmla="*/ 2722728 h 6431428"/>
              <a:gd name="connsiteX245" fmla="*/ 9300949 w 11361761"/>
              <a:gd name="connsiteY245" fmla="*/ 2640841 h 6431428"/>
              <a:gd name="connsiteX246" fmla="*/ 9314597 w 11361761"/>
              <a:gd name="connsiteY246" fmla="*/ 2586250 h 6431428"/>
              <a:gd name="connsiteX247" fmla="*/ 9416955 w 11361761"/>
              <a:gd name="connsiteY247" fmla="*/ 2599898 h 6431428"/>
              <a:gd name="connsiteX248" fmla="*/ 9451075 w 11361761"/>
              <a:gd name="connsiteY248" fmla="*/ 2647665 h 6431428"/>
              <a:gd name="connsiteX249" fmla="*/ 9498842 w 11361761"/>
              <a:gd name="connsiteY249" fmla="*/ 2702256 h 6431428"/>
              <a:gd name="connsiteX250" fmla="*/ 9560257 w 11361761"/>
              <a:gd name="connsiteY250" fmla="*/ 2709080 h 6431428"/>
              <a:gd name="connsiteX251" fmla="*/ 9601200 w 11361761"/>
              <a:gd name="connsiteY251" fmla="*/ 2715904 h 6431428"/>
              <a:gd name="connsiteX252" fmla="*/ 9587552 w 11361761"/>
              <a:gd name="connsiteY252" fmla="*/ 2804615 h 6431428"/>
              <a:gd name="connsiteX253" fmla="*/ 9567081 w 11361761"/>
              <a:gd name="connsiteY253" fmla="*/ 2845558 h 6431428"/>
              <a:gd name="connsiteX254" fmla="*/ 9539785 w 11361761"/>
              <a:gd name="connsiteY254" fmla="*/ 2852382 h 6431428"/>
              <a:gd name="connsiteX255" fmla="*/ 9457899 w 11361761"/>
              <a:gd name="connsiteY255" fmla="*/ 2866029 h 6431428"/>
              <a:gd name="connsiteX256" fmla="*/ 9423779 w 11361761"/>
              <a:gd name="connsiteY256" fmla="*/ 2872853 h 6431428"/>
              <a:gd name="connsiteX257" fmla="*/ 9410131 w 11361761"/>
              <a:gd name="connsiteY257" fmla="*/ 2831910 h 6431428"/>
              <a:gd name="connsiteX258" fmla="*/ 9389660 w 11361761"/>
              <a:gd name="connsiteY258" fmla="*/ 2729552 h 6431428"/>
              <a:gd name="connsiteX259" fmla="*/ 9307773 w 11361761"/>
              <a:gd name="connsiteY259" fmla="*/ 2695432 h 6431428"/>
              <a:gd name="connsiteX260" fmla="*/ 9253182 w 11361761"/>
              <a:gd name="connsiteY260" fmla="*/ 2722728 h 6431428"/>
              <a:gd name="connsiteX261" fmla="*/ 9212239 w 11361761"/>
              <a:gd name="connsiteY261" fmla="*/ 2804615 h 6431428"/>
              <a:gd name="connsiteX262" fmla="*/ 9416955 w 11361761"/>
              <a:gd name="connsiteY262" fmla="*/ 2845558 h 6431428"/>
              <a:gd name="connsiteX263" fmla="*/ 9444251 w 11361761"/>
              <a:gd name="connsiteY263" fmla="*/ 2831910 h 6431428"/>
              <a:gd name="connsiteX264" fmla="*/ 9485194 w 11361761"/>
              <a:gd name="connsiteY264" fmla="*/ 2743200 h 6431428"/>
              <a:gd name="connsiteX265" fmla="*/ 9505666 w 11361761"/>
              <a:gd name="connsiteY265" fmla="*/ 2729552 h 6431428"/>
              <a:gd name="connsiteX266" fmla="*/ 9573905 w 11361761"/>
              <a:gd name="connsiteY266" fmla="*/ 2763671 h 6431428"/>
              <a:gd name="connsiteX267" fmla="*/ 9580728 w 11361761"/>
              <a:gd name="connsiteY267" fmla="*/ 2790967 h 6431428"/>
              <a:gd name="connsiteX268" fmla="*/ 9519314 w 11361761"/>
              <a:gd name="connsiteY268" fmla="*/ 2852382 h 6431428"/>
              <a:gd name="connsiteX269" fmla="*/ 9403308 w 11361761"/>
              <a:gd name="connsiteY269" fmla="*/ 2920621 h 6431428"/>
              <a:gd name="connsiteX270" fmla="*/ 9376012 w 11361761"/>
              <a:gd name="connsiteY270" fmla="*/ 2941092 h 6431428"/>
              <a:gd name="connsiteX271" fmla="*/ 9362364 w 11361761"/>
              <a:gd name="connsiteY271" fmla="*/ 2961564 h 6431428"/>
              <a:gd name="connsiteX272" fmla="*/ 9437427 w 11361761"/>
              <a:gd name="connsiteY272" fmla="*/ 3029803 h 6431428"/>
              <a:gd name="connsiteX273" fmla="*/ 9532961 w 11361761"/>
              <a:gd name="connsiteY273" fmla="*/ 2988859 h 6431428"/>
              <a:gd name="connsiteX274" fmla="*/ 9546609 w 11361761"/>
              <a:gd name="connsiteY274" fmla="*/ 2954740 h 6431428"/>
              <a:gd name="connsiteX275" fmla="*/ 9498842 w 11361761"/>
              <a:gd name="connsiteY275" fmla="*/ 2920621 h 6431428"/>
              <a:gd name="connsiteX276" fmla="*/ 9369188 w 11361761"/>
              <a:gd name="connsiteY276" fmla="*/ 2886501 h 6431428"/>
              <a:gd name="connsiteX277" fmla="*/ 9348717 w 11361761"/>
              <a:gd name="connsiteY277" fmla="*/ 2893325 h 6431428"/>
              <a:gd name="connsiteX278" fmla="*/ 9403308 w 11361761"/>
              <a:gd name="connsiteY278" fmla="*/ 2777319 h 6431428"/>
              <a:gd name="connsiteX279" fmla="*/ 9451075 w 11361761"/>
              <a:gd name="connsiteY279" fmla="*/ 2770495 h 6431428"/>
              <a:gd name="connsiteX280" fmla="*/ 9608024 w 11361761"/>
              <a:gd name="connsiteY280" fmla="*/ 2784143 h 6431428"/>
              <a:gd name="connsiteX281" fmla="*/ 9655791 w 11361761"/>
              <a:gd name="connsiteY281" fmla="*/ 2831910 h 6431428"/>
              <a:gd name="connsiteX282" fmla="*/ 9676263 w 11361761"/>
              <a:gd name="connsiteY282" fmla="*/ 3132161 h 6431428"/>
              <a:gd name="connsiteX283" fmla="*/ 9710382 w 11361761"/>
              <a:gd name="connsiteY283" fmla="*/ 3234519 h 6431428"/>
              <a:gd name="connsiteX284" fmla="*/ 9771797 w 11361761"/>
              <a:gd name="connsiteY284" fmla="*/ 3248167 h 6431428"/>
              <a:gd name="connsiteX285" fmla="*/ 9799093 w 11361761"/>
              <a:gd name="connsiteY285" fmla="*/ 3254991 h 6431428"/>
              <a:gd name="connsiteX286" fmla="*/ 10010633 w 11361761"/>
              <a:gd name="connsiteY286" fmla="*/ 3370997 h 6431428"/>
              <a:gd name="connsiteX287" fmla="*/ 10037928 w 11361761"/>
              <a:gd name="connsiteY287" fmla="*/ 3391468 h 6431428"/>
              <a:gd name="connsiteX288" fmla="*/ 10099343 w 11361761"/>
              <a:gd name="connsiteY288" fmla="*/ 3459707 h 6431428"/>
              <a:gd name="connsiteX289" fmla="*/ 10119815 w 11361761"/>
              <a:gd name="connsiteY289" fmla="*/ 3480179 h 6431428"/>
              <a:gd name="connsiteX290" fmla="*/ 10167582 w 11361761"/>
              <a:gd name="connsiteY290" fmla="*/ 3596185 h 6431428"/>
              <a:gd name="connsiteX291" fmla="*/ 10181230 w 11361761"/>
              <a:gd name="connsiteY291" fmla="*/ 3643952 h 6431428"/>
              <a:gd name="connsiteX292" fmla="*/ 10208525 w 11361761"/>
              <a:gd name="connsiteY292" fmla="*/ 3712191 h 6431428"/>
              <a:gd name="connsiteX293" fmla="*/ 10215349 w 11361761"/>
              <a:gd name="connsiteY293" fmla="*/ 3753134 h 6431428"/>
              <a:gd name="connsiteX294" fmla="*/ 10235821 w 11361761"/>
              <a:gd name="connsiteY294" fmla="*/ 3794077 h 6431428"/>
              <a:gd name="connsiteX295" fmla="*/ 10256293 w 11361761"/>
              <a:gd name="connsiteY295" fmla="*/ 3869140 h 6431428"/>
              <a:gd name="connsiteX296" fmla="*/ 10235821 w 11361761"/>
              <a:gd name="connsiteY296" fmla="*/ 4012441 h 6431428"/>
              <a:gd name="connsiteX297" fmla="*/ 10174406 w 11361761"/>
              <a:gd name="connsiteY297" fmla="*/ 4019265 h 6431428"/>
              <a:gd name="connsiteX298" fmla="*/ 10065224 w 11361761"/>
              <a:gd name="connsiteY298" fmla="*/ 4067032 h 6431428"/>
              <a:gd name="connsiteX299" fmla="*/ 9956042 w 11361761"/>
              <a:gd name="connsiteY299" fmla="*/ 4121624 h 6431428"/>
              <a:gd name="connsiteX300" fmla="*/ 9846860 w 11361761"/>
              <a:gd name="connsiteY300" fmla="*/ 4128447 h 6431428"/>
              <a:gd name="connsiteX301" fmla="*/ 9710382 w 11361761"/>
              <a:gd name="connsiteY301" fmla="*/ 4189862 h 6431428"/>
              <a:gd name="connsiteX302" fmla="*/ 9703558 w 11361761"/>
              <a:gd name="connsiteY302" fmla="*/ 4210334 h 6431428"/>
              <a:gd name="connsiteX303" fmla="*/ 9683087 w 11361761"/>
              <a:gd name="connsiteY303" fmla="*/ 4435522 h 6431428"/>
              <a:gd name="connsiteX304" fmla="*/ 9505666 w 11361761"/>
              <a:gd name="connsiteY304" fmla="*/ 4551528 h 6431428"/>
              <a:gd name="connsiteX305" fmla="*/ 9382836 w 11361761"/>
              <a:gd name="connsiteY305" fmla="*/ 4653886 h 6431428"/>
              <a:gd name="connsiteX306" fmla="*/ 9184943 w 11361761"/>
              <a:gd name="connsiteY306" fmla="*/ 4783540 h 6431428"/>
              <a:gd name="connsiteX307" fmla="*/ 9075761 w 11361761"/>
              <a:gd name="connsiteY307" fmla="*/ 4810835 h 6431428"/>
              <a:gd name="connsiteX308" fmla="*/ 8905164 w 11361761"/>
              <a:gd name="connsiteY308" fmla="*/ 4790364 h 6431428"/>
              <a:gd name="connsiteX309" fmla="*/ 8591266 w 11361761"/>
              <a:gd name="connsiteY309" fmla="*/ 4667534 h 6431428"/>
              <a:gd name="connsiteX310" fmla="*/ 8495731 w 11361761"/>
              <a:gd name="connsiteY310" fmla="*/ 4572000 h 6431428"/>
              <a:gd name="connsiteX311" fmla="*/ 8434317 w 11361761"/>
              <a:gd name="connsiteY311" fmla="*/ 4490113 h 6431428"/>
              <a:gd name="connsiteX312" fmla="*/ 8393373 w 11361761"/>
              <a:gd name="connsiteY312" fmla="*/ 4442346 h 6431428"/>
              <a:gd name="connsiteX313" fmla="*/ 8366078 w 11361761"/>
              <a:gd name="connsiteY313" fmla="*/ 4401403 h 6431428"/>
              <a:gd name="connsiteX314" fmla="*/ 8325134 w 11361761"/>
              <a:gd name="connsiteY314" fmla="*/ 4374107 h 6431428"/>
              <a:gd name="connsiteX315" fmla="*/ 8154537 w 11361761"/>
              <a:gd name="connsiteY315" fmla="*/ 4292221 h 6431428"/>
              <a:gd name="connsiteX316" fmla="*/ 7820167 w 11361761"/>
              <a:gd name="connsiteY316" fmla="*/ 4169391 h 6431428"/>
              <a:gd name="connsiteX317" fmla="*/ 7670042 w 11361761"/>
              <a:gd name="connsiteY317" fmla="*/ 4142095 h 6431428"/>
              <a:gd name="connsiteX318" fmla="*/ 7356143 w 11361761"/>
              <a:gd name="connsiteY318" fmla="*/ 4148919 h 6431428"/>
              <a:gd name="connsiteX319" fmla="*/ 7076364 w 11361761"/>
              <a:gd name="connsiteY319" fmla="*/ 4210334 h 6431428"/>
              <a:gd name="connsiteX320" fmla="*/ 7008125 w 11361761"/>
              <a:gd name="connsiteY320" fmla="*/ 4217158 h 6431428"/>
              <a:gd name="connsiteX321" fmla="*/ 6769290 w 11361761"/>
              <a:gd name="connsiteY321" fmla="*/ 4278573 h 6431428"/>
              <a:gd name="connsiteX322" fmla="*/ 6598693 w 11361761"/>
              <a:gd name="connsiteY322" fmla="*/ 4326340 h 6431428"/>
              <a:gd name="connsiteX323" fmla="*/ 6523630 w 11361761"/>
              <a:gd name="connsiteY323" fmla="*/ 4374107 h 6431428"/>
              <a:gd name="connsiteX324" fmla="*/ 6448567 w 11361761"/>
              <a:gd name="connsiteY324" fmla="*/ 4408226 h 6431428"/>
              <a:gd name="connsiteX325" fmla="*/ 6223379 w 11361761"/>
              <a:gd name="connsiteY325" fmla="*/ 4578824 h 6431428"/>
              <a:gd name="connsiteX326" fmla="*/ 6182436 w 11361761"/>
              <a:gd name="connsiteY326" fmla="*/ 4619767 h 6431428"/>
              <a:gd name="connsiteX327" fmla="*/ 6127845 w 11361761"/>
              <a:gd name="connsiteY327" fmla="*/ 4735773 h 6431428"/>
              <a:gd name="connsiteX328" fmla="*/ 6155140 w 11361761"/>
              <a:gd name="connsiteY328" fmla="*/ 4913194 h 6431428"/>
              <a:gd name="connsiteX329" fmla="*/ 6250675 w 11361761"/>
              <a:gd name="connsiteY329" fmla="*/ 5008728 h 6431428"/>
              <a:gd name="connsiteX330" fmla="*/ 6325737 w 11361761"/>
              <a:gd name="connsiteY330" fmla="*/ 5063319 h 6431428"/>
              <a:gd name="connsiteX331" fmla="*/ 6373505 w 11361761"/>
              <a:gd name="connsiteY331" fmla="*/ 5070143 h 6431428"/>
              <a:gd name="connsiteX332" fmla="*/ 6571397 w 11361761"/>
              <a:gd name="connsiteY332" fmla="*/ 5117910 h 6431428"/>
              <a:gd name="connsiteX333" fmla="*/ 6741994 w 11361761"/>
              <a:gd name="connsiteY333" fmla="*/ 5090615 h 6431428"/>
              <a:gd name="connsiteX334" fmla="*/ 6871648 w 11361761"/>
              <a:gd name="connsiteY334" fmla="*/ 5049671 h 6431428"/>
              <a:gd name="connsiteX335" fmla="*/ 7206018 w 11361761"/>
              <a:gd name="connsiteY335" fmla="*/ 5124734 h 6431428"/>
              <a:gd name="connsiteX336" fmla="*/ 7212842 w 11361761"/>
              <a:gd name="connsiteY336" fmla="*/ 5145206 h 6431428"/>
              <a:gd name="connsiteX337" fmla="*/ 7192370 w 11361761"/>
              <a:gd name="connsiteY337" fmla="*/ 5322626 h 6431428"/>
              <a:gd name="connsiteX338" fmla="*/ 7144603 w 11361761"/>
              <a:gd name="connsiteY338" fmla="*/ 5349922 h 6431428"/>
              <a:gd name="connsiteX339" fmla="*/ 7096836 w 11361761"/>
              <a:gd name="connsiteY339" fmla="*/ 5384041 h 6431428"/>
              <a:gd name="connsiteX340" fmla="*/ 7035421 w 11361761"/>
              <a:gd name="connsiteY340" fmla="*/ 5418161 h 6431428"/>
              <a:gd name="connsiteX341" fmla="*/ 6960358 w 11361761"/>
              <a:gd name="connsiteY341" fmla="*/ 5506871 h 6431428"/>
              <a:gd name="connsiteX342" fmla="*/ 6953534 w 11361761"/>
              <a:gd name="connsiteY342" fmla="*/ 5568286 h 6431428"/>
              <a:gd name="connsiteX343" fmla="*/ 6980830 w 11361761"/>
              <a:gd name="connsiteY343" fmla="*/ 5711588 h 6431428"/>
              <a:gd name="connsiteX344" fmla="*/ 7021773 w 11361761"/>
              <a:gd name="connsiteY344" fmla="*/ 5759355 h 6431428"/>
              <a:gd name="connsiteX345" fmla="*/ 7151427 w 11361761"/>
              <a:gd name="connsiteY345" fmla="*/ 5793474 h 6431428"/>
              <a:gd name="connsiteX346" fmla="*/ 7233314 w 11361761"/>
              <a:gd name="connsiteY346" fmla="*/ 5786650 h 6431428"/>
              <a:gd name="connsiteX347" fmla="*/ 7274257 w 11361761"/>
              <a:gd name="connsiteY347" fmla="*/ 5766179 h 6431428"/>
              <a:gd name="connsiteX348" fmla="*/ 7342496 w 11361761"/>
              <a:gd name="connsiteY348" fmla="*/ 5738883 h 6431428"/>
              <a:gd name="connsiteX349" fmla="*/ 7472149 w 11361761"/>
              <a:gd name="connsiteY349" fmla="*/ 5697940 h 6431428"/>
              <a:gd name="connsiteX350" fmla="*/ 7519917 w 11361761"/>
              <a:gd name="connsiteY350" fmla="*/ 5656997 h 6431428"/>
              <a:gd name="connsiteX351" fmla="*/ 7560860 w 11361761"/>
              <a:gd name="connsiteY351" fmla="*/ 5636525 h 6431428"/>
              <a:gd name="connsiteX352" fmla="*/ 7581331 w 11361761"/>
              <a:gd name="connsiteY352" fmla="*/ 5609229 h 6431428"/>
              <a:gd name="connsiteX353" fmla="*/ 7942997 w 11361761"/>
              <a:gd name="connsiteY353" fmla="*/ 5588758 h 6431428"/>
              <a:gd name="connsiteX354" fmla="*/ 7983940 w 11361761"/>
              <a:gd name="connsiteY354" fmla="*/ 5575110 h 6431428"/>
              <a:gd name="connsiteX355" fmla="*/ 8209128 w 11361761"/>
              <a:gd name="connsiteY355" fmla="*/ 5581934 h 6431428"/>
              <a:gd name="connsiteX356" fmla="*/ 8291015 w 11361761"/>
              <a:gd name="connsiteY356" fmla="*/ 5602406 h 6431428"/>
              <a:gd name="connsiteX357" fmla="*/ 8447964 w 11361761"/>
              <a:gd name="connsiteY357" fmla="*/ 5656997 h 6431428"/>
              <a:gd name="connsiteX358" fmla="*/ 8666328 w 11361761"/>
              <a:gd name="connsiteY358" fmla="*/ 5807122 h 6431428"/>
              <a:gd name="connsiteX359" fmla="*/ 8741391 w 11361761"/>
              <a:gd name="connsiteY359" fmla="*/ 5834418 h 6431428"/>
              <a:gd name="connsiteX360" fmla="*/ 8966579 w 11361761"/>
              <a:gd name="connsiteY360" fmla="*/ 6018662 h 6431428"/>
              <a:gd name="connsiteX361" fmla="*/ 9109881 w 11361761"/>
              <a:gd name="connsiteY361" fmla="*/ 6100549 h 6431428"/>
              <a:gd name="connsiteX362" fmla="*/ 9184943 w 11361761"/>
              <a:gd name="connsiteY362" fmla="*/ 6168788 h 6431428"/>
              <a:gd name="connsiteX363" fmla="*/ 9328245 w 11361761"/>
              <a:gd name="connsiteY363" fmla="*/ 6237026 h 6431428"/>
              <a:gd name="connsiteX364" fmla="*/ 9539785 w 11361761"/>
              <a:gd name="connsiteY364" fmla="*/ 6312089 h 6431428"/>
              <a:gd name="connsiteX365" fmla="*/ 9642143 w 11361761"/>
              <a:gd name="connsiteY365" fmla="*/ 6332561 h 6431428"/>
              <a:gd name="connsiteX366" fmla="*/ 9949218 w 11361761"/>
              <a:gd name="connsiteY366" fmla="*/ 6387152 h 6431428"/>
              <a:gd name="connsiteX367" fmla="*/ 10481481 w 11361761"/>
              <a:gd name="connsiteY367" fmla="*/ 6393976 h 6431428"/>
              <a:gd name="connsiteX368" fmla="*/ 10549719 w 11361761"/>
              <a:gd name="connsiteY368" fmla="*/ 6387152 h 6431428"/>
              <a:gd name="connsiteX369" fmla="*/ 10699845 w 11361761"/>
              <a:gd name="connsiteY369" fmla="*/ 6353032 h 6431428"/>
              <a:gd name="connsiteX370" fmla="*/ 10904561 w 11361761"/>
              <a:gd name="connsiteY370" fmla="*/ 6332561 h 6431428"/>
              <a:gd name="connsiteX371" fmla="*/ 11034215 w 11361761"/>
              <a:gd name="connsiteY371" fmla="*/ 6291618 h 6431428"/>
              <a:gd name="connsiteX372" fmla="*/ 11081982 w 11361761"/>
              <a:gd name="connsiteY372" fmla="*/ 6264322 h 6431428"/>
              <a:gd name="connsiteX373" fmla="*/ 11197988 w 11361761"/>
              <a:gd name="connsiteY373" fmla="*/ 6223379 h 6431428"/>
              <a:gd name="connsiteX374" fmla="*/ 11361761 w 11361761"/>
              <a:gd name="connsiteY374" fmla="*/ 6271146 h 643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Lst>
            <a:rect l="l" t="t" r="r" b="b"/>
            <a:pathLst>
              <a:path w="11361761" h="6431428">
                <a:moveTo>
                  <a:pt x="0" y="252483"/>
                </a:moveTo>
                <a:cubicBezTo>
                  <a:pt x="28817" y="187647"/>
                  <a:pt x="37398" y="152883"/>
                  <a:pt x="102358" y="102358"/>
                </a:cubicBezTo>
                <a:cubicBezTo>
                  <a:pt x="115054" y="92483"/>
                  <a:pt x="134203" y="97809"/>
                  <a:pt x="150125" y="95534"/>
                </a:cubicBezTo>
                <a:cubicBezTo>
                  <a:pt x="243924" y="64268"/>
                  <a:pt x="127228" y="99826"/>
                  <a:pt x="259308" y="75062"/>
                </a:cubicBezTo>
                <a:cubicBezTo>
                  <a:pt x="273447" y="72411"/>
                  <a:pt x="286360" y="65155"/>
                  <a:pt x="300251" y="61415"/>
                </a:cubicBezTo>
                <a:cubicBezTo>
                  <a:pt x="345531" y="49224"/>
                  <a:pt x="390639" y="35937"/>
                  <a:pt x="436728" y="27295"/>
                </a:cubicBezTo>
                <a:cubicBezTo>
                  <a:pt x="463649" y="22247"/>
                  <a:pt x="491436" y="23868"/>
                  <a:pt x="518615" y="20471"/>
                </a:cubicBezTo>
                <a:cubicBezTo>
                  <a:pt x="560108" y="15285"/>
                  <a:pt x="595093" y="7906"/>
                  <a:pt x="634621" y="0"/>
                </a:cubicBezTo>
                <a:cubicBezTo>
                  <a:pt x="668740" y="29570"/>
                  <a:pt x="705053" y="56784"/>
                  <a:pt x="736979" y="88710"/>
                </a:cubicBezTo>
                <a:cubicBezTo>
                  <a:pt x="750815" y="102546"/>
                  <a:pt x="761240" y="119575"/>
                  <a:pt x="771099" y="136477"/>
                </a:cubicBezTo>
                <a:cubicBezTo>
                  <a:pt x="817932" y="216761"/>
                  <a:pt x="841720" y="272210"/>
                  <a:pt x="880281" y="354841"/>
                </a:cubicBezTo>
                <a:cubicBezTo>
                  <a:pt x="875732" y="420805"/>
                  <a:pt x="877761" y="487556"/>
                  <a:pt x="866633" y="552734"/>
                </a:cubicBezTo>
                <a:cubicBezTo>
                  <a:pt x="861656" y="581882"/>
                  <a:pt x="851986" y="612367"/>
                  <a:pt x="832514" y="634621"/>
                </a:cubicBezTo>
                <a:cubicBezTo>
                  <a:pt x="808948" y="661553"/>
                  <a:pt x="774414" y="696229"/>
                  <a:pt x="757451" y="730155"/>
                </a:cubicBezTo>
                <a:cubicBezTo>
                  <a:pt x="744227" y="756603"/>
                  <a:pt x="735783" y="785221"/>
                  <a:pt x="723331" y="812041"/>
                </a:cubicBezTo>
                <a:cubicBezTo>
                  <a:pt x="706196" y="848947"/>
                  <a:pt x="684092" y="883541"/>
                  <a:pt x="668740" y="921224"/>
                </a:cubicBezTo>
                <a:cubicBezTo>
                  <a:pt x="650625" y="965688"/>
                  <a:pt x="647851" y="999212"/>
                  <a:pt x="641445" y="1044053"/>
                </a:cubicBezTo>
                <a:cubicBezTo>
                  <a:pt x="646383" y="1095902"/>
                  <a:pt x="641014" y="1221922"/>
                  <a:pt x="696036" y="1269241"/>
                </a:cubicBezTo>
                <a:cubicBezTo>
                  <a:pt x="1027864" y="1554613"/>
                  <a:pt x="886886" y="1409783"/>
                  <a:pt x="1057702" y="1514901"/>
                </a:cubicBezTo>
                <a:cubicBezTo>
                  <a:pt x="1067388" y="1520862"/>
                  <a:pt x="1075055" y="1529850"/>
                  <a:pt x="1084997" y="1535373"/>
                </a:cubicBezTo>
                <a:cubicBezTo>
                  <a:pt x="1189128" y="1593224"/>
                  <a:pt x="1180167" y="1573439"/>
                  <a:pt x="1282890" y="1644555"/>
                </a:cubicBezTo>
                <a:cubicBezTo>
                  <a:pt x="1338995" y="1683397"/>
                  <a:pt x="1392072" y="1726442"/>
                  <a:pt x="1446663" y="1767385"/>
                </a:cubicBezTo>
                <a:cubicBezTo>
                  <a:pt x="1455761" y="1781033"/>
                  <a:pt x="1463363" y="1795807"/>
                  <a:pt x="1473958" y="1808328"/>
                </a:cubicBezTo>
                <a:cubicBezTo>
                  <a:pt x="1488503" y="1825518"/>
                  <a:pt x="1508637" y="1837772"/>
                  <a:pt x="1521725" y="1856095"/>
                </a:cubicBezTo>
                <a:cubicBezTo>
                  <a:pt x="1531794" y="1870191"/>
                  <a:pt x="1535978" y="1887694"/>
                  <a:pt x="1542197" y="1903862"/>
                </a:cubicBezTo>
                <a:cubicBezTo>
                  <a:pt x="1547361" y="1917289"/>
                  <a:pt x="1566017" y="1934633"/>
                  <a:pt x="1555845" y="1944806"/>
                </a:cubicBezTo>
                <a:cubicBezTo>
                  <a:pt x="1545673" y="1954979"/>
                  <a:pt x="1528550" y="1935707"/>
                  <a:pt x="1514902" y="1931158"/>
                </a:cubicBezTo>
                <a:cubicBezTo>
                  <a:pt x="1524000" y="1924334"/>
                  <a:pt x="1548506" y="1901223"/>
                  <a:pt x="1542197" y="1910686"/>
                </a:cubicBezTo>
                <a:cubicBezTo>
                  <a:pt x="1531491" y="1926745"/>
                  <a:pt x="1520378" y="1949021"/>
                  <a:pt x="1501254" y="1951629"/>
                </a:cubicBezTo>
                <a:cubicBezTo>
                  <a:pt x="1464565" y="1956632"/>
                  <a:pt x="1428466" y="1937982"/>
                  <a:pt x="1392072" y="1931158"/>
                </a:cubicBezTo>
                <a:lnTo>
                  <a:pt x="1467134" y="1917510"/>
                </a:lnTo>
                <a:cubicBezTo>
                  <a:pt x="1482999" y="1914866"/>
                  <a:pt x="1499550" y="1915483"/>
                  <a:pt x="1514902" y="1910686"/>
                </a:cubicBezTo>
                <a:cubicBezTo>
                  <a:pt x="1536285" y="1904004"/>
                  <a:pt x="1555845" y="1892489"/>
                  <a:pt x="1576317" y="1883391"/>
                </a:cubicBezTo>
                <a:cubicBezTo>
                  <a:pt x="1574042" y="1867469"/>
                  <a:pt x="1578415" y="1849007"/>
                  <a:pt x="1569493" y="1835624"/>
                </a:cubicBezTo>
                <a:cubicBezTo>
                  <a:pt x="1562698" y="1825432"/>
                  <a:pt x="1524640" y="1827879"/>
                  <a:pt x="1535373" y="1821976"/>
                </a:cubicBezTo>
                <a:cubicBezTo>
                  <a:pt x="1588330" y="1792849"/>
                  <a:pt x="1649104" y="1781033"/>
                  <a:pt x="1705970" y="1760561"/>
                </a:cubicBezTo>
                <a:cubicBezTo>
                  <a:pt x="1694597" y="1785582"/>
                  <a:pt x="1682058" y="1810105"/>
                  <a:pt x="1671851" y="1835624"/>
                </a:cubicBezTo>
                <a:cubicBezTo>
                  <a:pt x="1668368" y="1844332"/>
                  <a:pt x="1670405" y="1855236"/>
                  <a:pt x="1665027" y="1862919"/>
                </a:cubicBezTo>
                <a:cubicBezTo>
                  <a:pt x="1637171" y="1902714"/>
                  <a:pt x="1622471" y="1904669"/>
                  <a:pt x="1583140" y="1924334"/>
                </a:cubicBezTo>
                <a:cubicBezTo>
                  <a:pt x="1569424" y="1914047"/>
                  <a:pt x="1546593" y="1894379"/>
                  <a:pt x="1528549" y="1890215"/>
                </a:cubicBezTo>
                <a:cubicBezTo>
                  <a:pt x="1508479" y="1885584"/>
                  <a:pt x="1487606" y="1885666"/>
                  <a:pt x="1467134" y="1883391"/>
                </a:cubicBezTo>
                <a:cubicBezTo>
                  <a:pt x="1460310" y="1892489"/>
                  <a:pt x="1450887" y="1900127"/>
                  <a:pt x="1446663" y="1910686"/>
                </a:cubicBezTo>
                <a:cubicBezTo>
                  <a:pt x="1431627" y="1948277"/>
                  <a:pt x="1441544" y="1956743"/>
                  <a:pt x="1453487" y="1992573"/>
                </a:cubicBezTo>
                <a:cubicBezTo>
                  <a:pt x="1494430" y="1988024"/>
                  <a:pt x="1536259" y="1988539"/>
                  <a:pt x="1576317" y="1978925"/>
                </a:cubicBezTo>
                <a:cubicBezTo>
                  <a:pt x="1664659" y="1957722"/>
                  <a:pt x="1584944" y="1932058"/>
                  <a:pt x="1665027" y="1972101"/>
                </a:cubicBezTo>
                <a:cubicBezTo>
                  <a:pt x="1677633" y="2009920"/>
                  <a:pt x="1683606" y="2007081"/>
                  <a:pt x="1603612" y="1985749"/>
                </a:cubicBezTo>
                <a:cubicBezTo>
                  <a:pt x="1590797" y="1982332"/>
                  <a:pt x="1581087" y="1971718"/>
                  <a:pt x="1569493" y="1965277"/>
                </a:cubicBezTo>
                <a:cubicBezTo>
                  <a:pt x="1509013" y="1931676"/>
                  <a:pt x="1580641" y="1979089"/>
                  <a:pt x="1494430" y="1917510"/>
                </a:cubicBezTo>
                <a:cubicBezTo>
                  <a:pt x="1501254" y="1910686"/>
                  <a:pt x="1505747" y="1900090"/>
                  <a:pt x="1514902" y="1897038"/>
                </a:cubicBezTo>
                <a:cubicBezTo>
                  <a:pt x="1534443" y="1890525"/>
                  <a:pt x="1555959" y="1893347"/>
                  <a:pt x="1576317" y="1890215"/>
                </a:cubicBezTo>
                <a:cubicBezTo>
                  <a:pt x="1585586" y="1888789"/>
                  <a:pt x="1594514" y="1885666"/>
                  <a:pt x="1603612" y="1883391"/>
                </a:cubicBezTo>
                <a:cubicBezTo>
                  <a:pt x="1596204" y="1861166"/>
                  <a:pt x="1596300" y="1846651"/>
                  <a:pt x="1562669" y="1842447"/>
                </a:cubicBezTo>
                <a:cubicBezTo>
                  <a:pt x="1554531" y="1841430"/>
                  <a:pt x="1549021" y="1851546"/>
                  <a:pt x="1542197" y="1856095"/>
                </a:cubicBezTo>
                <a:cubicBezTo>
                  <a:pt x="1517932" y="1904624"/>
                  <a:pt x="1527856" y="1865851"/>
                  <a:pt x="1555845" y="1931158"/>
                </a:cubicBezTo>
                <a:cubicBezTo>
                  <a:pt x="1575981" y="1978141"/>
                  <a:pt x="1610436" y="2074459"/>
                  <a:pt x="1610436" y="2074459"/>
                </a:cubicBezTo>
                <a:cubicBezTo>
                  <a:pt x="1626585" y="2276320"/>
                  <a:pt x="1629489" y="2184895"/>
                  <a:pt x="1617260" y="2313295"/>
                </a:cubicBezTo>
                <a:cubicBezTo>
                  <a:pt x="1614878" y="2338306"/>
                  <a:pt x="1619122" y="2364783"/>
                  <a:pt x="1610436" y="2388358"/>
                </a:cubicBezTo>
                <a:cubicBezTo>
                  <a:pt x="1602573" y="2409702"/>
                  <a:pt x="1581026" y="2423343"/>
                  <a:pt x="1569493" y="2442949"/>
                </a:cubicBezTo>
                <a:cubicBezTo>
                  <a:pt x="1529710" y="2510580"/>
                  <a:pt x="1560493" y="2499475"/>
                  <a:pt x="1501254" y="2552131"/>
                </a:cubicBezTo>
                <a:cubicBezTo>
                  <a:pt x="1495878" y="2556910"/>
                  <a:pt x="1487606" y="2556680"/>
                  <a:pt x="1480782" y="2558955"/>
                </a:cubicBezTo>
                <a:cubicBezTo>
                  <a:pt x="1417583" y="2660075"/>
                  <a:pt x="1477244" y="2573721"/>
                  <a:pt x="1412543" y="2647665"/>
                </a:cubicBezTo>
                <a:cubicBezTo>
                  <a:pt x="1407142" y="2653837"/>
                  <a:pt x="1404992" y="2662651"/>
                  <a:pt x="1398896" y="2668137"/>
                </a:cubicBezTo>
                <a:cubicBezTo>
                  <a:pt x="1381989" y="2683354"/>
                  <a:pt x="1361256" y="2693913"/>
                  <a:pt x="1344305" y="2709080"/>
                </a:cubicBezTo>
                <a:cubicBezTo>
                  <a:pt x="1317935" y="2732675"/>
                  <a:pt x="1294263" y="2759122"/>
                  <a:pt x="1269242" y="2784143"/>
                </a:cubicBezTo>
                <a:cubicBezTo>
                  <a:pt x="1260143" y="2793241"/>
                  <a:pt x="1249083" y="2800732"/>
                  <a:pt x="1241946" y="2811438"/>
                </a:cubicBezTo>
                <a:cubicBezTo>
                  <a:pt x="1206572" y="2864501"/>
                  <a:pt x="1227460" y="2842136"/>
                  <a:pt x="1180531" y="2879677"/>
                </a:cubicBezTo>
                <a:cubicBezTo>
                  <a:pt x="1123579" y="2974602"/>
                  <a:pt x="1192858" y="2855027"/>
                  <a:pt x="1146412" y="2947916"/>
                </a:cubicBezTo>
                <a:cubicBezTo>
                  <a:pt x="1140480" y="2959779"/>
                  <a:pt x="1132764" y="2970662"/>
                  <a:pt x="1125940" y="2982035"/>
                </a:cubicBezTo>
                <a:cubicBezTo>
                  <a:pt x="1080103" y="3173024"/>
                  <a:pt x="1097683" y="3095544"/>
                  <a:pt x="1071349" y="3214047"/>
                </a:cubicBezTo>
                <a:cubicBezTo>
                  <a:pt x="1064547" y="3302473"/>
                  <a:pt x="1055163" y="3331826"/>
                  <a:pt x="1084997" y="3425588"/>
                </a:cubicBezTo>
                <a:cubicBezTo>
                  <a:pt x="1088898" y="3437849"/>
                  <a:pt x="1100622" y="3447464"/>
                  <a:pt x="1112293" y="3452883"/>
                </a:cubicBezTo>
                <a:cubicBezTo>
                  <a:pt x="1165175" y="3477435"/>
                  <a:pt x="1222477" y="3491331"/>
                  <a:pt x="1276066" y="3514298"/>
                </a:cubicBezTo>
                <a:cubicBezTo>
                  <a:pt x="1291988" y="3521122"/>
                  <a:pt x="1307177" y="3530011"/>
                  <a:pt x="1323833" y="3534770"/>
                </a:cubicBezTo>
                <a:cubicBezTo>
                  <a:pt x="1339298" y="3539189"/>
                  <a:pt x="1355678" y="3539319"/>
                  <a:pt x="1371600" y="3541594"/>
                </a:cubicBezTo>
                <a:cubicBezTo>
                  <a:pt x="1375276" y="3542697"/>
                  <a:pt x="1445845" y="3565018"/>
                  <a:pt x="1467134" y="3568889"/>
                </a:cubicBezTo>
                <a:cubicBezTo>
                  <a:pt x="1734283" y="3617463"/>
                  <a:pt x="1481396" y="3567647"/>
                  <a:pt x="1658203" y="3603009"/>
                </a:cubicBezTo>
                <a:cubicBezTo>
                  <a:pt x="1717111" y="3632461"/>
                  <a:pt x="1709640" y="3626342"/>
                  <a:pt x="1787857" y="3698543"/>
                </a:cubicBezTo>
                <a:cubicBezTo>
                  <a:pt x="1815065" y="3723658"/>
                  <a:pt x="1836736" y="3754246"/>
                  <a:pt x="1862919" y="3780429"/>
                </a:cubicBezTo>
                <a:cubicBezTo>
                  <a:pt x="1880017" y="3797527"/>
                  <a:pt x="1900413" y="3811099"/>
                  <a:pt x="1917511" y="3828197"/>
                </a:cubicBezTo>
                <a:cubicBezTo>
                  <a:pt x="1952171" y="3862857"/>
                  <a:pt x="1912926" y="3892200"/>
                  <a:pt x="1999397" y="3916907"/>
                </a:cubicBezTo>
                <a:lnTo>
                  <a:pt x="2047164" y="3930555"/>
                </a:lnTo>
                <a:cubicBezTo>
                  <a:pt x="2235880" y="4056366"/>
                  <a:pt x="2056451" y="3949003"/>
                  <a:pt x="2286000" y="4046561"/>
                </a:cubicBezTo>
                <a:cubicBezTo>
                  <a:pt x="2699204" y="4222172"/>
                  <a:pt x="2161471" y="4018639"/>
                  <a:pt x="2552131" y="4162567"/>
                </a:cubicBezTo>
                <a:cubicBezTo>
                  <a:pt x="2595349" y="4158018"/>
                  <a:pt x="2638874" y="4155785"/>
                  <a:pt x="2681785" y="4148919"/>
                </a:cubicBezTo>
                <a:cubicBezTo>
                  <a:pt x="2695990" y="4146646"/>
                  <a:pt x="2708927" y="4139330"/>
                  <a:pt x="2722728" y="4135271"/>
                </a:cubicBezTo>
                <a:cubicBezTo>
                  <a:pt x="2747609" y="4127953"/>
                  <a:pt x="2772854" y="4121925"/>
                  <a:pt x="2797791" y="4114800"/>
                </a:cubicBezTo>
                <a:cubicBezTo>
                  <a:pt x="2820625" y="4108276"/>
                  <a:pt x="2843284" y="4101152"/>
                  <a:pt x="2866030" y="4094328"/>
                </a:cubicBezTo>
                <a:cubicBezTo>
                  <a:pt x="2960441" y="4021703"/>
                  <a:pt x="2919348" y="4037886"/>
                  <a:pt x="2975212" y="4019265"/>
                </a:cubicBezTo>
                <a:cubicBezTo>
                  <a:pt x="3024381" y="3945514"/>
                  <a:pt x="2977770" y="4009629"/>
                  <a:pt x="3043451" y="3937379"/>
                </a:cubicBezTo>
                <a:cubicBezTo>
                  <a:pt x="3078480" y="3898846"/>
                  <a:pt x="3063754" y="3910335"/>
                  <a:pt x="3091218" y="3869140"/>
                </a:cubicBezTo>
                <a:cubicBezTo>
                  <a:pt x="3097527" y="3859677"/>
                  <a:pt x="3104866" y="3850943"/>
                  <a:pt x="3111690" y="3841844"/>
                </a:cubicBezTo>
                <a:cubicBezTo>
                  <a:pt x="3116239" y="3825922"/>
                  <a:pt x="3119678" y="3809639"/>
                  <a:pt x="3125337" y="3794077"/>
                </a:cubicBezTo>
                <a:cubicBezTo>
                  <a:pt x="3128813" y="3784517"/>
                  <a:pt x="3136062" y="3776525"/>
                  <a:pt x="3138985" y="3766782"/>
                </a:cubicBezTo>
                <a:cubicBezTo>
                  <a:pt x="3142961" y="3753529"/>
                  <a:pt x="3140011" y="3738401"/>
                  <a:pt x="3145809" y="3725838"/>
                </a:cubicBezTo>
                <a:cubicBezTo>
                  <a:pt x="3154009" y="3708072"/>
                  <a:pt x="3168555" y="3693993"/>
                  <a:pt x="3179928" y="3678071"/>
                </a:cubicBezTo>
                <a:cubicBezTo>
                  <a:pt x="3182203" y="3657599"/>
                  <a:pt x="3194401" y="3635781"/>
                  <a:pt x="3186752" y="3616656"/>
                </a:cubicBezTo>
                <a:cubicBezTo>
                  <a:pt x="3182528" y="3606096"/>
                  <a:pt x="3173386" y="3635071"/>
                  <a:pt x="3166281" y="3643952"/>
                </a:cubicBezTo>
                <a:cubicBezTo>
                  <a:pt x="3155183" y="3657825"/>
                  <a:pt x="3143534" y="3671247"/>
                  <a:pt x="3132161" y="3684895"/>
                </a:cubicBezTo>
                <a:cubicBezTo>
                  <a:pt x="3109415" y="3675797"/>
                  <a:pt x="3085492" y="3669215"/>
                  <a:pt x="3063922" y="3657600"/>
                </a:cubicBezTo>
                <a:cubicBezTo>
                  <a:pt x="3032477" y="3640668"/>
                  <a:pt x="3026710" y="3589904"/>
                  <a:pt x="3029803" y="3562065"/>
                </a:cubicBezTo>
                <a:cubicBezTo>
                  <a:pt x="3030709" y="3553914"/>
                  <a:pt x="3043038" y="3571854"/>
                  <a:pt x="3050275" y="3575713"/>
                </a:cubicBezTo>
                <a:cubicBezTo>
                  <a:pt x="3156497" y="3632365"/>
                  <a:pt x="3102469" y="3594387"/>
                  <a:pt x="3159457" y="3637128"/>
                </a:cubicBezTo>
                <a:cubicBezTo>
                  <a:pt x="3154908" y="3646227"/>
                  <a:pt x="3155931" y="3665436"/>
                  <a:pt x="3145809" y="3664424"/>
                </a:cubicBezTo>
                <a:cubicBezTo>
                  <a:pt x="3118862" y="3661729"/>
                  <a:pt x="3089898" y="3634487"/>
                  <a:pt x="3077570" y="3609832"/>
                </a:cubicBezTo>
                <a:cubicBezTo>
                  <a:pt x="3072092" y="3598876"/>
                  <a:pt x="3068471" y="3587086"/>
                  <a:pt x="3063922" y="3575713"/>
                </a:cubicBezTo>
                <a:cubicBezTo>
                  <a:pt x="3066197" y="3562065"/>
                  <a:pt x="3061742" y="3545275"/>
                  <a:pt x="3070746" y="3534770"/>
                </a:cubicBezTo>
                <a:cubicBezTo>
                  <a:pt x="3078294" y="3525964"/>
                  <a:pt x="3093901" y="3524165"/>
                  <a:pt x="3104866" y="3527946"/>
                </a:cubicBezTo>
                <a:cubicBezTo>
                  <a:pt x="3161637" y="3547522"/>
                  <a:pt x="3214048" y="3577988"/>
                  <a:pt x="3268639" y="3603009"/>
                </a:cubicBezTo>
                <a:cubicBezTo>
                  <a:pt x="3214786" y="3710712"/>
                  <a:pt x="3303061" y="3566114"/>
                  <a:pt x="3118514" y="3630304"/>
                </a:cubicBezTo>
                <a:cubicBezTo>
                  <a:pt x="3095375" y="3638352"/>
                  <a:pt x="3100317" y="3675797"/>
                  <a:pt x="3091218" y="3698543"/>
                </a:cubicBezTo>
                <a:cubicBezTo>
                  <a:pt x="3098042" y="3712191"/>
                  <a:pt x="3102535" y="3727279"/>
                  <a:pt x="3111690" y="3739486"/>
                </a:cubicBezTo>
                <a:cubicBezTo>
                  <a:pt x="3116611" y="3746047"/>
                  <a:pt x="3123968" y="3752778"/>
                  <a:pt x="3132161" y="3753134"/>
                </a:cubicBezTo>
                <a:lnTo>
                  <a:pt x="3268639" y="3746310"/>
                </a:lnTo>
                <a:cubicBezTo>
                  <a:pt x="3317451" y="3692074"/>
                  <a:pt x="3331693" y="3690983"/>
                  <a:pt x="3350525" y="3630304"/>
                </a:cubicBezTo>
                <a:cubicBezTo>
                  <a:pt x="3422233" y="3399247"/>
                  <a:pt x="3375906" y="3551811"/>
                  <a:pt x="3398293" y="3432412"/>
                </a:cubicBezTo>
                <a:cubicBezTo>
                  <a:pt x="3402158" y="3411800"/>
                  <a:pt x="3401151" y="3388980"/>
                  <a:pt x="3411940" y="3370997"/>
                </a:cubicBezTo>
                <a:cubicBezTo>
                  <a:pt x="3426927" y="3346018"/>
                  <a:pt x="3504116" y="3300002"/>
                  <a:pt x="3527946" y="3295934"/>
                </a:cubicBezTo>
                <a:cubicBezTo>
                  <a:pt x="3597598" y="3284042"/>
                  <a:pt x="3669061" y="3288035"/>
                  <a:pt x="3739487" y="3282286"/>
                </a:cubicBezTo>
                <a:cubicBezTo>
                  <a:pt x="3780546" y="3278934"/>
                  <a:pt x="3821374" y="3273187"/>
                  <a:pt x="3862317" y="3268638"/>
                </a:cubicBezTo>
                <a:cubicBezTo>
                  <a:pt x="4187082" y="3197349"/>
                  <a:pt x="4052503" y="3240233"/>
                  <a:pt x="4271749" y="3159456"/>
                </a:cubicBezTo>
                <a:cubicBezTo>
                  <a:pt x="4317242" y="3102590"/>
                  <a:pt x="4380218" y="3056081"/>
                  <a:pt x="4408227" y="2988859"/>
                </a:cubicBezTo>
                <a:cubicBezTo>
                  <a:pt x="4419600" y="2961564"/>
                  <a:pt x="4433334" y="2935136"/>
                  <a:pt x="4442346" y="2906973"/>
                </a:cubicBezTo>
                <a:cubicBezTo>
                  <a:pt x="4451595" y="2878069"/>
                  <a:pt x="4454833" y="2847540"/>
                  <a:pt x="4462818" y="2818262"/>
                </a:cubicBezTo>
                <a:cubicBezTo>
                  <a:pt x="4468496" y="2797443"/>
                  <a:pt x="4476466" y="2777319"/>
                  <a:pt x="4483290" y="2756847"/>
                </a:cubicBezTo>
                <a:cubicBezTo>
                  <a:pt x="4485565" y="2740925"/>
                  <a:pt x="4487988" y="2725023"/>
                  <a:pt x="4490114" y="2709080"/>
                </a:cubicBezTo>
                <a:cubicBezTo>
                  <a:pt x="4492538" y="2690902"/>
                  <a:pt x="4492813" y="2672358"/>
                  <a:pt x="4496937" y="2654489"/>
                </a:cubicBezTo>
                <a:cubicBezTo>
                  <a:pt x="4499691" y="2642554"/>
                  <a:pt x="4506350" y="2631864"/>
                  <a:pt x="4510585" y="2620370"/>
                </a:cubicBezTo>
                <a:cubicBezTo>
                  <a:pt x="4522275" y="2588640"/>
                  <a:pt x="4533332" y="2556680"/>
                  <a:pt x="4544705" y="2524835"/>
                </a:cubicBezTo>
                <a:cubicBezTo>
                  <a:pt x="4561026" y="2426895"/>
                  <a:pt x="4543930" y="2514113"/>
                  <a:pt x="4606119" y="2333767"/>
                </a:cubicBezTo>
                <a:cubicBezTo>
                  <a:pt x="4611517" y="2318112"/>
                  <a:pt x="4614780" y="2301791"/>
                  <a:pt x="4619767" y="2286000"/>
                </a:cubicBezTo>
                <a:cubicBezTo>
                  <a:pt x="4628431" y="2258563"/>
                  <a:pt x="4637116" y="2231111"/>
                  <a:pt x="4647063" y="2204113"/>
                </a:cubicBezTo>
                <a:cubicBezTo>
                  <a:pt x="4653052" y="2187858"/>
                  <a:pt x="4661545" y="2172601"/>
                  <a:pt x="4667534" y="2156346"/>
                </a:cubicBezTo>
                <a:cubicBezTo>
                  <a:pt x="4702045" y="2062672"/>
                  <a:pt x="4677549" y="2089736"/>
                  <a:pt x="4735773" y="2019868"/>
                </a:cubicBezTo>
                <a:cubicBezTo>
                  <a:pt x="4771950" y="1976455"/>
                  <a:pt x="4785019" y="1983765"/>
                  <a:pt x="4844955" y="1944806"/>
                </a:cubicBezTo>
                <a:cubicBezTo>
                  <a:pt x="4864027" y="1932409"/>
                  <a:pt x="4881349" y="1917510"/>
                  <a:pt x="4899546" y="1903862"/>
                </a:cubicBezTo>
                <a:cubicBezTo>
                  <a:pt x="4927784" y="1819151"/>
                  <a:pt x="4947731" y="1768237"/>
                  <a:pt x="4960961" y="1671850"/>
                </a:cubicBezTo>
                <a:cubicBezTo>
                  <a:pt x="4969952" y="1606343"/>
                  <a:pt x="4970060" y="1539922"/>
                  <a:pt x="4974609" y="1473958"/>
                </a:cubicBezTo>
                <a:cubicBezTo>
                  <a:pt x="4926842" y="1407994"/>
                  <a:pt x="4882185" y="1339661"/>
                  <a:pt x="4831308" y="1276065"/>
                </a:cubicBezTo>
                <a:cubicBezTo>
                  <a:pt x="4808815" y="1247949"/>
                  <a:pt x="4771072" y="1223475"/>
                  <a:pt x="4735773" y="1214650"/>
                </a:cubicBezTo>
                <a:cubicBezTo>
                  <a:pt x="4715790" y="1209654"/>
                  <a:pt x="4694704" y="1211038"/>
                  <a:pt x="4674358" y="1207826"/>
                </a:cubicBezTo>
                <a:cubicBezTo>
                  <a:pt x="4651445" y="1204208"/>
                  <a:pt x="4628865" y="1198728"/>
                  <a:pt x="4606119" y="1194179"/>
                </a:cubicBezTo>
                <a:cubicBezTo>
                  <a:pt x="4592471" y="1187355"/>
                  <a:pt x="4579261" y="1179576"/>
                  <a:pt x="4565176" y="1173707"/>
                </a:cubicBezTo>
                <a:cubicBezTo>
                  <a:pt x="4551897" y="1168174"/>
                  <a:pt x="4536203" y="1168039"/>
                  <a:pt x="4524233" y="1160059"/>
                </a:cubicBezTo>
                <a:cubicBezTo>
                  <a:pt x="4514770" y="1153750"/>
                  <a:pt x="4510585" y="1141862"/>
                  <a:pt x="4503761" y="1132764"/>
                </a:cubicBezTo>
                <a:cubicBezTo>
                  <a:pt x="4492388" y="1098645"/>
                  <a:pt x="4470614" y="1066358"/>
                  <a:pt x="4469642" y="1030406"/>
                </a:cubicBezTo>
                <a:cubicBezTo>
                  <a:pt x="4465821" y="889038"/>
                  <a:pt x="4495761" y="894299"/>
                  <a:pt x="4551528" y="791570"/>
                </a:cubicBezTo>
                <a:cubicBezTo>
                  <a:pt x="4578221" y="742399"/>
                  <a:pt x="4598832" y="690021"/>
                  <a:pt x="4626591" y="641444"/>
                </a:cubicBezTo>
                <a:cubicBezTo>
                  <a:pt x="4635690" y="625522"/>
                  <a:pt x="4643498" y="608789"/>
                  <a:pt x="4653887" y="593677"/>
                </a:cubicBezTo>
                <a:cubicBezTo>
                  <a:pt x="4677831" y="558849"/>
                  <a:pt x="4699054" y="532371"/>
                  <a:pt x="4728949" y="504967"/>
                </a:cubicBezTo>
                <a:cubicBezTo>
                  <a:pt x="4746773" y="488628"/>
                  <a:pt x="4765863" y="473698"/>
                  <a:pt x="4783540" y="457200"/>
                </a:cubicBezTo>
                <a:cubicBezTo>
                  <a:pt x="4800002" y="441836"/>
                  <a:pt x="4815385" y="425355"/>
                  <a:pt x="4831308" y="409432"/>
                </a:cubicBezTo>
                <a:cubicBezTo>
                  <a:pt x="4838132" y="395784"/>
                  <a:pt x="4846302" y="382730"/>
                  <a:pt x="4851779" y="368489"/>
                </a:cubicBezTo>
                <a:cubicBezTo>
                  <a:pt x="4857723" y="353033"/>
                  <a:pt x="4860190" y="336432"/>
                  <a:pt x="4865427" y="320722"/>
                </a:cubicBezTo>
                <a:cubicBezTo>
                  <a:pt x="4873846" y="295464"/>
                  <a:pt x="4883624" y="270680"/>
                  <a:pt x="4892722" y="245659"/>
                </a:cubicBezTo>
                <a:cubicBezTo>
                  <a:pt x="4890448" y="225187"/>
                  <a:pt x="4894531" y="202946"/>
                  <a:pt x="4885899" y="184244"/>
                </a:cubicBezTo>
                <a:cubicBezTo>
                  <a:pt x="4879796" y="171020"/>
                  <a:pt x="4862740" y="166540"/>
                  <a:pt x="4851779" y="156949"/>
                </a:cubicBezTo>
                <a:cubicBezTo>
                  <a:pt x="4844516" y="150594"/>
                  <a:pt x="4839857" y="140955"/>
                  <a:pt x="4831308" y="136477"/>
                </a:cubicBezTo>
                <a:cubicBezTo>
                  <a:pt x="4791618" y="115687"/>
                  <a:pt x="4744937" y="107928"/>
                  <a:pt x="4708478" y="81886"/>
                </a:cubicBezTo>
                <a:cubicBezTo>
                  <a:pt x="4692556" y="70513"/>
                  <a:pt x="4679657" y="52656"/>
                  <a:pt x="4660711" y="47767"/>
                </a:cubicBezTo>
                <a:cubicBezTo>
                  <a:pt x="4607440" y="34020"/>
                  <a:pt x="4551528" y="34119"/>
                  <a:pt x="4496937" y="27295"/>
                </a:cubicBezTo>
                <a:cubicBezTo>
                  <a:pt x="4424149" y="29570"/>
                  <a:pt x="4351086" y="27405"/>
                  <a:pt x="4278573" y="34119"/>
                </a:cubicBezTo>
                <a:cubicBezTo>
                  <a:pt x="4183381" y="42933"/>
                  <a:pt x="4079461" y="70297"/>
                  <a:pt x="3991970" y="109182"/>
                </a:cubicBezTo>
                <a:cubicBezTo>
                  <a:pt x="3953812" y="126141"/>
                  <a:pt x="3919182" y="150125"/>
                  <a:pt x="3882788" y="170597"/>
                </a:cubicBezTo>
                <a:cubicBezTo>
                  <a:pt x="3862316" y="202442"/>
                  <a:pt x="3841114" y="233828"/>
                  <a:pt x="3821373" y="266131"/>
                </a:cubicBezTo>
                <a:cubicBezTo>
                  <a:pt x="3816069" y="274811"/>
                  <a:pt x="3810809" y="283733"/>
                  <a:pt x="3807725" y="293426"/>
                </a:cubicBezTo>
                <a:cubicBezTo>
                  <a:pt x="3768652" y="416226"/>
                  <a:pt x="3765808" y="456808"/>
                  <a:pt x="3739487" y="593677"/>
                </a:cubicBezTo>
                <a:cubicBezTo>
                  <a:pt x="3766782" y="664191"/>
                  <a:pt x="3782862" y="740148"/>
                  <a:pt x="3821373" y="805218"/>
                </a:cubicBezTo>
                <a:cubicBezTo>
                  <a:pt x="3850056" y="853683"/>
                  <a:pt x="3897557" y="888225"/>
                  <a:pt x="3937379" y="928047"/>
                </a:cubicBezTo>
                <a:cubicBezTo>
                  <a:pt x="3979219" y="969887"/>
                  <a:pt x="3988875" y="973752"/>
                  <a:pt x="4032914" y="1003110"/>
                </a:cubicBezTo>
                <a:cubicBezTo>
                  <a:pt x="4046562" y="1032680"/>
                  <a:pt x="4062667" y="1061236"/>
                  <a:pt x="4073857" y="1091821"/>
                </a:cubicBezTo>
                <a:cubicBezTo>
                  <a:pt x="4096842" y="1154647"/>
                  <a:pt x="4135272" y="1282889"/>
                  <a:pt x="4135272" y="1282889"/>
                </a:cubicBezTo>
                <a:cubicBezTo>
                  <a:pt x="4140478" y="1337554"/>
                  <a:pt x="4159204" y="1444533"/>
                  <a:pt x="4142096" y="1508077"/>
                </a:cubicBezTo>
                <a:cubicBezTo>
                  <a:pt x="4133089" y="1541532"/>
                  <a:pt x="4113317" y="1571172"/>
                  <a:pt x="4101152" y="1603612"/>
                </a:cubicBezTo>
                <a:cubicBezTo>
                  <a:pt x="4056637" y="1722319"/>
                  <a:pt x="4077592" y="1678029"/>
                  <a:pt x="4046561" y="1740089"/>
                </a:cubicBezTo>
                <a:cubicBezTo>
                  <a:pt x="4039737" y="1776483"/>
                  <a:pt x="4017109" y="1813348"/>
                  <a:pt x="4026090" y="1849271"/>
                </a:cubicBezTo>
                <a:cubicBezTo>
                  <a:pt x="4038957" y="1900740"/>
                  <a:pt x="4064400" y="1955488"/>
                  <a:pt x="4107976" y="1985749"/>
                </a:cubicBezTo>
                <a:cubicBezTo>
                  <a:pt x="4153845" y="2017602"/>
                  <a:pt x="4393917" y="2029642"/>
                  <a:pt x="4442346" y="2033516"/>
                </a:cubicBezTo>
                <a:cubicBezTo>
                  <a:pt x="4526507" y="2049438"/>
                  <a:pt x="4610224" y="2067924"/>
                  <a:pt x="4694830" y="2081283"/>
                </a:cubicBezTo>
                <a:cubicBezTo>
                  <a:pt x="4739990" y="2088414"/>
                  <a:pt x="4785989" y="2100973"/>
                  <a:pt x="4831308" y="2094931"/>
                </a:cubicBezTo>
                <a:cubicBezTo>
                  <a:pt x="4869966" y="2089777"/>
                  <a:pt x="4965606" y="1995361"/>
                  <a:pt x="4981433" y="1978925"/>
                </a:cubicBezTo>
                <a:cubicBezTo>
                  <a:pt x="5014977" y="1944091"/>
                  <a:pt x="5043356" y="1904513"/>
                  <a:pt x="5076967" y="1869743"/>
                </a:cubicBezTo>
                <a:cubicBezTo>
                  <a:pt x="5109405" y="1836187"/>
                  <a:pt x="5146907" y="1807784"/>
                  <a:pt x="5179325" y="1774209"/>
                </a:cubicBezTo>
                <a:cubicBezTo>
                  <a:pt x="5247705" y="1703387"/>
                  <a:pt x="5289995" y="1652852"/>
                  <a:pt x="5329451" y="1562668"/>
                </a:cubicBezTo>
                <a:cubicBezTo>
                  <a:pt x="5344734" y="1527735"/>
                  <a:pt x="5351512" y="1489659"/>
                  <a:pt x="5363570" y="1453486"/>
                </a:cubicBezTo>
                <a:cubicBezTo>
                  <a:pt x="5385790" y="1386825"/>
                  <a:pt x="5421123" y="1234607"/>
                  <a:pt x="5493224" y="1180531"/>
                </a:cubicBezTo>
                <a:cubicBezTo>
                  <a:pt x="5511421" y="1166883"/>
                  <a:pt x="5526696" y="1148036"/>
                  <a:pt x="5547815" y="1139588"/>
                </a:cubicBezTo>
                <a:cubicBezTo>
                  <a:pt x="5573508" y="1129311"/>
                  <a:pt x="5602406" y="1130489"/>
                  <a:pt x="5629702" y="1125940"/>
                </a:cubicBezTo>
                <a:cubicBezTo>
                  <a:pt x="5741159" y="1160059"/>
                  <a:pt x="5860986" y="1173892"/>
                  <a:pt x="5964072" y="1228298"/>
                </a:cubicBezTo>
                <a:cubicBezTo>
                  <a:pt x="6029505" y="1262832"/>
                  <a:pt x="6065933" y="1335858"/>
                  <a:pt x="6121021" y="1385247"/>
                </a:cubicBezTo>
                <a:cubicBezTo>
                  <a:pt x="6132382" y="1395433"/>
                  <a:pt x="6147161" y="1402018"/>
                  <a:pt x="6161964" y="1405719"/>
                </a:cubicBezTo>
                <a:cubicBezTo>
                  <a:pt x="6256750" y="1429416"/>
                  <a:pt x="6352761" y="1447973"/>
                  <a:pt x="6448567" y="1467134"/>
                </a:cubicBezTo>
                <a:cubicBezTo>
                  <a:pt x="6744428" y="1526306"/>
                  <a:pt x="6654948" y="1516285"/>
                  <a:pt x="6851176" y="1528549"/>
                </a:cubicBezTo>
                <a:cubicBezTo>
                  <a:pt x="6903492" y="1517176"/>
                  <a:pt x="6956647" y="1509137"/>
                  <a:pt x="7008125" y="1494429"/>
                </a:cubicBezTo>
                <a:cubicBezTo>
                  <a:pt x="7020878" y="1490785"/>
                  <a:pt x="7030508" y="1480135"/>
                  <a:pt x="7042245" y="1473958"/>
                </a:cubicBezTo>
                <a:cubicBezTo>
                  <a:pt x="7073751" y="1457376"/>
                  <a:pt x="7104722" y="1439414"/>
                  <a:pt x="7137779" y="1426191"/>
                </a:cubicBezTo>
                <a:cubicBezTo>
                  <a:pt x="7312933" y="1356129"/>
                  <a:pt x="7195720" y="1422814"/>
                  <a:pt x="7281081" y="1371600"/>
                </a:cubicBezTo>
                <a:cubicBezTo>
                  <a:pt x="7329958" y="1373367"/>
                  <a:pt x="7770467" y="1361183"/>
                  <a:pt x="7956645" y="1412543"/>
                </a:cubicBezTo>
                <a:cubicBezTo>
                  <a:pt x="7987186" y="1420968"/>
                  <a:pt x="8015479" y="1436118"/>
                  <a:pt x="8045355" y="1446662"/>
                </a:cubicBezTo>
                <a:cubicBezTo>
                  <a:pt x="8054199" y="1449783"/>
                  <a:pt x="8063552" y="1451211"/>
                  <a:pt x="8072651" y="1453486"/>
                </a:cubicBezTo>
                <a:cubicBezTo>
                  <a:pt x="8102722" y="1498592"/>
                  <a:pt x="8082452" y="1473313"/>
                  <a:pt x="8161361" y="1528549"/>
                </a:cubicBezTo>
                <a:cubicBezTo>
                  <a:pt x="8204261" y="1558579"/>
                  <a:pt x="8291015" y="1617259"/>
                  <a:pt x="8291015" y="1617259"/>
                </a:cubicBezTo>
                <a:cubicBezTo>
                  <a:pt x="8300114" y="1630907"/>
                  <a:pt x="8307338" y="1646011"/>
                  <a:pt x="8318311" y="1658203"/>
                </a:cubicBezTo>
                <a:cubicBezTo>
                  <a:pt x="8328054" y="1669029"/>
                  <a:pt x="8344937" y="1673009"/>
                  <a:pt x="8352430" y="1685498"/>
                </a:cubicBezTo>
                <a:cubicBezTo>
                  <a:pt x="8359549" y="1697362"/>
                  <a:pt x="8355185" y="1713217"/>
                  <a:pt x="8359254" y="1726441"/>
                </a:cubicBezTo>
                <a:cubicBezTo>
                  <a:pt x="8364348" y="1742998"/>
                  <a:pt x="8371978" y="1758715"/>
                  <a:pt x="8379725" y="1774209"/>
                </a:cubicBezTo>
                <a:cubicBezTo>
                  <a:pt x="8442228" y="1899215"/>
                  <a:pt x="8421231" y="1868217"/>
                  <a:pt x="8468436" y="1931158"/>
                </a:cubicBezTo>
                <a:cubicBezTo>
                  <a:pt x="8470711" y="1937982"/>
                  <a:pt x="8472734" y="1944894"/>
                  <a:pt x="8475260" y="1951629"/>
                </a:cubicBezTo>
                <a:cubicBezTo>
                  <a:pt x="8479561" y="1963098"/>
                  <a:pt x="8485034" y="1974128"/>
                  <a:pt x="8488908" y="1985749"/>
                </a:cubicBezTo>
                <a:cubicBezTo>
                  <a:pt x="8536368" y="2128133"/>
                  <a:pt x="8463322" y="1928897"/>
                  <a:pt x="8523027" y="2088107"/>
                </a:cubicBezTo>
                <a:cubicBezTo>
                  <a:pt x="8492837" y="2148485"/>
                  <a:pt x="8518503" y="2131011"/>
                  <a:pt x="8482084" y="2115403"/>
                </a:cubicBezTo>
                <a:cubicBezTo>
                  <a:pt x="8473464" y="2111709"/>
                  <a:pt x="8463887" y="2110854"/>
                  <a:pt x="8454788" y="2108579"/>
                </a:cubicBezTo>
                <a:cubicBezTo>
                  <a:pt x="8445690" y="2101755"/>
                  <a:pt x="8436748" y="2094718"/>
                  <a:pt x="8427493" y="2088107"/>
                </a:cubicBezTo>
                <a:cubicBezTo>
                  <a:pt x="8420819" y="2083340"/>
                  <a:pt x="8413117" y="2079945"/>
                  <a:pt x="8407021" y="2074459"/>
                </a:cubicBezTo>
                <a:cubicBezTo>
                  <a:pt x="8390284" y="2059396"/>
                  <a:pt x="8375176" y="2042614"/>
                  <a:pt x="8359254" y="2026692"/>
                </a:cubicBezTo>
                <a:lnTo>
                  <a:pt x="8338782" y="2006221"/>
                </a:lnTo>
                <a:cubicBezTo>
                  <a:pt x="8331958" y="1990298"/>
                  <a:pt x="8318311" y="1975776"/>
                  <a:pt x="8318311" y="1958453"/>
                </a:cubicBezTo>
                <a:cubicBezTo>
                  <a:pt x="8318311" y="1946015"/>
                  <a:pt x="8338156" y="1875813"/>
                  <a:pt x="8366078" y="1869743"/>
                </a:cubicBezTo>
                <a:cubicBezTo>
                  <a:pt x="8408368" y="1860550"/>
                  <a:pt x="8452513" y="1865194"/>
                  <a:pt x="8495731" y="1862919"/>
                </a:cubicBezTo>
                <a:cubicBezTo>
                  <a:pt x="8566245" y="1869743"/>
                  <a:pt x="8637624" y="1870433"/>
                  <a:pt x="8707272" y="1883391"/>
                </a:cubicBezTo>
                <a:cubicBezTo>
                  <a:pt x="8736343" y="1888800"/>
                  <a:pt x="8761105" y="1908159"/>
                  <a:pt x="8789158" y="1917510"/>
                </a:cubicBezTo>
                <a:cubicBezTo>
                  <a:pt x="8802284" y="1921885"/>
                  <a:pt x="8816454" y="1922059"/>
                  <a:pt x="8830102" y="1924334"/>
                </a:cubicBezTo>
                <a:cubicBezTo>
                  <a:pt x="8924477" y="1959725"/>
                  <a:pt x="8892696" y="1951657"/>
                  <a:pt x="9041642" y="1972101"/>
                </a:cubicBezTo>
                <a:cubicBezTo>
                  <a:pt x="9190201" y="1992491"/>
                  <a:pt x="9286790" y="1996178"/>
                  <a:pt x="9437427" y="2006221"/>
                </a:cubicBezTo>
                <a:cubicBezTo>
                  <a:pt x="9473821" y="2026692"/>
                  <a:pt x="9516404" y="2038803"/>
                  <a:pt x="9546609" y="2067635"/>
                </a:cubicBezTo>
                <a:cubicBezTo>
                  <a:pt x="9588879" y="2107984"/>
                  <a:pt x="9592553" y="2179529"/>
                  <a:pt x="9601200" y="2231409"/>
                </a:cubicBezTo>
                <a:cubicBezTo>
                  <a:pt x="9592102" y="2299648"/>
                  <a:pt x="9583375" y="2367937"/>
                  <a:pt x="9573905" y="2436125"/>
                </a:cubicBezTo>
                <a:cubicBezTo>
                  <a:pt x="9572002" y="2449829"/>
                  <a:pt x="9573269" y="2464693"/>
                  <a:pt x="9567081" y="2477068"/>
                </a:cubicBezTo>
                <a:cubicBezTo>
                  <a:pt x="9559136" y="2492958"/>
                  <a:pt x="9543410" y="2503644"/>
                  <a:pt x="9532961" y="2518012"/>
                </a:cubicBezTo>
                <a:cubicBezTo>
                  <a:pt x="9506984" y="2553730"/>
                  <a:pt x="9482920" y="2590800"/>
                  <a:pt x="9457899" y="2627194"/>
                </a:cubicBezTo>
                <a:cubicBezTo>
                  <a:pt x="9438282" y="2705657"/>
                  <a:pt x="9472162" y="2579672"/>
                  <a:pt x="9403308" y="2743200"/>
                </a:cubicBezTo>
                <a:cubicBezTo>
                  <a:pt x="9397939" y="2755952"/>
                  <a:pt x="9398759" y="2770495"/>
                  <a:pt x="9396484" y="2784143"/>
                </a:cubicBezTo>
                <a:cubicBezTo>
                  <a:pt x="9437427" y="2797791"/>
                  <a:pt x="9477882" y="2813002"/>
                  <a:pt x="9519314" y="2825086"/>
                </a:cubicBezTo>
                <a:cubicBezTo>
                  <a:pt x="9532596" y="2828960"/>
                  <a:pt x="9550474" y="2822126"/>
                  <a:pt x="9560257" y="2831910"/>
                </a:cubicBezTo>
                <a:cubicBezTo>
                  <a:pt x="9566056" y="2837709"/>
                  <a:pt x="9551158" y="2845558"/>
                  <a:pt x="9546609" y="2852382"/>
                </a:cubicBezTo>
                <a:cubicBezTo>
                  <a:pt x="9514764" y="2847833"/>
                  <a:pt x="9482005" y="2847571"/>
                  <a:pt x="9451075" y="2838734"/>
                </a:cubicBezTo>
                <a:cubicBezTo>
                  <a:pt x="9433442" y="2833696"/>
                  <a:pt x="9419455" y="2820132"/>
                  <a:pt x="9403308" y="2811438"/>
                </a:cubicBezTo>
                <a:cubicBezTo>
                  <a:pt x="9340542" y="2777641"/>
                  <a:pt x="9382846" y="2804622"/>
                  <a:pt x="9341893" y="2777319"/>
                </a:cubicBezTo>
                <a:cubicBezTo>
                  <a:pt x="9339618" y="2786418"/>
                  <a:pt x="9328795" y="2797644"/>
                  <a:pt x="9335069" y="2804615"/>
                </a:cubicBezTo>
                <a:cubicBezTo>
                  <a:pt x="9401079" y="2877960"/>
                  <a:pt x="9425419" y="2836714"/>
                  <a:pt x="9505666" y="2804615"/>
                </a:cubicBezTo>
                <a:cubicBezTo>
                  <a:pt x="9507941" y="2786418"/>
                  <a:pt x="9508367" y="2767893"/>
                  <a:pt x="9512490" y="2750024"/>
                </a:cubicBezTo>
                <a:cubicBezTo>
                  <a:pt x="9515244" y="2738088"/>
                  <a:pt x="9526137" y="2728153"/>
                  <a:pt x="9526137" y="2715904"/>
                </a:cubicBezTo>
                <a:cubicBezTo>
                  <a:pt x="9526137" y="2701518"/>
                  <a:pt x="9517039" y="2688609"/>
                  <a:pt x="9512490" y="2674961"/>
                </a:cubicBezTo>
                <a:cubicBezTo>
                  <a:pt x="9461451" y="2693520"/>
                  <a:pt x="9427920" y="2698116"/>
                  <a:pt x="9389660" y="2736376"/>
                </a:cubicBezTo>
                <a:cubicBezTo>
                  <a:pt x="9378062" y="2747974"/>
                  <a:pt x="9371463" y="2763671"/>
                  <a:pt x="9362364" y="2777319"/>
                </a:cubicBezTo>
                <a:cubicBezTo>
                  <a:pt x="9353266" y="2759122"/>
                  <a:pt x="9343418" y="2741281"/>
                  <a:pt x="9335069" y="2722728"/>
                </a:cubicBezTo>
                <a:cubicBezTo>
                  <a:pt x="9322934" y="2695762"/>
                  <a:pt x="9300949" y="2640841"/>
                  <a:pt x="9300949" y="2640841"/>
                </a:cubicBezTo>
                <a:cubicBezTo>
                  <a:pt x="9305498" y="2622644"/>
                  <a:pt x="9296909" y="2592493"/>
                  <a:pt x="9314597" y="2586250"/>
                </a:cubicBezTo>
                <a:cubicBezTo>
                  <a:pt x="9347056" y="2574794"/>
                  <a:pt x="9385565" y="2585773"/>
                  <a:pt x="9416955" y="2599898"/>
                </a:cubicBezTo>
                <a:cubicBezTo>
                  <a:pt x="9434799" y="2607928"/>
                  <a:pt x="9438851" y="2632386"/>
                  <a:pt x="9451075" y="2647665"/>
                </a:cubicBezTo>
                <a:cubicBezTo>
                  <a:pt x="9466180" y="2666546"/>
                  <a:pt x="9477768" y="2690402"/>
                  <a:pt x="9498842" y="2702256"/>
                </a:cubicBezTo>
                <a:cubicBezTo>
                  <a:pt x="9516794" y="2712354"/>
                  <a:pt x="9539840" y="2706358"/>
                  <a:pt x="9560257" y="2709080"/>
                </a:cubicBezTo>
                <a:cubicBezTo>
                  <a:pt x="9573972" y="2710909"/>
                  <a:pt x="9587552" y="2713629"/>
                  <a:pt x="9601200" y="2715904"/>
                </a:cubicBezTo>
                <a:cubicBezTo>
                  <a:pt x="9596651" y="2745474"/>
                  <a:pt x="9595166" y="2775682"/>
                  <a:pt x="9587552" y="2804615"/>
                </a:cubicBezTo>
                <a:cubicBezTo>
                  <a:pt x="9583669" y="2819371"/>
                  <a:pt x="9577870" y="2834769"/>
                  <a:pt x="9567081" y="2845558"/>
                </a:cubicBezTo>
                <a:cubicBezTo>
                  <a:pt x="9560449" y="2852190"/>
                  <a:pt x="9549003" y="2850654"/>
                  <a:pt x="9539785" y="2852382"/>
                </a:cubicBezTo>
                <a:cubicBezTo>
                  <a:pt x="9512587" y="2857481"/>
                  <a:pt x="9485150" y="2861220"/>
                  <a:pt x="9457899" y="2866029"/>
                </a:cubicBezTo>
                <a:cubicBezTo>
                  <a:pt x="9446477" y="2868045"/>
                  <a:pt x="9435152" y="2870578"/>
                  <a:pt x="9423779" y="2872853"/>
                </a:cubicBezTo>
                <a:cubicBezTo>
                  <a:pt x="9419230" y="2859205"/>
                  <a:pt x="9413463" y="2845905"/>
                  <a:pt x="9410131" y="2831910"/>
                </a:cubicBezTo>
                <a:cubicBezTo>
                  <a:pt x="9402072" y="2798061"/>
                  <a:pt x="9410537" y="2757388"/>
                  <a:pt x="9389660" y="2729552"/>
                </a:cubicBezTo>
                <a:cubicBezTo>
                  <a:pt x="9371918" y="2705896"/>
                  <a:pt x="9307773" y="2695432"/>
                  <a:pt x="9307773" y="2695432"/>
                </a:cubicBezTo>
                <a:cubicBezTo>
                  <a:pt x="9289576" y="2704531"/>
                  <a:pt x="9268179" y="2708980"/>
                  <a:pt x="9253182" y="2722728"/>
                </a:cubicBezTo>
                <a:cubicBezTo>
                  <a:pt x="9237375" y="2737218"/>
                  <a:pt x="9220965" y="2782800"/>
                  <a:pt x="9212239" y="2804615"/>
                </a:cubicBezTo>
                <a:cubicBezTo>
                  <a:pt x="9324550" y="2850861"/>
                  <a:pt x="9308619" y="2864677"/>
                  <a:pt x="9416955" y="2845558"/>
                </a:cubicBezTo>
                <a:cubicBezTo>
                  <a:pt x="9426973" y="2843790"/>
                  <a:pt x="9435152" y="2836459"/>
                  <a:pt x="9444251" y="2831910"/>
                </a:cubicBezTo>
                <a:cubicBezTo>
                  <a:pt x="9454930" y="2805213"/>
                  <a:pt x="9469902" y="2765046"/>
                  <a:pt x="9485194" y="2743200"/>
                </a:cubicBezTo>
                <a:cubicBezTo>
                  <a:pt x="9489897" y="2736481"/>
                  <a:pt x="9498842" y="2734101"/>
                  <a:pt x="9505666" y="2729552"/>
                </a:cubicBezTo>
                <a:cubicBezTo>
                  <a:pt x="9528412" y="2740925"/>
                  <a:pt x="9554222" y="2747567"/>
                  <a:pt x="9573905" y="2763671"/>
                </a:cubicBezTo>
                <a:cubicBezTo>
                  <a:pt x="9581164" y="2769610"/>
                  <a:pt x="9585643" y="2782980"/>
                  <a:pt x="9580728" y="2790967"/>
                </a:cubicBezTo>
                <a:cubicBezTo>
                  <a:pt x="9565555" y="2815623"/>
                  <a:pt x="9541555" y="2833848"/>
                  <a:pt x="9519314" y="2852382"/>
                </a:cubicBezTo>
                <a:cubicBezTo>
                  <a:pt x="9462330" y="2899869"/>
                  <a:pt x="9462243" y="2886242"/>
                  <a:pt x="9403308" y="2920621"/>
                </a:cubicBezTo>
                <a:cubicBezTo>
                  <a:pt x="9393484" y="2926352"/>
                  <a:pt x="9385111" y="2934268"/>
                  <a:pt x="9376012" y="2941092"/>
                </a:cubicBezTo>
                <a:cubicBezTo>
                  <a:pt x="9371463" y="2947916"/>
                  <a:pt x="9363180" y="2953403"/>
                  <a:pt x="9362364" y="2961564"/>
                </a:cubicBezTo>
                <a:cubicBezTo>
                  <a:pt x="9355740" y="3027798"/>
                  <a:pt x="9378596" y="3012154"/>
                  <a:pt x="9437427" y="3029803"/>
                </a:cubicBezTo>
                <a:cubicBezTo>
                  <a:pt x="9474655" y="3019650"/>
                  <a:pt x="9511695" y="3022886"/>
                  <a:pt x="9532961" y="2988859"/>
                </a:cubicBezTo>
                <a:cubicBezTo>
                  <a:pt x="9539453" y="2978472"/>
                  <a:pt x="9542060" y="2966113"/>
                  <a:pt x="9546609" y="2954740"/>
                </a:cubicBezTo>
                <a:cubicBezTo>
                  <a:pt x="9530687" y="2943367"/>
                  <a:pt x="9515744" y="2930480"/>
                  <a:pt x="9498842" y="2920621"/>
                </a:cubicBezTo>
                <a:cubicBezTo>
                  <a:pt x="9466455" y="2901729"/>
                  <a:pt x="9391697" y="2891324"/>
                  <a:pt x="9369188" y="2886501"/>
                </a:cubicBezTo>
                <a:cubicBezTo>
                  <a:pt x="9362364" y="2888776"/>
                  <a:pt x="9346572" y="2900190"/>
                  <a:pt x="9348717" y="2893325"/>
                </a:cubicBezTo>
                <a:cubicBezTo>
                  <a:pt x="9361464" y="2852534"/>
                  <a:pt x="9361001" y="2783363"/>
                  <a:pt x="9403308" y="2777319"/>
                </a:cubicBezTo>
                <a:lnTo>
                  <a:pt x="9451075" y="2770495"/>
                </a:lnTo>
                <a:cubicBezTo>
                  <a:pt x="9503391" y="2775044"/>
                  <a:pt x="9557725" y="2769053"/>
                  <a:pt x="9608024" y="2784143"/>
                </a:cubicBezTo>
                <a:cubicBezTo>
                  <a:pt x="9629592" y="2790613"/>
                  <a:pt x="9655791" y="2831910"/>
                  <a:pt x="9655791" y="2831910"/>
                </a:cubicBezTo>
                <a:cubicBezTo>
                  <a:pt x="9695305" y="2970205"/>
                  <a:pt x="9655081" y="2814438"/>
                  <a:pt x="9676263" y="3132161"/>
                </a:cubicBezTo>
                <a:cubicBezTo>
                  <a:pt x="9676982" y="3142945"/>
                  <a:pt x="9698343" y="3225490"/>
                  <a:pt x="9710382" y="3234519"/>
                </a:cubicBezTo>
                <a:cubicBezTo>
                  <a:pt x="9727159" y="3247102"/>
                  <a:pt x="9751363" y="3243451"/>
                  <a:pt x="9771797" y="3248167"/>
                </a:cubicBezTo>
                <a:cubicBezTo>
                  <a:pt x="9780936" y="3250276"/>
                  <a:pt x="9789994" y="3252716"/>
                  <a:pt x="9799093" y="3254991"/>
                </a:cubicBezTo>
                <a:cubicBezTo>
                  <a:pt x="9869606" y="3293660"/>
                  <a:pt x="9946297" y="3322745"/>
                  <a:pt x="10010633" y="3370997"/>
                </a:cubicBezTo>
                <a:cubicBezTo>
                  <a:pt x="10019731" y="3377821"/>
                  <a:pt x="10029886" y="3383426"/>
                  <a:pt x="10037928" y="3391468"/>
                </a:cubicBezTo>
                <a:cubicBezTo>
                  <a:pt x="10059567" y="3413107"/>
                  <a:pt x="10078586" y="3437221"/>
                  <a:pt x="10099343" y="3459707"/>
                </a:cubicBezTo>
                <a:cubicBezTo>
                  <a:pt x="10105889" y="3466798"/>
                  <a:pt x="10112991" y="3473355"/>
                  <a:pt x="10119815" y="3480179"/>
                </a:cubicBezTo>
                <a:cubicBezTo>
                  <a:pt x="10185910" y="3678462"/>
                  <a:pt x="10093689" y="3411451"/>
                  <a:pt x="10167582" y="3596185"/>
                </a:cubicBezTo>
                <a:cubicBezTo>
                  <a:pt x="10173732" y="3611560"/>
                  <a:pt x="10175719" y="3628337"/>
                  <a:pt x="10181230" y="3643952"/>
                </a:cubicBezTo>
                <a:cubicBezTo>
                  <a:pt x="10189384" y="3667054"/>
                  <a:pt x="10199427" y="3689445"/>
                  <a:pt x="10208525" y="3712191"/>
                </a:cubicBezTo>
                <a:cubicBezTo>
                  <a:pt x="10210800" y="3725839"/>
                  <a:pt x="10210974" y="3740008"/>
                  <a:pt x="10215349" y="3753134"/>
                </a:cubicBezTo>
                <a:cubicBezTo>
                  <a:pt x="10220174" y="3767610"/>
                  <a:pt x="10229952" y="3779992"/>
                  <a:pt x="10235821" y="3794077"/>
                </a:cubicBezTo>
                <a:cubicBezTo>
                  <a:pt x="10249140" y="3826043"/>
                  <a:pt x="10249869" y="3837023"/>
                  <a:pt x="10256293" y="3869140"/>
                </a:cubicBezTo>
                <a:cubicBezTo>
                  <a:pt x="10249469" y="3916907"/>
                  <a:pt x="10258927" y="3970081"/>
                  <a:pt x="10235821" y="4012441"/>
                </a:cubicBezTo>
                <a:cubicBezTo>
                  <a:pt x="10225958" y="4030524"/>
                  <a:pt x="10194024" y="4012987"/>
                  <a:pt x="10174406" y="4019265"/>
                </a:cubicBezTo>
                <a:cubicBezTo>
                  <a:pt x="10136571" y="4031372"/>
                  <a:pt x="10100755" y="4049266"/>
                  <a:pt x="10065224" y="4067032"/>
                </a:cubicBezTo>
                <a:cubicBezTo>
                  <a:pt x="10028830" y="4085229"/>
                  <a:pt x="9996653" y="4119086"/>
                  <a:pt x="9956042" y="4121624"/>
                </a:cubicBezTo>
                <a:lnTo>
                  <a:pt x="9846860" y="4128447"/>
                </a:lnTo>
                <a:cubicBezTo>
                  <a:pt x="9813387" y="4140261"/>
                  <a:pt x="9738286" y="4148007"/>
                  <a:pt x="9710382" y="4189862"/>
                </a:cubicBezTo>
                <a:cubicBezTo>
                  <a:pt x="9706392" y="4195847"/>
                  <a:pt x="9705833" y="4203510"/>
                  <a:pt x="9703558" y="4210334"/>
                </a:cubicBezTo>
                <a:cubicBezTo>
                  <a:pt x="9696734" y="4285397"/>
                  <a:pt x="9711625" y="4365762"/>
                  <a:pt x="9683087" y="4435522"/>
                </a:cubicBezTo>
                <a:cubicBezTo>
                  <a:pt x="9665116" y="4479452"/>
                  <a:pt x="9545547" y="4522649"/>
                  <a:pt x="9505666" y="4551528"/>
                </a:cubicBezTo>
                <a:cubicBezTo>
                  <a:pt x="9462499" y="4582787"/>
                  <a:pt x="9425035" y="4621332"/>
                  <a:pt x="9382836" y="4653886"/>
                </a:cubicBezTo>
                <a:cubicBezTo>
                  <a:pt x="9339230" y="4687525"/>
                  <a:pt x="9242142" y="4756302"/>
                  <a:pt x="9184943" y="4783540"/>
                </a:cubicBezTo>
                <a:cubicBezTo>
                  <a:pt x="9141126" y="4804405"/>
                  <a:pt x="9120400" y="4804459"/>
                  <a:pt x="9075761" y="4810835"/>
                </a:cubicBezTo>
                <a:cubicBezTo>
                  <a:pt x="9018895" y="4804011"/>
                  <a:pt x="8960299" y="4805870"/>
                  <a:pt x="8905164" y="4790364"/>
                </a:cubicBezTo>
                <a:cubicBezTo>
                  <a:pt x="8820923" y="4766671"/>
                  <a:pt x="8690295" y="4709976"/>
                  <a:pt x="8591266" y="4667534"/>
                </a:cubicBezTo>
                <a:cubicBezTo>
                  <a:pt x="8559421" y="4635689"/>
                  <a:pt x="8522752" y="4608029"/>
                  <a:pt x="8495731" y="4572000"/>
                </a:cubicBezTo>
                <a:cubicBezTo>
                  <a:pt x="8475260" y="4544704"/>
                  <a:pt x="8456522" y="4516018"/>
                  <a:pt x="8434317" y="4490113"/>
                </a:cubicBezTo>
                <a:cubicBezTo>
                  <a:pt x="8420669" y="4474191"/>
                  <a:pt x="8406159" y="4458968"/>
                  <a:pt x="8393373" y="4442346"/>
                </a:cubicBezTo>
                <a:cubicBezTo>
                  <a:pt x="8383372" y="4429345"/>
                  <a:pt x="8377676" y="4413001"/>
                  <a:pt x="8366078" y="4401403"/>
                </a:cubicBezTo>
                <a:cubicBezTo>
                  <a:pt x="8354479" y="4389804"/>
                  <a:pt x="8339710" y="4381630"/>
                  <a:pt x="8325134" y="4374107"/>
                </a:cubicBezTo>
                <a:cubicBezTo>
                  <a:pt x="8269082" y="4345177"/>
                  <a:pt x="8212993" y="4315920"/>
                  <a:pt x="8154537" y="4292221"/>
                </a:cubicBezTo>
                <a:cubicBezTo>
                  <a:pt x="7997275" y="4228466"/>
                  <a:pt x="7952578" y="4196652"/>
                  <a:pt x="7820167" y="4169391"/>
                </a:cubicBezTo>
                <a:cubicBezTo>
                  <a:pt x="7770350" y="4159135"/>
                  <a:pt x="7720084" y="4151194"/>
                  <a:pt x="7670042" y="4142095"/>
                </a:cubicBezTo>
                <a:lnTo>
                  <a:pt x="7356143" y="4148919"/>
                </a:lnTo>
                <a:cubicBezTo>
                  <a:pt x="7261287" y="4159822"/>
                  <a:pt x="7171370" y="4200833"/>
                  <a:pt x="7076364" y="4210334"/>
                </a:cubicBezTo>
                <a:lnTo>
                  <a:pt x="7008125" y="4217158"/>
                </a:lnTo>
                <a:cubicBezTo>
                  <a:pt x="6832431" y="4254806"/>
                  <a:pt x="6992083" y="4218358"/>
                  <a:pt x="6769290" y="4278573"/>
                </a:cubicBezTo>
                <a:cubicBezTo>
                  <a:pt x="6750029" y="4283779"/>
                  <a:pt x="6631929" y="4309722"/>
                  <a:pt x="6598693" y="4326340"/>
                </a:cubicBezTo>
                <a:cubicBezTo>
                  <a:pt x="6572166" y="4339603"/>
                  <a:pt x="6549666" y="4359906"/>
                  <a:pt x="6523630" y="4374107"/>
                </a:cubicBezTo>
                <a:cubicBezTo>
                  <a:pt x="6499501" y="4387268"/>
                  <a:pt x="6472914" y="4395473"/>
                  <a:pt x="6448567" y="4408226"/>
                </a:cubicBezTo>
                <a:cubicBezTo>
                  <a:pt x="6367697" y="4450586"/>
                  <a:pt x="6284238" y="4517965"/>
                  <a:pt x="6223379" y="4578824"/>
                </a:cubicBezTo>
                <a:cubicBezTo>
                  <a:pt x="6209731" y="4592472"/>
                  <a:pt x="6193654" y="4604061"/>
                  <a:pt x="6182436" y="4619767"/>
                </a:cubicBezTo>
                <a:cubicBezTo>
                  <a:pt x="6171458" y="4635136"/>
                  <a:pt x="6134402" y="4721019"/>
                  <a:pt x="6127845" y="4735773"/>
                </a:cubicBezTo>
                <a:cubicBezTo>
                  <a:pt x="6136943" y="4794913"/>
                  <a:pt x="6130585" y="4858628"/>
                  <a:pt x="6155140" y="4913194"/>
                </a:cubicBezTo>
                <a:cubicBezTo>
                  <a:pt x="6173621" y="4954263"/>
                  <a:pt x="6214253" y="4982239"/>
                  <a:pt x="6250675" y="5008728"/>
                </a:cubicBezTo>
                <a:cubicBezTo>
                  <a:pt x="6275696" y="5026925"/>
                  <a:pt x="6298065" y="5049483"/>
                  <a:pt x="6325737" y="5063319"/>
                </a:cubicBezTo>
                <a:cubicBezTo>
                  <a:pt x="6340123" y="5070512"/>
                  <a:pt x="6357659" y="5067387"/>
                  <a:pt x="6373505" y="5070143"/>
                </a:cubicBezTo>
                <a:cubicBezTo>
                  <a:pt x="6498916" y="5091954"/>
                  <a:pt x="6459143" y="5083371"/>
                  <a:pt x="6571397" y="5117910"/>
                </a:cubicBezTo>
                <a:cubicBezTo>
                  <a:pt x="6628263" y="5108812"/>
                  <a:pt x="6685523" y="5101909"/>
                  <a:pt x="6741994" y="5090615"/>
                </a:cubicBezTo>
                <a:cubicBezTo>
                  <a:pt x="6764221" y="5086170"/>
                  <a:pt x="6848295" y="5057455"/>
                  <a:pt x="6871648" y="5049671"/>
                </a:cubicBezTo>
                <a:cubicBezTo>
                  <a:pt x="7035472" y="5064564"/>
                  <a:pt x="7039516" y="5053376"/>
                  <a:pt x="7206018" y="5124734"/>
                </a:cubicBezTo>
                <a:cubicBezTo>
                  <a:pt x="7212630" y="5127568"/>
                  <a:pt x="7210567" y="5138382"/>
                  <a:pt x="7212842" y="5145206"/>
                </a:cubicBezTo>
                <a:cubicBezTo>
                  <a:pt x="7206018" y="5204346"/>
                  <a:pt x="7211196" y="5266149"/>
                  <a:pt x="7192370" y="5322626"/>
                </a:cubicBezTo>
                <a:cubicBezTo>
                  <a:pt x="7186571" y="5340024"/>
                  <a:pt x="7160029" y="5340005"/>
                  <a:pt x="7144603" y="5349922"/>
                </a:cubicBezTo>
                <a:cubicBezTo>
                  <a:pt x="7128144" y="5360503"/>
                  <a:pt x="7113429" y="5373671"/>
                  <a:pt x="7096836" y="5384041"/>
                </a:cubicBezTo>
                <a:cubicBezTo>
                  <a:pt x="7076977" y="5396453"/>
                  <a:pt x="7054478" y="5404549"/>
                  <a:pt x="7035421" y="5418161"/>
                </a:cubicBezTo>
                <a:cubicBezTo>
                  <a:pt x="7008389" y="5437470"/>
                  <a:pt x="6978183" y="5483105"/>
                  <a:pt x="6960358" y="5506871"/>
                </a:cubicBezTo>
                <a:cubicBezTo>
                  <a:pt x="6958083" y="5527343"/>
                  <a:pt x="6951484" y="5547791"/>
                  <a:pt x="6953534" y="5568286"/>
                </a:cubicBezTo>
                <a:cubicBezTo>
                  <a:pt x="6958373" y="5616671"/>
                  <a:pt x="6964475" y="5665795"/>
                  <a:pt x="6980830" y="5711588"/>
                </a:cubicBezTo>
                <a:cubicBezTo>
                  <a:pt x="6987883" y="5731337"/>
                  <a:pt x="7005151" y="5746569"/>
                  <a:pt x="7021773" y="5759355"/>
                </a:cubicBezTo>
                <a:cubicBezTo>
                  <a:pt x="7053589" y="5783829"/>
                  <a:pt x="7118564" y="5787997"/>
                  <a:pt x="7151427" y="5793474"/>
                </a:cubicBezTo>
                <a:cubicBezTo>
                  <a:pt x="7178723" y="5791199"/>
                  <a:pt x="7206576" y="5792592"/>
                  <a:pt x="7233314" y="5786650"/>
                </a:cubicBezTo>
                <a:cubicBezTo>
                  <a:pt x="7248209" y="5783340"/>
                  <a:pt x="7260278" y="5772295"/>
                  <a:pt x="7274257" y="5766179"/>
                </a:cubicBezTo>
                <a:cubicBezTo>
                  <a:pt x="7296702" y="5756360"/>
                  <a:pt x="7319336" y="5746869"/>
                  <a:pt x="7342496" y="5738883"/>
                </a:cubicBezTo>
                <a:cubicBezTo>
                  <a:pt x="7385342" y="5724109"/>
                  <a:pt x="7472149" y="5697940"/>
                  <a:pt x="7472149" y="5697940"/>
                </a:cubicBezTo>
                <a:cubicBezTo>
                  <a:pt x="7488072" y="5684292"/>
                  <a:pt x="7502675" y="5668934"/>
                  <a:pt x="7519917" y="5656997"/>
                </a:cubicBezTo>
                <a:cubicBezTo>
                  <a:pt x="7532463" y="5648312"/>
                  <a:pt x="7548816" y="5645893"/>
                  <a:pt x="7560860" y="5636525"/>
                </a:cubicBezTo>
                <a:cubicBezTo>
                  <a:pt x="7569837" y="5629542"/>
                  <a:pt x="7570046" y="5610640"/>
                  <a:pt x="7581331" y="5609229"/>
                </a:cubicBezTo>
                <a:cubicBezTo>
                  <a:pt x="7701147" y="5594252"/>
                  <a:pt x="7822442" y="5595582"/>
                  <a:pt x="7942997" y="5588758"/>
                </a:cubicBezTo>
                <a:cubicBezTo>
                  <a:pt x="7956645" y="5584209"/>
                  <a:pt x="7969922" y="5578345"/>
                  <a:pt x="7983940" y="5575110"/>
                </a:cubicBezTo>
                <a:cubicBezTo>
                  <a:pt x="8060001" y="5557557"/>
                  <a:pt x="8127871" y="5575683"/>
                  <a:pt x="8209128" y="5581934"/>
                </a:cubicBezTo>
                <a:cubicBezTo>
                  <a:pt x="8236424" y="5588758"/>
                  <a:pt x="8264174" y="5593970"/>
                  <a:pt x="8291015" y="5602406"/>
                </a:cubicBezTo>
                <a:cubicBezTo>
                  <a:pt x="8343857" y="5619014"/>
                  <a:pt x="8447964" y="5656997"/>
                  <a:pt x="8447964" y="5656997"/>
                </a:cubicBezTo>
                <a:cubicBezTo>
                  <a:pt x="8530619" y="5727844"/>
                  <a:pt x="8530780" y="5731818"/>
                  <a:pt x="8666328" y="5807122"/>
                </a:cubicBezTo>
                <a:cubicBezTo>
                  <a:pt x="8689602" y="5820052"/>
                  <a:pt x="8716370" y="5825319"/>
                  <a:pt x="8741391" y="5834418"/>
                </a:cubicBezTo>
                <a:cubicBezTo>
                  <a:pt x="8802473" y="5926037"/>
                  <a:pt x="8770660" y="5883026"/>
                  <a:pt x="8966579" y="6018662"/>
                </a:cubicBezTo>
                <a:cubicBezTo>
                  <a:pt x="9011813" y="6049978"/>
                  <a:pt x="9064545" y="6069381"/>
                  <a:pt x="9109881" y="6100549"/>
                </a:cubicBezTo>
                <a:cubicBezTo>
                  <a:pt x="9137746" y="6119706"/>
                  <a:pt x="9156981" y="6149774"/>
                  <a:pt x="9184943" y="6168788"/>
                </a:cubicBezTo>
                <a:cubicBezTo>
                  <a:pt x="9199897" y="6178957"/>
                  <a:pt x="9294498" y="6224593"/>
                  <a:pt x="9328245" y="6237026"/>
                </a:cubicBezTo>
                <a:cubicBezTo>
                  <a:pt x="9398453" y="6262892"/>
                  <a:pt x="9468206" y="6290304"/>
                  <a:pt x="9539785" y="6312089"/>
                </a:cubicBezTo>
                <a:cubicBezTo>
                  <a:pt x="9573072" y="6322220"/>
                  <a:pt x="9607918" y="6326286"/>
                  <a:pt x="9642143" y="6332561"/>
                </a:cubicBezTo>
                <a:lnTo>
                  <a:pt x="9949218" y="6387152"/>
                </a:lnTo>
                <a:cubicBezTo>
                  <a:pt x="10126468" y="6475777"/>
                  <a:pt x="9976468" y="6406000"/>
                  <a:pt x="10481481" y="6393976"/>
                </a:cubicBezTo>
                <a:cubicBezTo>
                  <a:pt x="10504334" y="6393432"/>
                  <a:pt x="10526973" y="6389427"/>
                  <a:pt x="10549719" y="6387152"/>
                </a:cubicBezTo>
                <a:cubicBezTo>
                  <a:pt x="10647102" y="6348198"/>
                  <a:pt x="10589393" y="6363551"/>
                  <a:pt x="10699845" y="6353032"/>
                </a:cubicBezTo>
                <a:lnTo>
                  <a:pt x="10904561" y="6332561"/>
                </a:lnTo>
                <a:cubicBezTo>
                  <a:pt x="10923473" y="6326887"/>
                  <a:pt x="11013873" y="6300517"/>
                  <a:pt x="11034215" y="6291618"/>
                </a:cubicBezTo>
                <a:cubicBezTo>
                  <a:pt x="11051016" y="6284268"/>
                  <a:pt x="11065409" y="6272173"/>
                  <a:pt x="11081982" y="6264322"/>
                </a:cubicBezTo>
                <a:cubicBezTo>
                  <a:pt x="11155282" y="6229601"/>
                  <a:pt x="11142440" y="6234489"/>
                  <a:pt x="11197988" y="6223379"/>
                </a:cubicBezTo>
                <a:lnTo>
                  <a:pt x="11361761" y="6271146"/>
                </a:ln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F057206-D6B9-3480-5280-5FC628686D36}"/>
              </a:ext>
            </a:extLst>
          </p:cNvPr>
          <p:cNvSpPr/>
          <p:nvPr/>
        </p:nvSpPr>
        <p:spPr>
          <a:xfrm>
            <a:off x="2296236" y="22518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47B006-C0E1-7680-0031-233C304C543C}"/>
              </a:ext>
            </a:extLst>
          </p:cNvPr>
          <p:cNvSpPr/>
          <p:nvPr/>
        </p:nvSpPr>
        <p:spPr>
          <a:xfrm>
            <a:off x="2438855" y="283418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0651308-F2C2-CB35-AE0A-D25352E5C18A}"/>
              </a:ext>
            </a:extLst>
          </p:cNvPr>
          <p:cNvSpPr/>
          <p:nvPr/>
        </p:nvSpPr>
        <p:spPr>
          <a:xfrm>
            <a:off x="2621735" y="432179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DFFCE5-2C3A-C999-163C-6FD63F0F7567}"/>
              </a:ext>
            </a:extLst>
          </p:cNvPr>
          <p:cNvSpPr/>
          <p:nvPr/>
        </p:nvSpPr>
        <p:spPr>
          <a:xfrm>
            <a:off x="3895298" y="446509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8E4647-8DCE-141F-C5D5-179E9CDE54CA}"/>
              </a:ext>
            </a:extLst>
          </p:cNvPr>
          <p:cNvSpPr/>
          <p:nvPr/>
        </p:nvSpPr>
        <p:spPr>
          <a:xfrm>
            <a:off x="3895298" y="418667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DAC121-E13E-3FCA-1CAE-9247C8B8D393}"/>
              </a:ext>
            </a:extLst>
          </p:cNvPr>
          <p:cNvSpPr/>
          <p:nvPr/>
        </p:nvSpPr>
        <p:spPr>
          <a:xfrm>
            <a:off x="4078178" y="4320428"/>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2146C5-744D-0BFE-8605-18C09BD58216}"/>
              </a:ext>
            </a:extLst>
          </p:cNvPr>
          <p:cNvSpPr/>
          <p:nvPr/>
        </p:nvSpPr>
        <p:spPr>
          <a:xfrm>
            <a:off x="5662684" y="188612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8FEEE7E-959C-31DA-786C-22A378145E10}"/>
              </a:ext>
            </a:extLst>
          </p:cNvPr>
          <p:cNvSpPr/>
          <p:nvPr/>
        </p:nvSpPr>
        <p:spPr>
          <a:xfrm>
            <a:off x="4850642" y="246842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FC43F7-FE50-455E-9D64-4BC133DB3AC4}"/>
              </a:ext>
            </a:extLst>
          </p:cNvPr>
          <p:cNvSpPr/>
          <p:nvPr/>
        </p:nvSpPr>
        <p:spPr>
          <a:xfrm>
            <a:off x="6975029" y="198120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7EF61FF-E101-B6E0-6FAA-A93476A5362E}"/>
              </a:ext>
            </a:extLst>
          </p:cNvPr>
          <p:cNvSpPr/>
          <p:nvPr/>
        </p:nvSpPr>
        <p:spPr>
          <a:xfrm>
            <a:off x="9017872" y="2094022"/>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7AD937-3352-B17F-F110-4C2CB2824E2B}"/>
              </a:ext>
            </a:extLst>
          </p:cNvPr>
          <p:cNvSpPr/>
          <p:nvPr/>
        </p:nvSpPr>
        <p:spPr>
          <a:xfrm>
            <a:off x="10159621" y="3199945"/>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288BB64-A8FB-7AB4-D5C7-4AE51D07D74B}"/>
              </a:ext>
            </a:extLst>
          </p:cNvPr>
          <p:cNvSpPr/>
          <p:nvPr/>
        </p:nvSpPr>
        <p:spPr>
          <a:xfrm>
            <a:off x="10395727" y="3366903"/>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DFE545-B836-C2A8-CF5F-89AFD3C1F484}"/>
              </a:ext>
            </a:extLst>
          </p:cNvPr>
          <p:cNvSpPr/>
          <p:nvPr/>
        </p:nvSpPr>
        <p:spPr>
          <a:xfrm>
            <a:off x="8834992" y="4765344"/>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5766EE1-C78A-B898-65DE-1AF35D877546}"/>
              </a:ext>
            </a:extLst>
          </p:cNvPr>
          <p:cNvSpPr/>
          <p:nvPr/>
        </p:nvSpPr>
        <p:spPr>
          <a:xfrm>
            <a:off x="10029967" y="6734181"/>
            <a:ext cx="365760" cy="365760"/>
          </a:xfrm>
          <a:prstGeom prst="ellipse">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681145E-6E57-3733-620D-2E2DCE5DF261}"/>
              </a:ext>
            </a:extLst>
          </p:cNvPr>
          <p:cNvCxnSpPr>
            <a:cxnSpLocks/>
            <a:endCxn id="5" idx="1"/>
          </p:cNvCxnSpPr>
          <p:nvPr/>
        </p:nvCxnSpPr>
        <p:spPr>
          <a:xfrm>
            <a:off x="1235975" y="1100011"/>
            <a:ext cx="1113825" cy="1205434"/>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57C07AD-C9F5-DAE1-09A6-E840F51731B9}"/>
              </a:ext>
            </a:extLst>
          </p:cNvPr>
          <p:cNvSpPr/>
          <p:nvPr/>
        </p:nvSpPr>
        <p:spPr>
          <a:xfrm>
            <a:off x="794982" y="668740"/>
            <a:ext cx="457200" cy="457200"/>
          </a:xfrm>
          <a:prstGeom prst="rect">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66CC192-E1B8-D5A3-FDF6-067E612AD412}"/>
              </a:ext>
            </a:extLst>
          </p:cNvPr>
          <p:cNvCxnSpPr>
            <a:cxnSpLocks/>
          </p:cNvCxnSpPr>
          <p:nvPr/>
        </p:nvCxnSpPr>
        <p:spPr>
          <a:xfrm>
            <a:off x="2479116" y="2459782"/>
            <a:ext cx="142619" cy="55728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F11E503-50C5-ECD9-B6AA-070D1AB071BD}"/>
              </a:ext>
            </a:extLst>
          </p:cNvPr>
          <p:cNvCxnSpPr>
            <a:cxnSpLocks/>
          </p:cNvCxnSpPr>
          <p:nvPr/>
        </p:nvCxnSpPr>
        <p:spPr>
          <a:xfrm>
            <a:off x="2641865" y="3026923"/>
            <a:ext cx="162750" cy="147638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5005EB5-0FD7-C0EB-2447-946855C8ECD8}"/>
              </a:ext>
            </a:extLst>
          </p:cNvPr>
          <p:cNvCxnSpPr>
            <a:cxnSpLocks/>
          </p:cNvCxnSpPr>
          <p:nvPr/>
        </p:nvCxnSpPr>
        <p:spPr>
          <a:xfrm>
            <a:off x="2675299" y="4621536"/>
            <a:ext cx="1402879" cy="13986"/>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BC06AD3-5D59-0776-FD7F-95442713C27A}"/>
              </a:ext>
            </a:extLst>
          </p:cNvPr>
          <p:cNvCxnSpPr>
            <a:cxnSpLocks/>
          </p:cNvCxnSpPr>
          <p:nvPr/>
        </p:nvCxnSpPr>
        <p:spPr>
          <a:xfrm>
            <a:off x="10266680" y="6917061"/>
            <a:ext cx="2167501" cy="145577"/>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3702E3D-B7DB-6829-6F7D-64CBC9FB55E1}"/>
              </a:ext>
            </a:extLst>
          </p:cNvPr>
          <p:cNvCxnSpPr>
            <a:cxnSpLocks/>
          </p:cNvCxnSpPr>
          <p:nvPr/>
        </p:nvCxnSpPr>
        <p:spPr>
          <a:xfrm flipV="1">
            <a:off x="4078178" y="4503308"/>
            <a:ext cx="177874" cy="18288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25AA72C-A490-0FDB-EBA0-7C993FC340DC}"/>
              </a:ext>
            </a:extLst>
          </p:cNvPr>
          <p:cNvCxnSpPr>
            <a:cxnSpLocks/>
          </p:cNvCxnSpPr>
          <p:nvPr/>
        </p:nvCxnSpPr>
        <p:spPr>
          <a:xfrm>
            <a:off x="4077269" y="4331343"/>
            <a:ext cx="178783" cy="13042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FD8FDD-6800-906A-29BF-C5CAF92B2DF1}"/>
              </a:ext>
            </a:extLst>
          </p:cNvPr>
          <p:cNvCxnSpPr>
            <a:cxnSpLocks/>
          </p:cNvCxnSpPr>
          <p:nvPr/>
        </p:nvCxnSpPr>
        <p:spPr>
          <a:xfrm flipV="1">
            <a:off x="4077269" y="2061355"/>
            <a:ext cx="1744922" cy="229728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5FCC9D6-D8F7-30DD-31E0-214901C8CCCD}"/>
              </a:ext>
            </a:extLst>
          </p:cNvPr>
          <p:cNvCxnSpPr>
            <a:cxnSpLocks/>
          </p:cNvCxnSpPr>
          <p:nvPr/>
        </p:nvCxnSpPr>
        <p:spPr>
          <a:xfrm flipV="1">
            <a:off x="5033522" y="2069001"/>
            <a:ext cx="752598" cy="599835"/>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FE484C1-06EF-5BF2-79CA-578DD3BFC26C}"/>
              </a:ext>
            </a:extLst>
          </p:cNvPr>
          <p:cNvCxnSpPr>
            <a:cxnSpLocks/>
          </p:cNvCxnSpPr>
          <p:nvPr/>
        </p:nvCxnSpPr>
        <p:spPr>
          <a:xfrm flipV="1">
            <a:off x="5033522" y="2177962"/>
            <a:ext cx="2141135" cy="473343"/>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726D15F1-D00A-8447-784C-728124AC1B55}"/>
              </a:ext>
            </a:extLst>
          </p:cNvPr>
          <p:cNvCxnSpPr>
            <a:cxnSpLocks/>
          </p:cNvCxnSpPr>
          <p:nvPr/>
        </p:nvCxnSpPr>
        <p:spPr>
          <a:xfrm>
            <a:off x="7174657" y="2164081"/>
            <a:ext cx="2026095" cy="87800"/>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46C8C7E-7B0C-A629-1A60-FB013F831057}"/>
              </a:ext>
            </a:extLst>
          </p:cNvPr>
          <p:cNvCxnSpPr>
            <a:cxnSpLocks/>
          </p:cNvCxnSpPr>
          <p:nvPr/>
        </p:nvCxnSpPr>
        <p:spPr>
          <a:xfrm>
            <a:off x="9200752" y="2276902"/>
            <a:ext cx="1174450" cy="108801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DC07465-889C-4D59-2851-6332532EED87}"/>
              </a:ext>
            </a:extLst>
          </p:cNvPr>
          <p:cNvCxnSpPr>
            <a:cxnSpLocks/>
          </p:cNvCxnSpPr>
          <p:nvPr/>
        </p:nvCxnSpPr>
        <p:spPr>
          <a:xfrm>
            <a:off x="10342501" y="3382825"/>
            <a:ext cx="261301" cy="166958"/>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4D24C3F-11B7-2EFF-DBEF-F9813CD8D3F2}"/>
              </a:ext>
            </a:extLst>
          </p:cNvPr>
          <p:cNvCxnSpPr>
            <a:cxnSpLocks/>
          </p:cNvCxnSpPr>
          <p:nvPr/>
        </p:nvCxnSpPr>
        <p:spPr>
          <a:xfrm flipH="1">
            <a:off x="9017474" y="3549783"/>
            <a:ext cx="1507907" cy="1423462"/>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E075C0F-1E37-54F0-7834-4F665B02A2D7}"/>
              </a:ext>
            </a:extLst>
          </p:cNvPr>
          <p:cNvCxnSpPr>
            <a:cxnSpLocks/>
          </p:cNvCxnSpPr>
          <p:nvPr/>
        </p:nvCxnSpPr>
        <p:spPr>
          <a:xfrm>
            <a:off x="9017474" y="4902192"/>
            <a:ext cx="1195373" cy="2014869"/>
          </a:xfrm>
          <a:prstGeom prst="line">
            <a:avLst/>
          </a:prstGeom>
          <a:ln w="57150">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F84F4379-BD9E-458F-C390-AFE0CEA7FC3B}"/>
              </a:ext>
            </a:extLst>
          </p:cNvPr>
          <p:cNvSpPr/>
          <p:nvPr/>
        </p:nvSpPr>
        <p:spPr>
          <a:xfrm>
            <a:off x="12227257" y="6834038"/>
            <a:ext cx="457200" cy="457200"/>
          </a:xfrm>
          <a:prstGeom prst="rect">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08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0796-185B-B90A-9940-3B82FBD18A03}"/>
              </a:ext>
            </a:extLst>
          </p:cNvPr>
          <p:cNvSpPr>
            <a:spLocks noGrp="1"/>
          </p:cNvSpPr>
          <p:nvPr>
            <p:ph type="ctrTitle"/>
          </p:nvPr>
        </p:nvSpPr>
        <p:spPr/>
        <p:txBody>
          <a:bodyPr/>
          <a:lstStyle/>
          <a:p>
            <a:r>
              <a:rPr lang="en-US" dirty="0"/>
              <a:t>How can we model how our samples arise from the underlying movement?</a:t>
            </a:r>
          </a:p>
        </p:txBody>
      </p:sp>
    </p:spTree>
    <p:extLst>
      <p:ext uri="{BB962C8B-B14F-4D97-AF65-F5344CB8AC3E}">
        <p14:creationId xmlns:p14="http://schemas.microsoft.com/office/powerpoint/2010/main" val="22715024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3610-9CF6-FEB7-1CF8-0E9530A128C1}"/>
              </a:ext>
            </a:extLst>
          </p:cNvPr>
          <p:cNvSpPr>
            <a:spLocks noGrp="1"/>
          </p:cNvSpPr>
          <p:nvPr>
            <p:ph type="title"/>
          </p:nvPr>
        </p:nvSpPr>
        <p:spPr/>
        <p:txBody>
          <a:bodyPr/>
          <a:lstStyle/>
          <a:p>
            <a:r>
              <a:rPr lang="en-US" dirty="0"/>
              <a:t>Random Walks</a:t>
            </a:r>
          </a:p>
        </p:txBody>
      </p:sp>
      <p:sp>
        <p:nvSpPr>
          <p:cNvPr id="3" name="Content Placeholder 2">
            <a:extLst>
              <a:ext uri="{FF2B5EF4-FFF2-40B4-BE49-F238E27FC236}">
                <a16:creationId xmlns:a16="http://schemas.microsoft.com/office/drawing/2014/main" id="{479983DF-E9FE-03C5-A939-5A38905AB9D6}"/>
              </a:ext>
            </a:extLst>
          </p:cNvPr>
          <p:cNvSpPr>
            <a:spLocks noGrp="1"/>
          </p:cNvSpPr>
          <p:nvPr>
            <p:ph idx="1"/>
          </p:nvPr>
        </p:nvSpPr>
        <p:spPr/>
        <p:txBody>
          <a:bodyPr>
            <a:normAutofit/>
          </a:bodyPr>
          <a:lstStyle/>
          <a:p>
            <a:r>
              <a:rPr lang="en-US" sz="4000" dirty="0"/>
              <a:t>Random process that creates a path from a series of steps</a:t>
            </a:r>
          </a:p>
          <a:p>
            <a:endParaRPr lang="en-US" sz="4000" dirty="0"/>
          </a:p>
          <a:p>
            <a:r>
              <a:rPr lang="en-US" sz="4000" dirty="0"/>
              <a:t>Formulated in continuous time</a:t>
            </a:r>
          </a:p>
          <a:p>
            <a:pPr lvl="1"/>
            <a:r>
              <a:rPr lang="en-US" sz="3600" dirty="0"/>
              <a:t>Differential equations (calculus!)</a:t>
            </a:r>
          </a:p>
          <a:p>
            <a:pPr lvl="1"/>
            <a:endParaRPr lang="en-US" sz="3600" dirty="0"/>
          </a:p>
          <a:p>
            <a:r>
              <a:rPr lang="en-US" sz="4000" dirty="0"/>
              <a:t>Formulated in discrete time</a:t>
            </a:r>
          </a:p>
          <a:p>
            <a:pPr lvl="1"/>
            <a:r>
              <a:rPr lang="en-US" sz="3600" dirty="0"/>
              <a:t>Difference equations</a:t>
            </a:r>
          </a:p>
        </p:txBody>
      </p:sp>
      <p:pic>
        <p:nvPicPr>
          <p:cNvPr id="5" name="Picture 4" descr="A penguin standing in the snow&#10;&#10;Description automatically generated">
            <a:extLst>
              <a:ext uri="{FF2B5EF4-FFF2-40B4-BE49-F238E27FC236}">
                <a16:creationId xmlns:a16="http://schemas.microsoft.com/office/drawing/2014/main" id="{32E1231E-C170-6AA7-6D47-5D6BEDD1C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524" y="2742986"/>
            <a:ext cx="5274648" cy="4654101"/>
          </a:xfrm>
          <a:prstGeom prst="rect">
            <a:avLst/>
          </a:prstGeom>
        </p:spPr>
      </p:pic>
    </p:spTree>
    <p:extLst>
      <p:ext uri="{BB962C8B-B14F-4D97-AF65-F5344CB8AC3E}">
        <p14:creationId xmlns:p14="http://schemas.microsoft.com/office/powerpoint/2010/main" val="1471106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A4C7-89CE-0D54-585E-3967DDA20CA5}"/>
              </a:ext>
            </a:extLst>
          </p:cNvPr>
          <p:cNvSpPr>
            <a:spLocks noGrp="1"/>
          </p:cNvSpPr>
          <p:nvPr>
            <p:ph type="title"/>
          </p:nvPr>
        </p:nvSpPr>
        <p:spPr/>
        <p:txBody>
          <a:bodyPr/>
          <a:lstStyle/>
          <a:p>
            <a:r>
              <a:rPr lang="en-US" dirty="0"/>
              <a:t>Classifying Random Walks</a:t>
            </a:r>
          </a:p>
        </p:txBody>
      </p:sp>
      <p:sp>
        <p:nvSpPr>
          <p:cNvPr id="3" name="Content Placeholder 2">
            <a:extLst>
              <a:ext uri="{FF2B5EF4-FFF2-40B4-BE49-F238E27FC236}">
                <a16:creationId xmlns:a16="http://schemas.microsoft.com/office/drawing/2014/main" id="{9D462F7A-D476-2331-63BE-FF7B2A1B9B98}"/>
              </a:ext>
            </a:extLst>
          </p:cNvPr>
          <p:cNvSpPr>
            <a:spLocks noGrp="1"/>
          </p:cNvSpPr>
          <p:nvPr>
            <p:ph idx="1"/>
          </p:nvPr>
        </p:nvSpPr>
        <p:spPr/>
        <p:txBody>
          <a:bodyPr>
            <a:normAutofit/>
          </a:bodyPr>
          <a:lstStyle/>
          <a:p>
            <a:r>
              <a:rPr lang="en-US" sz="4400" dirty="0"/>
              <a:t>Simple (pure) random walk (RW)</a:t>
            </a:r>
          </a:p>
          <a:p>
            <a:endParaRPr lang="en-US" sz="4400" dirty="0"/>
          </a:p>
          <a:p>
            <a:r>
              <a:rPr lang="en-US" sz="4400" dirty="0"/>
              <a:t>Correlated random walk (CRW)</a:t>
            </a:r>
          </a:p>
          <a:p>
            <a:endParaRPr lang="en-US" sz="4400" dirty="0"/>
          </a:p>
          <a:p>
            <a:r>
              <a:rPr lang="en-US" sz="4400" dirty="0"/>
              <a:t>Biased random walk (BRW)</a:t>
            </a:r>
          </a:p>
          <a:p>
            <a:endParaRPr lang="en-US" sz="4400" dirty="0"/>
          </a:p>
          <a:p>
            <a:r>
              <a:rPr lang="en-US" sz="4400" dirty="0"/>
              <a:t>Biased correlated random walk (BCRW)</a:t>
            </a:r>
          </a:p>
        </p:txBody>
      </p:sp>
    </p:spTree>
    <p:extLst>
      <p:ext uri="{BB962C8B-B14F-4D97-AF65-F5344CB8AC3E}">
        <p14:creationId xmlns:p14="http://schemas.microsoft.com/office/powerpoint/2010/main" val="3028679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3EFA-2AD1-6E29-D256-A24B8C3C7CCE}"/>
              </a:ext>
            </a:extLst>
          </p:cNvPr>
          <p:cNvSpPr>
            <a:spLocks noGrp="1"/>
          </p:cNvSpPr>
          <p:nvPr>
            <p:ph type="title"/>
          </p:nvPr>
        </p:nvSpPr>
        <p:spPr/>
        <p:txBody>
          <a:bodyPr/>
          <a:lstStyle/>
          <a:p>
            <a:r>
              <a:rPr lang="en-US" dirty="0"/>
              <a:t>Why is this so hard?</a:t>
            </a:r>
          </a:p>
        </p:txBody>
      </p:sp>
      <p:sp>
        <p:nvSpPr>
          <p:cNvPr id="4" name="Content Placeholder 2">
            <a:extLst>
              <a:ext uri="{FF2B5EF4-FFF2-40B4-BE49-F238E27FC236}">
                <a16:creationId xmlns:a16="http://schemas.microsoft.com/office/drawing/2014/main" id="{89EBF8D7-56D5-2FDC-9A71-2652F7EAD891}"/>
              </a:ext>
            </a:extLst>
          </p:cNvPr>
          <p:cNvSpPr txBox="1">
            <a:spLocks/>
          </p:cNvSpPr>
          <p:nvPr/>
        </p:nvSpPr>
        <p:spPr>
          <a:xfrm>
            <a:off x="659757" y="1828800"/>
            <a:ext cx="4421529" cy="2708476"/>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GIS Skills</a:t>
            </a:r>
          </a:p>
          <a:p>
            <a:r>
              <a:rPr lang="en-US" dirty="0"/>
              <a:t>Coordinate systems</a:t>
            </a:r>
          </a:p>
          <a:p>
            <a:r>
              <a:rPr lang="en-US" dirty="0"/>
              <a:t>Projections</a:t>
            </a:r>
          </a:p>
          <a:p>
            <a:r>
              <a:rPr lang="en-US" dirty="0"/>
              <a:t>Layers</a:t>
            </a:r>
          </a:p>
        </p:txBody>
      </p:sp>
      <p:sp>
        <p:nvSpPr>
          <p:cNvPr id="5" name="Content Placeholder 2">
            <a:extLst>
              <a:ext uri="{FF2B5EF4-FFF2-40B4-BE49-F238E27FC236}">
                <a16:creationId xmlns:a16="http://schemas.microsoft.com/office/drawing/2014/main" id="{A0F69B34-59CD-1745-E198-1841667DDEA4}"/>
              </a:ext>
            </a:extLst>
          </p:cNvPr>
          <p:cNvSpPr txBox="1">
            <a:spLocks/>
          </p:cNvSpPr>
          <p:nvPr/>
        </p:nvSpPr>
        <p:spPr>
          <a:xfrm>
            <a:off x="5650376" y="1828800"/>
            <a:ext cx="4801564" cy="2708476"/>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Statistics</a:t>
            </a:r>
          </a:p>
          <a:p>
            <a:r>
              <a:rPr lang="en-US" dirty="0"/>
              <a:t>GLMs/GLMMs</a:t>
            </a:r>
          </a:p>
          <a:p>
            <a:r>
              <a:rPr lang="en-US" dirty="0"/>
              <a:t>Likelihood equivalence</a:t>
            </a:r>
          </a:p>
          <a:p>
            <a:r>
              <a:rPr lang="en-US" dirty="0"/>
              <a:t>Autocorrelation</a:t>
            </a:r>
          </a:p>
        </p:txBody>
      </p:sp>
      <p:sp>
        <p:nvSpPr>
          <p:cNvPr id="6" name="Content Placeholder 2">
            <a:extLst>
              <a:ext uri="{FF2B5EF4-FFF2-40B4-BE49-F238E27FC236}">
                <a16:creationId xmlns:a16="http://schemas.microsoft.com/office/drawing/2014/main" id="{D4B58AB5-B87E-8DB3-EA38-DA7C8CB4B2AB}"/>
              </a:ext>
            </a:extLst>
          </p:cNvPr>
          <p:cNvSpPr txBox="1">
            <a:spLocks/>
          </p:cNvSpPr>
          <p:nvPr/>
        </p:nvSpPr>
        <p:spPr>
          <a:xfrm>
            <a:off x="10615914" y="1828800"/>
            <a:ext cx="3840866" cy="2708476"/>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Mathematics</a:t>
            </a:r>
          </a:p>
          <a:p>
            <a:r>
              <a:rPr lang="en-US" dirty="0"/>
              <a:t>Random walks</a:t>
            </a:r>
          </a:p>
          <a:p>
            <a:r>
              <a:rPr lang="en-US" dirty="0"/>
              <a:t>Trigonometry</a:t>
            </a:r>
          </a:p>
          <a:p>
            <a:r>
              <a:rPr lang="en-US" dirty="0"/>
              <a:t>Algebra/Calculus</a:t>
            </a:r>
          </a:p>
        </p:txBody>
      </p:sp>
      <p:sp>
        <p:nvSpPr>
          <p:cNvPr id="9" name="Content Placeholder 2">
            <a:extLst>
              <a:ext uri="{FF2B5EF4-FFF2-40B4-BE49-F238E27FC236}">
                <a16:creationId xmlns:a16="http://schemas.microsoft.com/office/drawing/2014/main" id="{CF262A26-D7E4-40DE-CADF-85C3435DF71D}"/>
              </a:ext>
            </a:extLst>
          </p:cNvPr>
          <p:cNvSpPr txBox="1">
            <a:spLocks/>
          </p:cNvSpPr>
          <p:nvPr/>
        </p:nvSpPr>
        <p:spPr>
          <a:xfrm>
            <a:off x="1574157" y="4537276"/>
            <a:ext cx="5567423" cy="318303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Ecology</a:t>
            </a:r>
          </a:p>
          <a:p>
            <a:r>
              <a:rPr lang="en-US" dirty="0"/>
              <a:t>Intraspecific interactions</a:t>
            </a:r>
          </a:p>
          <a:p>
            <a:r>
              <a:rPr lang="en-US" dirty="0"/>
              <a:t>Interspecific interactions</a:t>
            </a:r>
          </a:p>
          <a:p>
            <a:r>
              <a:rPr lang="en-US" dirty="0"/>
              <a:t>Population feedback</a:t>
            </a:r>
          </a:p>
          <a:p>
            <a:r>
              <a:rPr lang="en-US" dirty="0"/>
              <a:t>Fitness consequences</a:t>
            </a:r>
          </a:p>
        </p:txBody>
      </p:sp>
      <p:sp>
        <p:nvSpPr>
          <p:cNvPr id="11" name="Content Placeholder 2">
            <a:extLst>
              <a:ext uri="{FF2B5EF4-FFF2-40B4-BE49-F238E27FC236}">
                <a16:creationId xmlns:a16="http://schemas.microsoft.com/office/drawing/2014/main" id="{FDFFA408-9175-2E0E-0B0A-E7941716F05A}"/>
              </a:ext>
            </a:extLst>
          </p:cNvPr>
          <p:cNvSpPr txBox="1">
            <a:spLocks/>
          </p:cNvSpPr>
          <p:nvPr/>
        </p:nvSpPr>
        <p:spPr>
          <a:xfrm>
            <a:off x="8605777" y="4537276"/>
            <a:ext cx="5567423" cy="3183038"/>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panose="020B0604020202020204" pitchFamily="34" charset="0"/>
              <a:buNone/>
            </a:pPr>
            <a:r>
              <a:rPr lang="en-US" b="1" dirty="0"/>
              <a:t>Wildlife Management</a:t>
            </a:r>
          </a:p>
          <a:p>
            <a:r>
              <a:rPr lang="en-US" dirty="0"/>
              <a:t>Manipulating space use</a:t>
            </a:r>
          </a:p>
          <a:p>
            <a:r>
              <a:rPr lang="en-US" dirty="0"/>
              <a:t>Habitat management</a:t>
            </a:r>
          </a:p>
          <a:p>
            <a:r>
              <a:rPr lang="en-US" dirty="0"/>
              <a:t>Harvest management</a:t>
            </a:r>
          </a:p>
        </p:txBody>
      </p:sp>
    </p:spTree>
    <p:extLst>
      <p:ext uri="{BB962C8B-B14F-4D97-AF65-F5344CB8AC3E}">
        <p14:creationId xmlns:p14="http://schemas.microsoft.com/office/powerpoint/2010/main" val="24447969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Simple Random Walk (RW)</a:t>
            </a:r>
          </a:p>
        </p:txBody>
      </p:sp>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a:xfrm>
            <a:off x="457200" y="1828800"/>
            <a:ext cx="13716000" cy="6400800"/>
          </a:xfrm>
        </p:spPr>
        <p:txBody>
          <a:bodyPr>
            <a:normAutofit/>
          </a:bodyPr>
          <a:lstStyle/>
          <a:p>
            <a:pPr marL="0" indent="0">
              <a:buNone/>
            </a:pPr>
            <a:endParaRPr lang="en-US" sz="4000" dirty="0"/>
          </a:p>
          <a:p>
            <a:pPr marL="0" indent="0">
              <a:buNone/>
            </a:pPr>
            <a:r>
              <a:rPr lang="en-US" sz="4000" dirty="0"/>
              <a:t>Positions are a first-order Markov process</a:t>
            </a:r>
          </a:p>
          <a:p>
            <a:pPr lvl="1"/>
            <a:r>
              <a:rPr lang="en-US" sz="3600" dirty="0"/>
              <a:t>Next position (t+1) depends only on current position (t)</a:t>
            </a:r>
          </a:p>
          <a:p>
            <a:pPr marL="0" indent="0">
              <a:buNone/>
            </a:pPr>
            <a:endParaRPr lang="en-US" sz="4400" dirty="0"/>
          </a:p>
          <a:p>
            <a:pPr marL="0" indent="0">
              <a:buNone/>
            </a:pPr>
            <a:r>
              <a:rPr lang="en-US" sz="4400" dirty="0"/>
              <a:t>Steps are non-Markovian</a:t>
            </a:r>
          </a:p>
          <a:p>
            <a:pPr lvl="1"/>
            <a:r>
              <a:rPr lang="en-US" sz="3600" dirty="0"/>
              <a:t>Each </a:t>
            </a:r>
            <a:r>
              <a:rPr lang="en-US" sz="3600" i="1" dirty="0"/>
              <a:t>step</a:t>
            </a:r>
            <a:r>
              <a:rPr lang="en-US" sz="3600" dirty="0"/>
              <a:t> is independent</a:t>
            </a:r>
          </a:p>
          <a:p>
            <a:pPr lvl="1"/>
            <a:endParaRPr lang="en-US" sz="3600" dirty="0"/>
          </a:p>
          <a:p>
            <a:pPr marL="0" indent="0">
              <a:buNone/>
            </a:pPr>
            <a:r>
              <a:rPr lang="en-US" sz="4080" dirty="0"/>
              <a:t>Approximates Brownian motion</a:t>
            </a:r>
          </a:p>
          <a:p>
            <a:pPr marL="0" indent="0">
              <a:buNone/>
            </a:pPr>
            <a:r>
              <a:rPr lang="en-US" sz="2400" dirty="0"/>
              <a:t>(see Codling et al. 2008)</a:t>
            </a:r>
          </a:p>
        </p:txBody>
      </p:sp>
      <p:sp>
        <p:nvSpPr>
          <p:cNvPr id="4" name="Oval 3">
            <a:extLst>
              <a:ext uri="{FF2B5EF4-FFF2-40B4-BE49-F238E27FC236}">
                <a16:creationId xmlns:a16="http://schemas.microsoft.com/office/drawing/2014/main" id="{AFB7409D-2FF8-819E-E471-A6322D64D342}"/>
              </a:ext>
            </a:extLst>
          </p:cNvPr>
          <p:cNvSpPr/>
          <p:nvPr/>
        </p:nvSpPr>
        <p:spPr>
          <a:xfrm>
            <a:off x="10679830" y="603504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8B3143B1-D727-85F2-A77C-5BFBDE015E7E}"/>
              </a:ext>
            </a:extLst>
          </p:cNvPr>
          <p:cNvCxnSpPr>
            <a:cxnSpLocks/>
          </p:cNvCxnSpPr>
          <p:nvPr/>
        </p:nvCxnSpPr>
        <p:spPr>
          <a:xfrm flipH="1">
            <a:off x="10428026" y="6426177"/>
            <a:ext cx="257442" cy="41818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C9A4828-D0F1-9F9F-E034-7BD8BEC76A48}"/>
              </a:ext>
            </a:extLst>
          </p:cNvPr>
          <p:cNvCxnSpPr>
            <a:cxnSpLocks/>
          </p:cNvCxnSpPr>
          <p:nvPr/>
        </p:nvCxnSpPr>
        <p:spPr>
          <a:xfrm flipH="1" flipV="1">
            <a:off x="9035448" y="5143718"/>
            <a:ext cx="1478710" cy="88510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5DC22D2-5CF8-F817-2A8A-85A250880B69}"/>
              </a:ext>
            </a:extLst>
          </p:cNvPr>
          <p:cNvCxnSpPr>
            <a:cxnSpLocks/>
          </p:cNvCxnSpPr>
          <p:nvPr/>
        </p:nvCxnSpPr>
        <p:spPr>
          <a:xfrm flipV="1">
            <a:off x="11111314" y="2651224"/>
            <a:ext cx="3454714" cy="322843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310768-B106-B09C-ABBE-DAAD132CF196}"/>
              </a:ext>
            </a:extLst>
          </p:cNvPr>
          <p:cNvCxnSpPr>
            <a:cxnSpLocks/>
          </p:cNvCxnSpPr>
          <p:nvPr/>
        </p:nvCxnSpPr>
        <p:spPr>
          <a:xfrm flipH="1" flipV="1">
            <a:off x="10061284" y="4166281"/>
            <a:ext cx="698825" cy="175325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B22286-4C25-F672-D6E9-ABA4F1E33F77}"/>
              </a:ext>
            </a:extLst>
          </p:cNvPr>
          <p:cNvCxnSpPr>
            <a:cxnSpLocks/>
          </p:cNvCxnSpPr>
          <p:nvPr/>
        </p:nvCxnSpPr>
        <p:spPr>
          <a:xfrm>
            <a:off x="10925567" y="6491453"/>
            <a:ext cx="120023" cy="149170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300489-F37E-A232-12EE-8FCAEE0F8C17}"/>
              </a:ext>
            </a:extLst>
          </p:cNvPr>
          <p:cNvCxnSpPr>
            <a:cxnSpLocks/>
          </p:cNvCxnSpPr>
          <p:nvPr/>
        </p:nvCxnSpPr>
        <p:spPr>
          <a:xfrm>
            <a:off x="11211106" y="6426177"/>
            <a:ext cx="2709610" cy="164647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75E6B0-C980-03FF-EA79-E2FE5C9C8724}"/>
              </a:ext>
            </a:extLst>
          </p:cNvPr>
          <p:cNvCxnSpPr>
            <a:cxnSpLocks/>
          </p:cNvCxnSpPr>
          <p:nvPr/>
        </p:nvCxnSpPr>
        <p:spPr>
          <a:xfrm flipV="1">
            <a:off x="10952714" y="4736264"/>
            <a:ext cx="258392" cy="11618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9D8A7-0807-6AA6-C147-125A1F7B9927}"/>
              </a:ext>
            </a:extLst>
          </p:cNvPr>
          <p:cNvCxnSpPr>
            <a:cxnSpLocks/>
          </p:cNvCxnSpPr>
          <p:nvPr/>
        </p:nvCxnSpPr>
        <p:spPr>
          <a:xfrm>
            <a:off x="11211106" y="6217920"/>
            <a:ext cx="1310640" cy="3358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2613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Simple Random Walk (RW)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p:txBody>
              <a:bodyPr/>
              <a:lstStyle/>
              <a:p>
                <a:pPr marL="0" indent="0">
                  <a:buNone/>
                </a:pPr>
                <a:r>
                  <a:rPr lang="en-US" dirty="0"/>
                  <a:t>Discrete-time example: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d>
                        <m:dPr>
                          <m:begChr m:val="{"/>
                          <m:endChr m:val="}"/>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e>
                      </m:d>
                    </m:oMath>
                  </m:oMathPara>
                </a14:m>
                <a:endParaRPr lang="en-US" sz="4000" b="0" dirty="0"/>
              </a:p>
              <a:p>
                <a:pPr marL="0" indent="0">
                  <a:buNone/>
                </a:pPr>
                <a:endParaRPr lang="en-US" sz="4000" dirty="0"/>
              </a:p>
              <a:p>
                <a:pPr marL="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d>
                        <m:dPr>
                          <m:begChr m:val="{"/>
                          <m:endChr m:val="}"/>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e>
                      </m:d>
                    </m:oMath>
                  </m:oMathPara>
                </a14:m>
                <a:endParaRPr lang="en-US" sz="4000" dirty="0"/>
              </a:p>
              <a:p>
                <a:pPr marL="0" indent="0">
                  <a:buNone/>
                </a:pPr>
                <a:endParaRPr lang="en-US" sz="4000"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𝑁𝑜𝑟𝑚𝑎𝑙</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0, </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𝜎</m:t>
                              </m:r>
                            </m:e>
                            <m:sup>
                              <m:r>
                                <a:rPr lang="en-US" sz="4000" b="0" i="1" smtClean="0">
                                  <a:latin typeface="Cambria Math" panose="02040503050406030204" pitchFamily="18" charset="0"/>
                                </a:rPr>
                                <m:t>2</m:t>
                              </m:r>
                            </m:sup>
                          </m:sSup>
                        </m:e>
                      </m:d>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𝑁𝑜𝑟𝑚𝑎𝑙</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0, </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𝜎</m:t>
                              </m:r>
                            </m:e>
                            <m:sup>
                              <m:r>
                                <a:rPr lang="en-US" sz="4000" b="0" i="1" smtClean="0">
                                  <a:latin typeface="Cambria Math" panose="02040503050406030204" pitchFamily="18" charset="0"/>
                                </a:rPr>
                                <m:t>2</m:t>
                              </m:r>
                            </m:sup>
                          </m:sSup>
                        </m:e>
                      </m:d>
                    </m:oMath>
                  </m:oMathPara>
                </a14:m>
                <a:endParaRPr lang="en-US" sz="4000" dirty="0"/>
              </a:p>
            </p:txBody>
          </p:sp>
        </mc:Choice>
        <mc:Fallback xmlns="">
          <p:sp>
            <p:nvSpPr>
              <p:cNvPr id="3" name="Content Placeholder 2">
                <a:extLst>
                  <a:ext uri="{FF2B5EF4-FFF2-40B4-BE49-F238E27FC236}">
                    <a16:creationId xmlns:a16="http://schemas.microsoft.com/office/drawing/2014/main" id="{0B6735BD-9D8B-C9E5-4EEC-8D5D73A2379A}"/>
                  </a:ext>
                </a:extLst>
              </p:cNvPr>
              <p:cNvSpPr>
                <a:spLocks noGrp="1" noRot="1" noChangeAspect="1" noMove="1" noResize="1" noEditPoints="1" noAdjustHandles="1" noChangeArrowheads="1" noChangeShapeType="1" noTextEdit="1"/>
              </p:cNvSpPr>
              <p:nvPr>
                <p:ph idx="1"/>
              </p:nvPr>
            </p:nvSpPr>
            <p:spPr>
              <a:blipFill>
                <a:blip r:embed="rId3"/>
                <a:stretch>
                  <a:fillRect l="-1200" t="-2333"/>
                </a:stretch>
              </a:blipFill>
            </p:spPr>
            <p:txBody>
              <a:bodyPr/>
              <a:lstStyle/>
              <a:p>
                <a:r>
                  <a:rPr lang="en-US">
                    <a:noFill/>
                  </a:rPr>
                  <a:t> </a:t>
                </a:r>
              </a:p>
            </p:txBody>
          </p:sp>
        </mc:Fallback>
      </mc:AlternateContent>
    </p:spTree>
    <p:extLst>
      <p:ext uri="{BB962C8B-B14F-4D97-AF65-F5344CB8AC3E}">
        <p14:creationId xmlns:p14="http://schemas.microsoft.com/office/powerpoint/2010/main" val="36512360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Simple Random Walk (RW)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a:xfrm>
                <a:off x="457200" y="1828800"/>
                <a:ext cx="7223760" cy="5486400"/>
              </a:xfrm>
            </p:spPr>
            <p:txBody>
              <a:bodyPr/>
              <a:lstStyle/>
              <a:p>
                <a:pPr marL="0" indent="0">
                  <a:buNone/>
                </a:pPr>
                <a:r>
                  <a:rPr lang="en-US" dirty="0"/>
                  <a:t>Discrete-time example: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𝑁𝑜𝑟𝑚𝑎𝑙</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0, </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𝜎</m:t>
                              </m:r>
                            </m:e>
                            <m:sup>
                              <m:r>
                                <a:rPr lang="en-US" sz="4000" b="0" i="1" smtClean="0">
                                  <a:latin typeface="Cambria Math" panose="02040503050406030204" pitchFamily="18" charset="0"/>
                                </a:rPr>
                                <m:t>2</m:t>
                              </m:r>
                            </m:sup>
                          </m:sSup>
                        </m:e>
                      </m:d>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𝑁𝑜𝑟𝑚𝑎𝑙</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0, </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𝜎</m:t>
                              </m:r>
                            </m:e>
                            <m:sup>
                              <m:r>
                                <a:rPr lang="en-US" sz="4000" b="0" i="1" smtClean="0">
                                  <a:latin typeface="Cambria Math" panose="02040503050406030204" pitchFamily="18" charset="0"/>
                                </a:rPr>
                                <m:t>2</m:t>
                              </m:r>
                            </m:sup>
                          </m:sSup>
                        </m:e>
                      </m:d>
                    </m:oMath>
                  </m:oMathPara>
                </a14:m>
                <a:endParaRPr lang="en-US" sz="4000" dirty="0"/>
              </a:p>
              <a:p>
                <a:pPr marL="0" indent="0">
                  <a:buNone/>
                </a:pPr>
                <a:endParaRPr lang="en-US" sz="4000" dirty="0"/>
              </a:p>
              <a:p>
                <a:pPr marL="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𝑙</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ad>
                        <m:radPr>
                          <m:degHide m:val="on"/>
                          <m:ctrlPr>
                            <a:rPr lang="en-US" sz="4000" b="0" i="1" smtClean="0">
                              <a:latin typeface="Cambria Math" panose="02040503050406030204" pitchFamily="18" charset="0"/>
                            </a:rPr>
                          </m:ctrlPr>
                        </m:radPr>
                        <m:deg/>
                        <m:e>
                          <m:r>
                            <m:rPr>
                              <m:sty m:val="p"/>
                            </m:rPr>
                            <a:rPr lang="en-US" sz="4000" b="0" i="0" smtClean="0">
                              <a:latin typeface="Cambria Math" panose="02040503050406030204" pitchFamily="18" charset="0"/>
                            </a:rPr>
                            <m:t>Δ</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up>
                              <m:r>
                                <a:rPr lang="en-US" sz="4000" b="0" i="1" smtClean="0">
                                  <a:latin typeface="Cambria Math" panose="02040503050406030204" pitchFamily="18" charset="0"/>
                                </a:rPr>
                                <m:t>2</m:t>
                              </m:r>
                            </m:sup>
                          </m:sSubSup>
                          <m:r>
                            <a:rPr lang="en-US" sz="4000" i="1">
                              <a:latin typeface="Cambria Math" panose="02040503050406030204" pitchFamily="18" charset="0"/>
                            </a:rPr>
                            <m:t>+</m:t>
                          </m:r>
                          <m:r>
                            <m:rPr>
                              <m:sty m:val="p"/>
                            </m:rPr>
                            <a:rPr lang="en-US" sz="4000">
                              <a:latin typeface="Cambria Math" panose="02040503050406030204" pitchFamily="18" charset="0"/>
                            </a:rPr>
                            <m:t>Δ</m:t>
                          </m:r>
                          <m:sSubSup>
                            <m:sSubSupPr>
                              <m:ctrlPr>
                                <a:rPr lang="en-US" sz="4000" i="1">
                                  <a:latin typeface="Cambria Math" panose="02040503050406030204" pitchFamily="18" charset="0"/>
                                </a:rPr>
                              </m:ctrlPr>
                            </m:sSubSupPr>
                            <m:e>
                              <m:r>
                                <a:rPr lang="en-US" sz="4000" i="1">
                                  <a:latin typeface="Cambria Math" panose="02040503050406030204" pitchFamily="18" charset="0"/>
                                </a:rPr>
                                <m:t>𝑦</m:t>
                              </m:r>
                            </m:e>
                            <m:sub>
                              <m:r>
                                <a:rPr lang="en-US" sz="4000" i="1">
                                  <a:latin typeface="Cambria Math" panose="02040503050406030204" pitchFamily="18" charset="0"/>
                                </a:rPr>
                                <m:t>𝑡</m:t>
                              </m:r>
                            </m:sub>
                            <m:sup>
                              <m:r>
                                <a:rPr lang="en-US" sz="4000" i="1">
                                  <a:latin typeface="Cambria Math" panose="02040503050406030204" pitchFamily="18" charset="0"/>
                                </a:rPr>
                                <m:t>2</m:t>
                              </m:r>
                            </m:sup>
                          </m:sSubSup>
                        </m:e>
                      </m:rad>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r>
                        <a:rPr lang="en-US" sz="4000" b="0" i="1" smtClean="0">
                          <a:latin typeface="Cambria Math" panose="02040503050406030204" pitchFamily="18" charset="0"/>
                        </a:rPr>
                        <m:t>𝑎𝑟𝑐𝑡𝑎𝑛</m:t>
                      </m:r>
                      <m:r>
                        <a:rPr lang="en-US" sz="4000" b="0" i="1" smtClean="0">
                          <a:latin typeface="Cambria Math" panose="02040503050406030204" pitchFamily="18" charset="0"/>
                        </a:rPr>
                        <m:t>2</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m:rPr>
                                  <m:sty m:val="p"/>
                                </m:rPr>
                                <a:rPr lang="en-US" sz="4000" b="0" i="0" smtClean="0">
                                  <a:latin typeface="Cambria Math" panose="02040503050406030204" pitchFamily="18" charset="0"/>
                                </a:rPr>
                                <m:t>Δ</m:t>
                              </m:r>
                            </m:e>
                            <m:sub>
                              <m:r>
                                <a:rPr lang="en-US" sz="4000" b="0" i="1" smtClean="0">
                                  <a:latin typeface="Cambria Math" panose="02040503050406030204" pitchFamily="18" charset="0"/>
                                </a:rPr>
                                <m:t>𝑦</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m:rPr>
                                  <m:sty m:val="p"/>
                                </m:rPr>
                                <a:rPr lang="en-US" sz="4000" b="0" i="0" smtClean="0">
                                  <a:latin typeface="Cambria Math" panose="02040503050406030204" pitchFamily="18" charset="0"/>
                                </a:rPr>
                                <m:t>Δ</m:t>
                              </m:r>
                            </m:e>
                            <m:sub>
                              <m:r>
                                <a:rPr lang="en-US" sz="4000" b="0" i="1" smtClean="0">
                                  <a:latin typeface="Cambria Math" panose="02040503050406030204" pitchFamily="18" charset="0"/>
                                </a:rPr>
                                <m:t>𝑥</m:t>
                              </m:r>
                            </m:sub>
                          </m:sSub>
                        </m:e>
                      </m:d>
                    </m:oMath>
                  </m:oMathPara>
                </a14:m>
                <a:endParaRPr lang="en-US" sz="4000" dirty="0"/>
              </a:p>
            </p:txBody>
          </p:sp>
        </mc:Choice>
        <mc:Fallback xmlns="">
          <p:sp>
            <p:nvSpPr>
              <p:cNvPr id="3" name="Content Placeholder 2">
                <a:extLst>
                  <a:ext uri="{FF2B5EF4-FFF2-40B4-BE49-F238E27FC236}">
                    <a16:creationId xmlns:a16="http://schemas.microsoft.com/office/drawing/2014/main" id="{0B6735BD-9D8B-C9E5-4EEC-8D5D73A2379A}"/>
                  </a:ext>
                </a:extLst>
              </p:cNvPr>
              <p:cNvSpPr>
                <a:spLocks noGrp="1" noRot="1" noChangeAspect="1" noMove="1" noResize="1" noEditPoints="1" noAdjustHandles="1" noChangeArrowheads="1" noChangeShapeType="1" noTextEdit="1"/>
              </p:cNvSpPr>
              <p:nvPr>
                <p:ph idx="1"/>
              </p:nvPr>
            </p:nvSpPr>
            <p:spPr>
              <a:xfrm>
                <a:off x="457200" y="1828800"/>
                <a:ext cx="7223760" cy="5486400"/>
              </a:xfrm>
              <a:blipFill>
                <a:blip r:embed="rId3"/>
                <a:stretch>
                  <a:fillRect l="-2278" t="-233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0C9F311-4492-0346-CEC1-E466ADC6B8EE}"/>
              </a:ext>
            </a:extLst>
          </p:cNvPr>
          <p:cNvCxnSpPr/>
          <p:nvPr/>
        </p:nvCxnSpPr>
        <p:spPr>
          <a:xfrm>
            <a:off x="10426889" y="2504364"/>
            <a:ext cx="0" cy="4114800"/>
          </a:xfrm>
          <a:prstGeom prst="line">
            <a:avLst/>
          </a:prstGeom>
          <a:ln w="38100"/>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98F46613-B0F9-0A68-C00F-474789B05A01}"/>
              </a:ext>
            </a:extLst>
          </p:cNvPr>
          <p:cNvCxnSpPr>
            <a:cxnSpLocks/>
          </p:cNvCxnSpPr>
          <p:nvPr/>
        </p:nvCxnSpPr>
        <p:spPr>
          <a:xfrm flipH="1">
            <a:off x="8115868" y="4546979"/>
            <a:ext cx="4446896" cy="0"/>
          </a:xfrm>
          <a:prstGeom prst="line">
            <a:avLst/>
          </a:prstGeom>
          <a:ln w="38100"/>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2671C521-A34E-AF53-2C5D-0D85028AA07C}"/>
              </a:ext>
            </a:extLst>
          </p:cNvPr>
          <p:cNvSpPr/>
          <p:nvPr/>
        </p:nvSpPr>
        <p:spPr>
          <a:xfrm>
            <a:off x="10244009" y="4364099"/>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9" name="Straight Arrow Connector 8">
            <a:extLst>
              <a:ext uri="{FF2B5EF4-FFF2-40B4-BE49-F238E27FC236}">
                <a16:creationId xmlns:a16="http://schemas.microsoft.com/office/drawing/2014/main" id="{CB4480CC-4509-1668-BC23-483FB4B1B5FA}"/>
              </a:ext>
            </a:extLst>
          </p:cNvPr>
          <p:cNvCxnSpPr>
            <a:cxnSpLocks/>
          </p:cNvCxnSpPr>
          <p:nvPr/>
        </p:nvCxnSpPr>
        <p:spPr>
          <a:xfrm flipV="1">
            <a:off x="10477600" y="2657674"/>
            <a:ext cx="1948687" cy="1824393"/>
          </a:xfrm>
          <a:prstGeom prst="straightConnector1">
            <a:avLst/>
          </a:prstGeom>
          <a:ln w="57150">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2DA984-3348-8A9F-02AB-613370A30CE4}"/>
                  </a:ext>
                </a:extLst>
              </p:cNvPr>
              <p:cNvSpPr txBox="1"/>
              <p:nvPr/>
            </p:nvSpPr>
            <p:spPr>
              <a:xfrm>
                <a:off x="9307773" y="454262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1" name="TextBox 10">
                <a:extLst>
                  <a:ext uri="{FF2B5EF4-FFF2-40B4-BE49-F238E27FC236}">
                    <a16:creationId xmlns:a16="http://schemas.microsoft.com/office/drawing/2014/main" id="{912DA984-3348-8A9F-02AB-613370A30CE4}"/>
                  </a:ext>
                </a:extLst>
              </p:cNvPr>
              <p:cNvSpPr txBox="1">
                <a:spLocks noRot="1" noChangeAspect="1" noMove="1" noResize="1" noEditPoints="1" noAdjustHandles="1" noChangeArrowheads="1" noChangeShapeType="1" noTextEdit="1"/>
              </p:cNvSpPr>
              <p:nvPr/>
            </p:nvSpPr>
            <p:spPr>
              <a:xfrm>
                <a:off x="9307773" y="4542625"/>
                <a:ext cx="1453486" cy="584775"/>
              </a:xfrm>
              <a:prstGeom prst="rect">
                <a:avLst/>
              </a:prstGeom>
              <a:blipFill>
                <a:blip r:embed="rId4"/>
                <a:stretch>
                  <a:fillRect/>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DB5172E8-AFD6-5BF1-9A67-81D89A2FC1B8}"/>
              </a:ext>
            </a:extLst>
          </p:cNvPr>
          <p:cNvSpPr/>
          <p:nvPr/>
        </p:nvSpPr>
        <p:spPr>
          <a:xfrm>
            <a:off x="12379884" y="2321484"/>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32FAC0-BE32-1DA6-DCAC-BB57D614855E}"/>
                  </a:ext>
                </a:extLst>
              </p:cNvPr>
              <p:cNvSpPr txBox="1"/>
              <p:nvPr/>
            </p:nvSpPr>
            <p:spPr>
              <a:xfrm>
                <a:off x="12426287" y="182880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13" name="TextBox 12">
                <a:extLst>
                  <a:ext uri="{FF2B5EF4-FFF2-40B4-BE49-F238E27FC236}">
                    <a16:creationId xmlns:a16="http://schemas.microsoft.com/office/drawing/2014/main" id="{3232FAC0-BE32-1DA6-DCAC-BB57D614855E}"/>
                  </a:ext>
                </a:extLst>
              </p:cNvPr>
              <p:cNvSpPr txBox="1">
                <a:spLocks noRot="1" noChangeAspect="1" noMove="1" noResize="1" noEditPoints="1" noAdjustHandles="1" noChangeArrowheads="1" noChangeShapeType="1" noTextEdit="1"/>
              </p:cNvSpPr>
              <p:nvPr/>
            </p:nvSpPr>
            <p:spPr>
              <a:xfrm>
                <a:off x="12426287" y="1828800"/>
                <a:ext cx="1453486" cy="584775"/>
              </a:xfrm>
              <a:prstGeom prst="rect">
                <a:avLst/>
              </a:prstGeom>
              <a:blipFill>
                <a:blip r:embed="rId5"/>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34E6F526-F67D-CD31-598C-2116C3C3FF3A}"/>
              </a:ext>
            </a:extLst>
          </p:cNvPr>
          <p:cNvCxnSpPr>
            <a:stCxn id="8" idx="6"/>
          </p:cNvCxnSpPr>
          <p:nvPr/>
        </p:nvCxnSpPr>
        <p:spPr>
          <a:xfrm flipV="1">
            <a:off x="10609769" y="4542625"/>
            <a:ext cx="1898404" cy="4354"/>
          </a:xfrm>
          <a:prstGeom prst="straightConnector1">
            <a:avLst/>
          </a:prstGeom>
          <a:ln w="762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8E8763F-BDA6-6B44-A760-7A38D5CD22D7}"/>
              </a:ext>
            </a:extLst>
          </p:cNvPr>
          <p:cNvCxnSpPr>
            <a:cxnSpLocks/>
          </p:cNvCxnSpPr>
          <p:nvPr/>
        </p:nvCxnSpPr>
        <p:spPr>
          <a:xfrm flipH="1" flipV="1">
            <a:off x="12549571" y="2687244"/>
            <a:ext cx="23202" cy="1874520"/>
          </a:xfrm>
          <a:prstGeom prst="straightConnector1">
            <a:avLst/>
          </a:prstGeom>
          <a:ln w="762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BD0AAD8-D011-30B4-B3CF-6CE32B957440}"/>
                  </a:ext>
                </a:extLst>
              </p:cNvPr>
              <p:cNvSpPr txBox="1"/>
              <p:nvPr/>
            </p:nvSpPr>
            <p:spPr>
              <a:xfrm>
                <a:off x="10942775" y="4616714"/>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9" name="TextBox 18">
                <a:extLst>
                  <a:ext uri="{FF2B5EF4-FFF2-40B4-BE49-F238E27FC236}">
                    <a16:creationId xmlns:a16="http://schemas.microsoft.com/office/drawing/2014/main" id="{2BD0AAD8-D011-30B4-B3CF-6CE32B957440}"/>
                  </a:ext>
                </a:extLst>
              </p:cNvPr>
              <p:cNvSpPr txBox="1">
                <a:spLocks noRot="1" noChangeAspect="1" noMove="1" noResize="1" noEditPoints="1" noAdjustHandles="1" noChangeArrowheads="1" noChangeShapeType="1" noTextEdit="1"/>
              </p:cNvSpPr>
              <p:nvPr/>
            </p:nvSpPr>
            <p:spPr>
              <a:xfrm>
                <a:off x="10942775" y="4616714"/>
                <a:ext cx="145348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06CD368-7A1A-230D-5E1E-64BF3A033017}"/>
                  </a:ext>
                </a:extLst>
              </p:cNvPr>
              <p:cNvSpPr txBox="1"/>
              <p:nvPr/>
            </p:nvSpPr>
            <p:spPr>
              <a:xfrm>
                <a:off x="12241587" y="332037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y</m:t>
                          </m:r>
                        </m:e>
                        <m:sub>
                          <m:r>
                            <m:rPr>
                              <m:sty m:val="p"/>
                            </m:rPr>
                            <a:rPr lang="en-US" sz="3200" b="0" i="0" smtClean="0">
                              <a:latin typeface="Cambria Math" panose="02040503050406030204" pitchFamily="18" charset="0"/>
                            </a:rPr>
                            <m:t>t</m:t>
                          </m:r>
                        </m:sub>
                      </m:sSub>
                    </m:oMath>
                  </m:oMathPara>
                </a14:m>
                <a:endParaRPr lang="en-US" sz="3200" dirty="0"/>
              </a:p>
            </p:txBody>
          </p:sp>
        </mc:Choice>
        <mc:Fallback xmlns="">
          <p:sp>
            <p:nvSpPr>
              <p:cNvPr id="20" name="TextBox 19">
                <a:extLst>
                  <a:ext uri="{FF2B5EF4-FFF2-40B4-BE49-F238E27FC236}">
                    <a16:creationId xmlns:a16="http://schemas.microsoft.com/office/drawing/2014/main" id="{606CD368-7A1A-230D-5E1E-64BF3A033017}"/>
                  </a:ext>
                </a:extLst>
              </p:cNvPr>
              <p:cNvSpPr txBox="1">
                <a:spLocks noRot="1" noChangeAspect="1" noMove="1" noResize="1" noEditPoints="1" noAdjustHandles="1" noChangeArrowheads="1" noChangeShapeType="1" noTextEdit="1"/>
              </p:cNvSpPr>
              <p:nvPr/>
            </p:nvSpPr>
            <p:spPr>
              <a:xfrm>
                <a:off x="12241587" y="3320370"/>
                <a:ext cx="1453486"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BC09693-1118-CEE4-C81D-7AC3D358D407}"/>
                  </a:ext>
                </a:extLst>
              </p:cNvPr>
              <p:cNvSpPr txBox="1"/>
              <p:nvPr/>
            </p:nvSpPr>
            <p:spPr>
              <a:xfrm>
                <a:off x="10426889" y="298509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21" name="TextBox 20">
                <a:extLst>
                  <a:ext uri="{FF2B5EF4-FFF2-40B4-BE49-F238E27FC236}">
                    <a16:creationId xmlns:a16="http://schemas.microsoft.com/office/drawing/2014/main" id="{9BC09693-1118-CEE4-C81D-7AC3D358D407}"/>
                  </a:ext>
                </a:extLst>
              </p:cNvPr>
              <p:cNvSpPr txBox="1">
                <a:spLocks noRot="1" noChangeAspect="1" noMove="1" noResize="1" noEditPoints="1" noAdjustHandles="1" noChangeArrowheads="1" noChangeShapeType="1" noTextEdit="1"/>
              </p:cNvSpPr>
              <p:nvPr/>
            </p:nvSpPr>
            <p:spPr>
              <a:xfrm>
                <a:off x="10426889" y="2985095"/>
                <a:ext cx="1453486"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84C5F4-6D73-FF4D-D53B-7AAC1F084462}"/>
                  </a:ext>
                </a:extLst>
              </p:cNvPr>
              <p:cNvSpPr txBox="1"/>
              <p:nvPr/>
            </p:nvSpPr>
            <p:spPr>
              <a:xfrm>
                <a:off x="10426889" y="3943066"/>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22" name="TextBox 21">
                <a:extLst>
                  <a:ext uri="{FF2B5EF4-FFF2-40B4-BE49-F238E27FC236}">
                    <a16:creationId xmlns:a16="http://schemas.microsoft.com/office/drawing/2014/main" id="{A484C5F4-6D73-FF4D-D53B-7AAC1F084462}"/>
                  </a:ext>
                </a:extLst>
              </p:cNvPr>
              <p:cNvSpPr txBox="1">
                <a:spLocks noRot="1" noChangeAspect="1" noMove="1" noResize="1" noEditPoints="1" noAdjustHandles="1" noChangeArrowheads="1" noChangeShapeType="1" noTextEdit="1"/>
              </p:cNvSpPr>
              <p:nvPr/>
            </p:nvSpPr>
            <p:spPr>
              <a:xfrm>
                <a:off x="10426889" y="3943066"/>
                <a:ext cx="1453486" cy="584775"/>
              </a:xfrm>
              <a:prstGeom prst="rect">
                <a:avLst/>
              </a:prstGeom>
              <a:blipFill>
                <a:blip r:embed="rId9"/>
                <a:stretch>
                  <a:fillRect/>
                </a:stretch>
              </a:blipFill>
            </p:spPr>
            <p:txBody>
              <a:bodyPr/>
              <a:lstStyle/>
              <a:p>
                <a:r>
                  <a:rPr lang="en-US">
                    <a:noFill/>
                  </a:rPr>
                  <a:t> </a:t>
                </a:r>
              </a:p>
            </p:txBody>
          </p:sp>
        </mc:Fallback>
      </mc:AlternateContent>
      <p:sp>
        <p:nvSpPr>
          <p:cNvPr id="23" name="Arc 22">
            <a:extLst>
              <a:ext uri="{FF2B5EF4-FFF2-40B4-BE49-F238E27FC236}">
                <a16:creationId xmlns:a16="http://schemas.microsoft.com/office/drawing/2014/main" id="{7DB5BBB0-3FB2-E7B0-5ADA-7227B6ADCBC2}"/>
              </a:ext>
            </a:extLst>
          </p:cNvPr>
          <p:cNvSpPr/>
          <p:nvPr/>
        </p:nvSpPr>
        <p:spPr>
          <a:xfrm>
            <a:off x="10630241" y="3912848"/>
            <a:ext cx="1032453" cy="1020869"/>
          </a:xfrm>
          <a:prstGeom prst="arc">
            <a:avLst>
              <a:gd name="adj1" fmla="val 15879223"/>
              <a:gd name="adj2" fmla="val 617024"/>
            </a:avLst>
          </a:prstGeom>
          <a:ln w="57150">
            <a:solidFill>
              <a:schemeClr val="bg1">
                <a:lumMod val="65000"/>
              </a:schemeClr>
            </a:solidFill>
            <a:prstDash val="sysDot"/>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FCCE1761-7CCA-0472-B955-98CA3047EEF0}"/>
              </a:ext>
            </a:extLst>
          </p:cNvPr>
          <p:cNvSpPr/>
          <p:nvPr/>
        </p:nvSpPr>
        <p:spPr>
          <a:xfrm>
            <a:off x="6554806" y="2636065"/>
            <a:ext cx="348018" cy="2023477"/>
          </a:xfrm>
          <a:prstGeom prst="rightBrace">
            <a:avLst>
              <a:gd name="adj1" fmla="val 145357"/>
              <a:gd name="adj2" fmla="val 50000"/>
            </a:avLst>
          </a:prstGeom>
          <a:ln w="5715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707896F6-C8EE-9B3E-56E3-EBA272E51B27}"/>
              </a:ext>
            </a:extLst>
          </p:cNvPr>
          <p:cNvSpPr txBox="1"/>
          <p:nvPr/>
        </p:nvSpPr>
        <p:spPr>
          <a:xfrm>
            <a:off x="6971773" y="3320369"/>
            <a:ext cx="1695038" cy="584775"/>
          </a:xfrm>
          <a:prstGeom prst="rect">
            <a:avLst/>
          </a:prstGeom>
          <a:noFill/>
        </p:spPr>
        <p:txBody>
          <a:bodyPr wrap="square" rtlCol="0">
            <a:spAutoFit/>
          </a:bodyPr>
          <a:lstStyle/>
          <a:p>
            <a:r>
              <a:rPr lang="en-US" sz="3200" dirty="0">
                <a:solidFill>
                  <a:schemeClr val="accent6">
                    <a:lumMod val="75000"/>
                  </a:schemeClr>
                </a:solidFill>
              </a:rPr>
              <a:t>random</a:t>
            </a:r>
          </a:p>
        </p:txBody>
      </p:sp>
      <p:sp>
        <p:nvSpPr>
          <p:cNvPr id="26" name="Right Brace 25">
            <a:extLst>
              <a:ext uri="{FF2B5EF4-FFF2-40B4-BE49-F238E27FC236}">
                <a16:creationId xmlns:a16="http://schemas.microsoft.com/office/drawing/2014/main" id="{5B444AD4-6202-4EE3-09AC-50BFD6CC6987}"/>
              </a:ext>
            </a:extLst>
          </p:cNvPr>
          <p:cNvSpPr/>
          <p:nvPr/>
        </p:nvSpPr>
        <p:spPr>
          <a:xfrm>
            <a:off x="6554806" y="4782503"/>
            <a:ext cx="348018" cy="2023477"/>
          </a:xfrm>
          <a:prstGeom prst="rightBrace">
            <a:avLst>
              <a:gd name="adj1" fmla="val 145357"/>
              <a:gd name="adj2" fmla="val 50000"/>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24EDEBC3-0942-C13F-2EF3-66D206A58505}"/>
              </a:ext>
            </a:extLst>
          </p:cNvPr>
          <p:cNvSpPr txBox="1"/>
          <p:nvPr/>
        </p:nvSpPr>
        <p:spPr>
          <a:xfrm>
            <a:off x="6971772" y="5466807"/>
            <a:ext cx="2076693" cy="584775"/>
          </a:xfrm>
          <a:prstGeom prst="rect">
            <a:avLst/>
          </a:prstGeom>
          <a:noFill/>
        </p:spPr>
        <p:txBody>
          <a:bodyPr wrap="square" rtlCol="0">
            <a:spAutoFit/>
          </a:bodyPr>
          <a:lstStyle/>
          <a:p>
            <a:r>
              <a:rPr lang="en-US" sz="3200" dirty="0">
                <a:solidFill>
                  <a:schemeClr val="bg1">
                    <a:lumMod val="50000"/>
                  </a:schemeClr>
                </a:solidFill>
              </a:rPr>
              <a:t>calculate</a:t>
            </a:r>
          </a:p>
        </p:txBody>
      </p:sp>
    </p:spTree>
    <p:extLst>
      <p:ext uri="{BB962C8B-B14F-4D97-AF65-F5344CB8AC3E}">
        <p14:creationId xmlns:p14="http://schemas.microsoft.com/office/powerpoint/2010/main" val="2214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animBg="1"/>
      <p:bldP spid="26" grpId="0" animBg="1"/>
      <p:bldP spid="2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Simple Random Walk (RW)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a:xfrm>
                <a:off x="457200" y="1828800"/>
                <a:ext cx="7658986" cy="5486400"/>
              </a:xfrm>
            </p:spPr>
            <p:txBody>
              <a:bodyPr/>
              <a:lstStyle/>
              <a:p>
                <a:pPr marL="0" indent="0">
                  <a:buNone/>
                </a:pPr>
                <a:r>
                  <a:rPr lang="en-US" dirty="0"/>
                  <a:t>Alternative Parameterization: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𝑙</m:t>
                          </m:r>
                        </m:e>
                        <m:sub>
                          <m:r>
                            <a:rPr lang="en-US" sz="4000" i="1">
                              <a:latin typeface="Cambria Math" panose="02040503050406030204" pitchFamily="18" charset="0"/>
                            </a:rPr>
                            <m:t>𝑡</m:t>
                          </m:r>
                        </m:sub>
                      </m:sSub>
                      <m:r>
                        <a:rPr lang="en-US" sz="4000" i="1">
                          <a:latin typeface="Cambria Math" panose="02040503050406030204" pitchFamily="18" charset="0"/>
                        </a:rPr>
                        <m:t> ~</m:t>
                      </m:r>
                      <m:r>
                        <a:rPr lang="en-US" sz="4000">
                          <a:latin typeface="Cambria Math" panose="02040503050406030204" pitchFamily="18" charset="0"/>
                        </a:rPr>
                        <m:t> </m:t>
                      </m:r>
                      <m:r>
                        <a:rPr lang="en-US" sz="4000" i="1">
                          <a:latin typeface="Cambria Math" panose="02040503050406030204" pitchFamily="18" charset="0"/>
                        </a:rPr>
                        <m:t>𝑔𝑎𝑚𝑚𝑎</m:t>
                      </m:r>
                      <m:d>
                        <m:dPr>
                          <m:ctrlPr>
                            <a:rPr lang="en-US" sz="4000" i="1">
                              <a:latin typeface="Cambria Math" panose="02040503050406030204" pitchFamily="18" charset="0"/>
                            </a:rPr>
                          </m:ctrlPr>
                        </m:dPr>
                        <m:e>
                          <m:r>
                            <a:rPr lang="en-US" sz="4000" i="1">
                              <a:latin typeface="Cambria Math" panose="02040503050406030204" pitchFamily="18" charset="0"/>
                            </a:rPr>
                            <m:t>𝛼</m:t>
                          </m:r>
                          <m:r>
                            <a:rPr lang="en-US" sz="4000" i="1">
                              <a:latin typeface="Cambria Math" panose="02040503050406030204" pitchFamily="18" charset="0"/>
                            </a:rPr>
                            <m:t>, </m:t>
                          </m:r>
                          <m:r>
                            <a:rPr lang="en-US" sz="4000" i="1">
                              <a:latin typeface="Cambria Math" panose="02040503050406030204" pitchFamily="18" charset="0"/>
                            </a:rPr>
                            <m:t>𝛽</m:t>
                          </m:r>
                        </m:e>
                      </m:d>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𝜃</m:t>
                          </m:r>
                        </m:e>
                        <m:sub>
                          <m:r>
                            <a:rPr lang="en-US" sz="4000" i="1">
                              <a:latin typeface="Cambria Math" panose="02040503050406030204" pitchFamily="18" charset="0"/>
                            </a:rPr>
                            <m:t>𝑡</m:t>
                          </m:r>
                        </m:sub>
                      </m:sSub>
                      <m:r>
                        <a:rPr lang="en-US" sz="4000" i="1">
                          <a:latin typeface="Cambria Math" panose="02040503050406030204" pitchFamily="18" charset="0"/>
                        </a:rPr>
                        <m:t>~ </m:t>
                      </m:r>
                      <m:r>
                        <a:rPr lang="en-US" sz="4000" i="1">
                          <a:latin typeface="Cambria Math" panose="02040503050406030204" pitchFamily="18" charset="0"/>
                        </a:rPr>
                        <m:t>𝑣𝑜𝑛</m:t>
                      </m:r>
                      <m:r>
                        <a:rPr lang="en-US" sz="4000" i="1">
                          <a:latin typeface="Cambria Math" panose="02040503050406030204" pitchFamily="18" charset="0"/>
                        </a:rPr>
                        <m:t> </m:t>
                      </m:r>
                      <m:r>
                        <a:rPr lang="en-US" sz="4000" i="1">
                          <a:latin typeface="Cambria Math" panose="02040503050406030204" pitchFamily="18" charset="0"/>
                        </a:rPr>
                        <m:t>𝑀𝑖𝑠𝑒𝑠</m:t>
                      </m:r>
                      <m:d>
                        <m:dPr>
                          <m:ctrlPr>
                            <a:rPr lang="en-US" sz="4000" i="1">
                              <a:latin typeface="Cambria Math" panose="02040503050406030204" pitchFamily="18" charset="0"/>
                            </a:rPr>
                          </m:ctrlPr>
                        </m:dPr>
                        <m:e>
                          <m:r>
                            <a:rPr lang="en-US" sz="4000" i="1">
                              <a:latin typeface="Cambria Math" panose="02040503050406030204" pitchFamily="18" charset="0"/>
                            </a:rPr>
                            <m:t>𝜇</m:t>
                          </m:r>
                          <m:r>
                            <a:rPr lang="en-US" sz="4000" i="1">
                              <a:latin typeface="Cambria Math" panose="02040503050406030204" pitchFamily="18" charset="0"/>
                            </a:rPr>
                            <m:t>, </m:t>
                          </m:r>
                          <m:r>
                            <a:rPr lang="en-US" sz="4000" i="1">
                              <a:latin typeface="Cambria Math" panose="02040503050406030204" pitchFamily="18" charset="0"/>
                            </a:rPr>
                            <m:t>𝜅</m:t>
                          </m:r>
                        </m:e>
                      </m:d>
                    </m:oMath>
                  </m:oMathPara>
                </a14:m>
                <a:endParaRPr lang="en-US" sz="4000" dirty="0"/>
              </a:p>
              <a:p>
                <a:pPr marL="0" indent="0">
                  <a:buNone/>
                </a:pPr>
                <a:endParaRPr lang="en-US" sz="4000" b="0" i="0" dirty="0">
                  <a:latin typeface="Cambria Math" panose="02040503050406030204" pitchFamily="18" charset="0"/>
                </a:endParaRPr>
              </a:p>
              <a:p>
                <a:pPr marL="0" indent="0">
                  <a:buNone/>
                </a:pPr>
                <a:endParaRPr lang="en-US" sz="4000" b="0" i="0"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𝑙</m:t>
                          </m:r>
                        </m:e>
                        <m:sub>
                          <m:r>
                            <a:rPr lang="en-US" sz="4000" b="0" i="1" smtClean="0">
                              <a:latin typeface="Cambria Math" panose="02040503050406030204" pitchFamily="18" charset="0"/>
                            </a:rPr>
                            <m:t>𝑡</m:t>
                          </m:r>
                        </m:sub>
                      </m:sSub>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cos</m:t>
                          </m:r>
                        </m:fName>
                        <m:e>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e>
                          </m:d>
                        </m:e>
                      </m:func>
                    </m:oMath>
                  </m:oMathPara>
                </a14:m>
                <a:endParaRPr lang="en-US" sz="4000" dirty="0"/>
              </a:p>
              <a:p>
                <a:pPr marL="0" indent="0">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𝑙</m:t>
                          </m:r>
                        </m:e>
                        <m:sub>
                          <m:r>
                            <a:rPr lang="en-US" sz="4000" b="0" i="1" smtClean="0">
                              <a:latin typeface="Cambria Math" panose="02040503050406030204" pitchFamily="18" charset="0"/>
                            </a:rPr>
                            <m:t>𝑡</m:t>
                          </m:r>
                        </m:sub>
                      </m:sSub>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sin</m:t>
                          </m:r>
                        </m:fName>
                        <m:e>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e>
                          </m:d>
                        </m:e>
                      </m:func>
                    </m:oMath>
                  </m:oMathPara>
                </a14:m>
                <a:endParaRPr lang="en-US" sz="4000" dirty="0"/>
              </a:p>
              <a:p>
                <a:pPr marL="0" indent="0">
                  <a:buNone/>
                </a:pPr>
                <a:endParaRPr lang="en-US" sz="4000" dirty="0"/>
              </a:p>
            </p:txBody>
          </p:sp>
        </mc:Choice>
        <mc:Fallback xmlns="">
          <p:sp>
            <p:nvSpPr>
              <p:cNvPr id="3" name="Content Placeholder 2">
                <a:extLst>
                  <a:ext uri="{FF2B5EF4-FFF2-40B4-BE49-F238E27FC236}">
                    <a16:creationId xmlns:a16="http://schemas.microsoft.com/office/drawing/2014/main" id="{0B6735BD-9D8B-C9E5-4EEC-8D5D73A2379A}"/>
                  </a:ext>
                </a:extLst>
              </p:cNvPr>
              <p:cNvSpPr>
                <a:spLocks noGrp="1" noRot="1" noChangeAspect="1" noMove="1" noResize="1" noEditPoints="1" noAdjustHandles="1" noChangeArrowheads="1" noChangeShapeType="1" noTextEdit="1"/>
              </p:cNvSpPr>
              <p:nvPr>
                <p:ph idx="1"/>
              </p:nvPr>
            </p:nvSpPr>
            <p:spPr>
              <a:xfrm>
                <a:off x="457200" y="1828800"/>
                <a:ext cx="7658986" cy="5486400"/>
              </a:xfrm>
              <a:blipFill>
                <a:blip r:embed="rId3"/>
                <a:stretch>
                  <a:fillRect l="-2150" t="-233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6ACC96B3-DC79-C411-37E9-48298E43D1A6}"/>
              </a:ext>
            </a:extLst>
          </p:cNvPr>
          <p:cNvCxnSpPr/>
          <p:nvPr/>
        </p:nvCxnSpPr>
        <p:spPr>
          <a:xfrm>
            <a:off x="10426889" y="2504364"/>
            <a:ext cx="0" cy="4114800"/>
          </a:xfrm>
          <a:prstGeom prst="line">
            <a:avLst/>
          </a:prstGeom>
          <a:ln w="38100"/>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75B4C017-33A3-2775-52A6-FB6D659B183E}"/>
              </a:ext>
            </a:extLst>
          </p:cNvPr>
          <p:cNvCxnSpPr>
            <a:cxnSpLocks/>
          </p:cNvCxnSpPr>
          <p:nvPr/>
        </p:nvCxnSpPr>
        <p:spPr>
          <a:xfrm flipH="1">
            <a:off x="8115868" y="4546979"/>
            <a:ext cx="4446896" cy="0"/>
          </a:xfrm>
          <a:prstGeom prst="line">
            <a:avLst/>
          </a:prstGeom>
          <a:ln w="38100"/>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A9053DEA-0CA3-36E8-59F8-A5A472C2AFA7}"/>
              </a:ext>
            </a:extLst>
          </p:cNvPr>
          <p:cNvSpPr/>
          <p:nvPr/>
        </p:nvSpPr>
        <p:spPr>
          <a:xfrm>
            <a:off x="10244009" y="4364099"/>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7" name="Straight Arrow Connector 6">
            <a:extLst>
              <a:ext uri="{FF2B5EF4-FFF2-40B4-BE49-F238E27FC236}">
                <a16:creationId xmlns:a16="http://schemas.microsoft.com/office/drawing/2014/main" id="{1769ADEA-86C4-F70B-D07D-67B6A84A5E4B}"/>
              </a:ext>
            </a:extLst>
          </p:cNvPr>
          <p:cNvCxnSpPr>
            <a:cxnSpLocks/>
          </p:cNvCxnSpPr>
          <p:nvPr/>
        </p:nvCxnSpPr>
        <p:spPr>
          <a:xfrm flipV="1">
            <a:off x="10477600" y="2657674"/>
            <a:ext cx="1948687" cy="1824393"/>
          </a:xfrm>
          <a:prstGeom prst="straightConnector1">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317F58-4186-650D-DD14-1F53E463AFDD}"/>
                  </a:ext>
                </a:extLst>
              </p:cNvPr>
              <p:cNvSpPr txBox="1"/>
              <p:nvPr/>
            </p:nvSpPr>
            <p:spPr>
              <a:xfrm>
                <a:off x="9307773" y="454262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8" name="TextBox 7">
                <a:extLst>
                  <a:ext uri="{FF2B5EF4-FFF2-40B4-BE49-F238E27FC236}">
                    <a16:creationId xmlns:a16="http://schemas.microsoft.com/office/drawing/2014/main" id="{3D317F58-4186-650D-DD14-1F53E463AFDD}"/>
                  </a:ext>
                </a:extLst>
              </p:cNvPr>
              <p:cNvSpPr txBox="1">
                <a:spLocks noRot="1" noChangeAspect="1" noMove="1" noResize="1" noEditPoints="1" noAdjustHandles="1" noChangeArrowheads="1" noChangeShapeType="1" noTextEdit="1"/>
              </p:cNvSpPr>
              <p:nvPr/>
            </p:nvSpPr>
            <p:spPr>
              <a:xfrm>
                <a:off x="9307773" y="4542625"/>
                <a:ext cx="1453486" cy="584775"/>
              </a:xfrm>
              <a:prstGeom prst="rect">
                <a:avLst/>
              </a:prstGeom>
              <a:blipFill>
                <a:blip r:embed="rId4"/>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889A46B-0627-099E-D448-87B20539DB9E}"/>
              </a:ext>
            </a:extLst>
          </p:cNvPr>
          <p:cNvSpPr/>
          <p:nvPr/>
        </p:nvSpPr>
        <p:spPr>
          <a:xfrm>
            <a:off x="12379884" y="2321484"/>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76A4C0-39C4-5CD8-8A70-801DE1B4B472}"/>
                  </a:ext>
                </a:extLst>
              </p:cNvPr>
              <p:cNvSpPr txBox="1"/>
              <p:nvPr/>
            </p:nvSpPr>
            <p:spPr>
              <a:xfrm>
                <a:off x="12426287" y="182880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10" name="TextBox 9">
                <a:extLst>
                  <a:ext uri="{FF2B5EF4-FFF2-40B4-BE49-F238E27FC236}">
                    <a16:creationId xmlns:a16="http://schemas.microsoft.com/office/drawing/2014/main" id="{A876A4C0-39C4-5CD8-8A70-801DE1B4B472}"/>
                  </a:ext>
                </a:extLst>
              </p:cNvPr>
              <p:cNvSpPr txBox="1">
                <a:spLocks noRot="1" noChangeAspect="1" noMove="1" noResize="1" noEditPoints="1" noAdjustHandles="1" noChangeArrowheads="1" noChangeShapeType="1" noTextEdit="1"/>
              </p:cNvSpPr>
              <p:nvPr/>
            </p:nvSpPr>
            <p:spPr>
              <a:xfrm>
                <a:off x="12426287" y="1828800"/>
                <a:ext cx="1453486" cy="584775"/>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DE13A60-8119-8BCF-315A-551826E85245}"/>
              </a:ext>
            </a:extLst>
          </p:cNvPr>
          <p:cNvCxnSpPr>
            <a:stCxn id="6" idx="6"/>
          </p:cNvCxnSpPr>
          <p:nvPr/>
        </p:nvCxnSpPr>
        <p:spPr>
          <a:xfrm flipV="1">
            <a:off x="10609769" y="4542625"/>
            <a:ext cx="1898404" cy="4354"/>
          </a:xfrm>
          <a:prstGeom prst="straightConnector1">
            <a:avLst/>
          </a:prstGeom>
          <a:ln w="7620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665D28A-90EC-4DF4-FCBD-C50FAD2F62BE}"/>
              </a:ext>
            </a:extLst>
          </p:cNvPr>
          <p:cNvCxnSpPr>
            <a:cxnSpLocks/>
          </p:cNvCxnSpPr>
          <p:nvPr/>
        </p:nvCxnSpPr>
        <p:spPr>
          <a:xfrm flipH="1" flipV="1">
            <a:off x="12549571" y="2687244"/>
            <a:ext cx="23202" cy="1874520"/>
          </a:xfrm>
          <a:prstGeom prst="straightConnector1">
            <a:avLst/>
          </a:prstGeom>
          <a:ln w="5715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3D1FBD-2C47-02FA-A51F-0794BFE275E7}"/>
                  </a:ext>
                </a:extLst>
              </p:cNvPr>
              <p:cNvSpPr txBox="1"/>
              <p:nvPr/>
            </p:nvSpPr>
            <p:spPr>
              <a:xfrm>
                <a:off x="10942775" y="4616714"/>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3" name="TextBox 12">
                <a:extLst>
                  <a:ext uri="{FF2B5EF4-FFF2-40B4-BE49-F238E27FC236}">
                    <a16:creationId xmlns:a16="http://schemas.microsoft.com/office/drawing/2014/main" id="{DB3D1FBD-2C47-02FA-A51F-0794BFE275E7}"/>
                  </a:ext>
                </a:extLst>
              </p:cNvPr>
              <p:cNvSpPr txBox="1">
                <a:spLocks noRot="1" noChangeAspect="1" noMove="1" noResize="1" noEditPoints="1" noAdjustHandles="1" noChangeArrowheads="1" noChangeShapeType="1" noTextEdit="1"/>
              </p:cNvSpPr>
              <p:nvPr/>
            </p:nvSpPr>
            <p:spPr>
              <a:xfrm>
                <a:off x="10942775" y="4616714"/>
                <a:ext cx="145348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4D3753C-609C-85E1-F398-C95FC6DC6264}"/>
                  </a:ext>
                </a:extLst>
              </p:cNvPr>
              <p:cNvSpPr txBox="1"/>
              <p:nvPr/>
            </p:nvSpPr>
            <p:spPr>
              <a:xfrm>
                <a:off x="12241587" y="332037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latin typeface="Cambria Math" panose="02040503050406030204" pitchFamily="18" charset="0"/>
                        </a:rPr>
                        <m:t>Δ</m:t>
                      </m:r>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y</m:t>
                          </m:r>
                        </m:e>
                        <m:sub>
                          <m:r>
                            <m:rPr>
                              <m:sty m:val="p"/>
                            </m:rPr>
                            <a:rPr lang="en-US" sz="3200" b="0" i="0" smtClean="0">
                              <a:latin typeface="Cambria Math" panose="02040503050406030204" pitchFamily="18" charset="0"/>
                            </a:rPr>
                            <m:t>t</m:t>
                          </m:r>
                        </m:sub>
                      </m:sSub>
                    </m:oMath>
                  </m:oMathPara>
                </a14:m>
                <a:endParaRPr lang="en-US" sz="3200" dirty="0"/>
              </a:p>
            </p:txBody>
          </p:sp>
        </mc:Choice>
        <mc:Fallback xmlns="">
          <p:sp>
            <p:nvSpPr>
              <p:cNvPr id="14" name="TextBox 13">
                <a:extLst>
                  <a:ext uri="{FF2B5EF4-FFF2-40B4-BE49-F238E27FC236}">
                    <a16:creationId xmlns:a16="http://schemas.microsoft.com/office/drawing/2014/main" id="{44D3753C-609C-85E1-F398-C95FC6DC6264}"/>
                  </a:ext>
                </a:extLst>
              </p:cNvPr>
              <p:cNvSpPr txBox="1">
                <a:spLocks noRot="1" noChangeAspect="1" noMove="1" noResize="1" noEditPoints="1" noAdjustHandles="1" noChangeArrowheads="1" noChangeShapeType="1" noTextEdit="1"/>
              </p:cNvSpPr>
              <p:nvPr/>
            </p:nvSpPr>
            <p:spPr>
              <a:xfrm>
                <a:off x="12241587" y="3320370"/>
                <a:ext cx="1453486"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587BD5-AE09-5DD0-E7C8-8CCC3E852C63}"/>
                  </a:ext>
                </a:extLst>
              </p:cNvPr>
              <p:cNvSpPr txBox="1"/>
              <p:nvPr/>
            </p:nvSpPr>
            <p:spPr>
              <a:xfrm>
                <a:off x="10426889" y="298509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5" name="TextBox 14">
                <a:extLst>
                  <a:ext uri="{FF2B5EF4-FFF2-40B4-BE49-F238E27FC236}">
                    <a16:creationId xmlns:a16="http://schemas.microsoft.com/office/drawing/2014/main" id="{58587BD5-AE09-5DD0-E7C8-8CCC3E852C63}"/>
                  </a:ext>
                </a:extLst>
              </p:cNvPr>
              <p:cNvSpPr txBox="1">
                <a:spLocks noRot="1" noChangeAspect="1" noMove="1" noResize="1" noEditPoints="1" noAdjustHandles="1" noChangeArrowheads="1" noChangeShapeType="1" noTextEdit="1"/>
              </p:cNvSpPr>
              <p:nvPr/>
            </p:nvSpPr>
            <p:spPr>
              <a:xfrm>
                <a:off x="10426889" y="2985095"/>
                <a:ext cx="1453486"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D70929F-46C3-B85E-ADD5-42AA033FD193}"/>
                  </a:ext>
                </a:extLst>
              </p:cNvPr>
              <p:cNvSpPr txBox="1"/>
              <p:nvPr/>
            </p:nvSpPr>
            <p:spPr>
              <a:xfrm>
                <a:off x="10426889" y="3943066"/>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6" name="TextBox 15">
                <a:extLst>
                  <a:ext uri="{FF2B5EF4-FFF2-40B4-BE49-F238E27FC236}">
                    <a16:creationId xmlns:a16="http://schemas.microsoft.com/office/drawing/2014/main" id="{CD70929F-46C3-B85E-ADD5-42AA033FD193}"/>
                  </a:ext>
                </a:extLst>
              </p:cNvPr>
              <p:cNvSpPr txBox="1">
                <a:spLocks noRot="1" noChangeAspect="1" noMove="1" noResize="1" noEditPoints="1" noAdjustHandles="1" noChangeArrowheads="1" noChangeShapeType="1" noTextEdit="1"/>
              </p:cNvSpPr>
              <p:nvPr/>
            </p:nvSpPr>
            <p:spPr>
              <a:xfrm>
                <a:off x="10426889" y="3943066"/>
                <a:ext cx="1453486" cy="584775"/>
              </a:xfrm>
              <a:prstGeom prst="rect">
                <a:avLst/>
              </a:prstGeom>
              <a:blipFill>
                <a:blip r:embed="rId9"/>
                <a:stretch>
                  <a:fillRect/>
                </a:stretch>
              </a:blipFill>
            </p:spPr>
            <p:txBody>
              <a:bodyPr/>
              <a:lstStyle/>
              <a:p>
                <a:r>
                  <a:rPr lang="en-US">
                    <a:noFill/>
                  </a:rPr>
                  <a:t> </a:t>
                </a:r>
              </a:p>
            </p:txBody>
          </p:sp>
        </mc:Fallback>
      </mc:AlternateContent>
      <p:sp>
        <p:nvSpPr>
          <p:cNvPr id="17" name="Arc 16">
            <a:extLst>
              <a:ext uri="{FF2B5EF4-FFF2-40B4-BE49-F238E27FC236}">
                <a16:creationId xmlns:a16="http://schemas.microsoft.com/office/drawing/2014/main" id="{D4000DA0-8EDF-AC24-3C77-4266B715AD74}"/>
              </a:ext>
            </a:extLst>
          </p:cNvPr>
          <p:cNvSpPr/>
          <p:nvPr/>
        </p:nvSpPr>
        <p:spPr>
          <a:xfrm>
            <a:off x="10630241" y="3912848"/>
            <a:ext cx="1032453" cy="1020869"/>
          </a:xfrm>
          <a:prstGeom prst="arc">
            <a:avLst>
              <a:gd name="adj1" fmla="val 15879223"/>
              <a:gd name="adj2" fmla="val 617024"/>
            </a:avLst>
          </a:prstGeom>
          <a:ln w="57150">
            <a:solidFill>
              <a:schemeClr val="accent6">
                <a:lumMod val="75000"/>
              </a:schemeClr>
            </a:solidFill>
            <a:prstDash val="soli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C663EBD3-CC0B-18AF-5B4C-E59B9D065AC9}"/>
              </a:ext>
            </a:extLst>
          </p:cNvPr>
          <p:cNvSpPr/>
          <p:nvPr/>
        </p:nvSpPr>
        <p:spPr>
          <a:xfrm>
            <a:off x="6500472" y="2811439"/>
            <a:ext cx="348017" cy="1303361"/>
          </a:xfrm>
          <a:prstGeom prst="rightBrace">
            <a:avLst>
              <a:gd name="adj1" fmla="val 145357"/>
              <a:gd name="adj2" fmla="val 50000"/>
            </a:avLst>
          </a:prstGeom>
          <a:ln w="5715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FF3FC420-4D90-FD30-1190-9BF2A9303648}"/>
              </a:ext>
            </a:extLst>
          </p:cNvPr>
          <p:cNvSpPr txBox="1"/>
          <p:nvPr/>
        </p:nvSpPr>
        <p:spPr>
          <a:xfrm>
            <a:off x="6971772" y="3190715"/>
            <a:ext cx="1695038" cy="584775"/>
          </a:xfrm>
          <a:prstGeom prst="rect">
            <a:avLst/>
          </a:prstGeom>
          <a:noFill/>
        </p:spPr>
        <p:txBody>
          <a:bodyPr wrap="square" rtlCol="0">
            <a:spAutoFit/>
          </a:bodyPr>
          <a:lstStyle/>
          <a:p>
            <a:r>
              <a:rPr lang="en-US" sz="3200" dirty="0">
                <a:solidFill>
                  <a:schemeClr val="accent6">
                    <a:lumMod val="75000"/>
                  </a:schemeClr>
                </a:solidFill>
              </a:rPr>
              <a:t>random</a:t>
            </a:r>
          </a:p>
        </p:txBody>
      </p:sp>
      <p:sp>
        <p:nvSpPr>
          <p:cNvPr id="20" name="Right Brace 19">
            <a:extLst>
              <a:ext uri="{FF2B5EF4-FFF2-40B4-BE49-F238E27FC236}">
                <a16:creationId xmlns:a16="http://schemas.microsoft.com/office/drawing/2014/main" id="{56310117-A841-52A1-ECF8-E3C4370054B5}"/>
              </a:ext>
            </a:extLst>
          </p:cNvPr>
          <p:cNvSpPr/>
          <p:nvPr/>
        </p:nvSpPr>
        <p:spPr>
          <a:xfrm>
            <a:off x="6237392" y="5302156"/>
            <a:ext cx="320364" cy="1255594"/>
          </a:xfrm>
          <a:prstGeom prst="rightBrace">
            <a:avLst>
              <a:gd name="adj1" fmla="val 145357"/>
              <a:gd name="adj2" fmla="val 50000"/>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E39F7270-4650-7F97-6C4E-0945087B3764}"/>
              </a:ext>
            </a:extLst>
          </p:cNvPr>
          <p:cNvSpPr txBox="1"/>
          <p:nvPr/>
        </p:nvSpPr>
        <p:spPr>
          <a:xfrm>
            <a:off x="6638525" y="5625054"/>
            <a:ext cx="2076693" cy="584775"/>
          </a:xfrm>
          <a:prstGeom prst="rect">
            <a:avLst/>
          </a:prstGeom>
          <a:noFill/>
        </p:spPr>
        <p:txBody>
          <a:bodyPr wrap="square" rtlCol="0">
            <a:spAutoFit/>
          </a:bodyPr>
          <a:lstStyle/>
          <a:p>
            <a:r>
              <a:rPr lang="en-US" sz="3200" dirty="0">
                <a:solidFill>
                  <a:schemeClr val="bg1">
                    <a:lumMod val="50000"/>
                  </a:schemeClr>
                </a:solidFill>
              </a:rPr>
              <a:t>calculate</a:t>
            </a:r>
          </a:p>
        </p:txBody>
      </p:sp>
    </p:spTree>
    <p:extLst>
      <p:ext uri="{BB962C8B-B14F-4D97-AF65-F5344CB8AC3E}">
        <p14:creationId xmlns:p14="http://schemas.microsoft.com/office/powerpoint/2010/main" val="239677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animBg="1"/>
      <p:bldP spid="2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7448-00A1-F14C-0D25-5074D94216CC}"/>
              </a:ext>
            </a:extLst>
          </p:cNvPr>
          <p:cNvSpPr>
            <a:spLocks noGrp="1"/>
          </p:cNvSpPr>
          <p:nvPr>
            <p:ph type="title"/>
          </p:nvPr>
        </p:nvSpPr>
        <p:spPr/>
        <p:txBody>
          <a:bodyPr/>
          <a:lstStyle/>
          <a:p>
            <a:r>
              <a:rPr lang="en-US" dirty="0"/>
              <a:t>Correlated Random Walk (CRW)</a:t>
            </a:r>
          </a:p>
        </p:txBody>
      </p:sp>
      <p:sp>
        <p:nvSpPr>
          <p:cNvPr id="3" name="Content Placeholder 2">
            <a:extLst>
              <a:ext uri="{FF2B5EF4-FFF2-40B4-BE49-F238E27FC236}">
                <a16:creationId xmlns:a16="http://schemas.microsoft.com/office/drawing/2014/main" id="{084D73E7-2358-FB04-E58E-41CFB1F3BCE9}"/>
              </a:ext>
            </a:extLst>
          </p:cNvPr>
          <p:cNvSpPr>
            <a:spLocks noGrp="1"/>
          </p:cNvSpPr>
          <p:nvPr>
            <p:ph idx="1"/>
          </p:nvPr>
        </p:nvSpPr>
        <p:spPr>
          <a:xfrm>
            <a:off x="457200" y="1828800"/>
            <a:ext cx="8223077" cy="5486400"/>
          </a:xfrm>
        </p:spPr>
        <p:txBody>
          <a:bodyPr>
            <a:normAutofit/>
          </a:bodyPr>
          <a:lstStyle/>
          <a:p>
            <a:pPr marL="0" indent="0">
              <a:buNone/>
            </a:pPr>
            <a:r>
              <a:rPr lang="en-US" sz="3600" dirty="0"/>
              <a:t>Positions are a second-order Markov process</a:t>
            </a:r>
          </a:p>
          <a:p>
            <a:pPr lvl="1"/>
            <a:r>
              <a:rPr lang="en-US" sz="3200" dirty="0"/>
              <a:t>Next position (t+1) depends on current position (t) </a:t>
            </a:r>
            <a:r>
              <a:rPr lang="en-US" sz="3200" i="1" dirty="0"/>
              <a:t>and </a:t>
            </a:r>
            <a:r>
              <a:rPr lang="en-US" sz="3200" dirty="0"/>
              <a:t>previous position (t-1)</a:t>
            </a:r>
          </a:p>
          <a:p>
            <a:pPr lvl="1"/>
            <a:endParaRPr lang="en-US" sz="3200" dirty="0"/>
          </a:p>
          <a:p>
            <a:pPr marL="0" indent="0">
              <a:buNone/>
            </a:pPr>
            <a:r>
              <a:rPr lang="en-US" sz="3600" dirty="0"/>
              <a:t>Steps are a first-order Markov process</a:t>
            </a:r>
          </a:p>
          <a:p>
            <a:pPr lvl="1"/>
            <a:r>
              <a:rPr lang="en-US" sz="3200" dirty="0"/>
              <a:t>Each </a:t>
            </a:r>
            <a:r>
              <a:rPr lang="en-US" sz="3200" i="1" dirty="0"/>
              <a:t>step</a:t>
            </a:r>
            <a:r>
              <a:rPr lang="en-US" sz="3200" dirty="0"/>
              <a:t> is correlated with the previous step (first-order)</a:t>
            </a:r>
          </a:p>
          <a:p>
            <a:pPr lvl="1"/>
            <a:endParaRPr lang="en-US" sz="3200" dirty="0"/>
          </a:p>
        </p:txBody>
      </p:sp>
      <p:sp>
        <p:nvSpPr>
          <p:cNvPr id="4" name="Oval 3">
            <a:extLst>
              <a:ext uri="{FF2B5EF4-FFF2-40B4-BE49-F238E27FC236}">
                <a16:creationId xmlns:a16="http://schemas.microsoft.com/office/drawing/2014/main" id="{C26D4025-FCF9-FC16-3E86-A0CB900BB78E}"/>
              </a:ext>
            </a:extLst>
          </p:cNvPr>
          <p:cNvSpPr/>
          <p:nvPr/>
        </p:nvSpPr>
        <p:spPr>
          <a:xfrm>
            <a:off x="10591119" y="3844574"/>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4550BFCE-15D2-B87E-C427-C8AB54DFF580}"/>
              </a:ext>
            </a:extLst>
          </p:cNvPr>
          <p:cNvCxnSpPr>
            <a:cxnSpLocks/>
          </p:cNvCxnSpPr>
          <p:nvPr/>
        </p:nvCxnSpPr>
        <p:spPr>
          <a:xfrm flipV="1">
            <a:off x="10926201" y="1545557"/>
            <a:ext cx="1149943" cy="216209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C6F841D-7A81-2B73-9B96-6659A45C582E}"/>
              </a:ext>
            </a:extLst>
          </p:cNvPr>
          <p:cNvCxnSpPr>
            <a:cxnSpLocks/>
          </p:cNvCxnSpPr>
          <p:nvPr/>
        </p:nvCxnSpPr>
        <p:spPr>
          <a:xfrm flipV="1">
            <a:off x="10954919" y="460758"/>
            <a:ext cx="3522398" cy="326831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69F4DE3-BC61-703C-B56C-00D2CE5A86BA}"/>
              </a:ext>
            </a:extLst>
          </p:cNvPr>
          <p:cNvCxnSpPr>
            <a:cxnSpLocks/>
          </p:cNvCxnSpPr>
          <p:nvPr/>
        </p:nvCxnSpPr>
        <p:spPr>
          <a:xfrm flipH="1" flipV="1">
            <a:off x="9972573" y="1975815"/>
            <a:ext cx="698825" cy="175325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DDA10C-FEA6-6270-0CBE-D19769AD82B5}"/>
              </a:ext>
            </a:extLst>
          </p:cNvPr>
          <p:cNvCxnSpPr>
            <a:cxnSpLocks/>
          </p:cNvCxnSpPr>
          <p:nvPr/>
        </p:nvCxnSpPr>
        <p:spPr>
          <a:xfrm>
            <a:off x="10836856" y="4300987"/>
            <a:ext cx="470314" cy="150613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D3BD02A-105D-AEF8-56F5-8BAD7F99EB1C}"/>
              </a:ext>
            </a:extLst>
          </p:cNvPr>
          <p:cNvCxnSpPr>
            <a:cxnSpLocks/>
          </p:cNvCxnSpPr>
          <p:nvPr/>
        </p:nvCxnSpPr>
        <p:spPr>
          <a:xfrm flipH="1" flipV="1">
            <a:off x="10502045" y="991910"/>
            <a:ext cx="271954" cy="273716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9779459-D065-7B01-AFA4-C48EBFEE681E}"/>
              </a:ext>
            </a:extLst>
          </p:cNvPr>
          <p:cNvCxnSpPr>
            <a:cxnSpLocks/>
          </p:cNvCxnSpPr>
          <p:nvPr/>
        </p:nvCxnSpPr>
        <p:spPr>
          <a:xfrm flipV="1">
            <a:off x="10864003" y="2545798"/>
            <a:ext cx="258392" cy="116185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A8776A-E79A-1FAA-E8F6-581E982FFF14}"/>
              </a:ext>
            </a:extLst>
          </p:cNvPr>
          <p:cNvCxnSpPr>
            <a:cxnSpLocks/>
          </p:cNvCxnSpPr>
          <p:nvPr/>
        </p:nvCxnSpPr>
        <p:spPr>
          <a:xfrm flipV="1">
            <a:off x="10993199" y="3510211"/>
            <a:ext cx="2375241" cy="43772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7F88DE5-FD18-15C6-EE64-509B5C681AF7}"/>
              </a:ext>
            </a:extLst>
          </p:cNvPr>
          <p:cNvSpPr/>
          <p:nvPr/>
        </p:nvSpPr>
        <p:spPr>
          <a:xfrm>
            <a:off x="9098964" y="6985708"/>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4" name="Straight Arrow Connector 13">
            <a:extLst>
              <a:ext uri="{FF2B5EF4-FFF2-40B4-BE49-F238E27FC236}">
                <a16:creationId xmlns:a16="http://schemas.microsoft.com/office/drawing/2014/main" id="{0E4F8C1D-D9EA-3054-2B4B-4F06EFB8A815}"/>
              </a:ext>
            </a:extLst>
          </p:cNvPr>
          <p:cNvCxnSpPr>
            <a:cxnSpLocks/>
          </p:cNvCxnSpPr>
          <p:nvPr/>
        </p:nvCxnSpPr>
        <p:spPr>
          <a:xfrm flipV="1">
            <a:off x="9312280" y="4325835"/>
            <a:ext cx="1325742" cy="2771707"/>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7805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6DDB-678C-8481-AA8E-A376CA6CDA59}"/>
              </a:ext>
            </a:extLst>
          </p:cNvPr>
          <p:cNvSpPr>
            <a:spLocks noGrp="1"/>
          </p:cNvSpPr>
          <p:nvPr>
            <p:ph type="title"/>
          </p:nvPr>
        </p:nvSpPr>
        <p:spPr/>
        <p:txBody>
          <a:bodyPr/>
          <a:lstStyle/>
          <a:p>
            <a:r>
              <a:rPr lang="en-US" dirty="0"/>
              <a:t>Correlated Random Walk (CRW)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A21BA8-FD67-76F3-AA2B-430AEE0C5AF1}"/>
                  </a:ext>
                </a:extLst>
              </p:cNvPr>
              <p:cNvSpPr>
                <a:spLocks noGrp="1"/>
              </p:cNvSpPr>
              <p:nvPr>
                <p:ph idx="1"/>
              </p:nvPr>
            </p:nvSpPr>
            <p:spPr>
              <a:xfrm>
                <a:off x="457200" y="1828800"/>
                <a:ext cx="7212842" cy="5486400"/>
              </a:xfrm>
            </p:spPr>
            <p:txBody>
              <a:bodyPr/>
              <a:lstStyle/>
              <a:p>
                <a:pPr marL="0" indent="0">
                  <a:buNone/>
                </a:pPr>
                <a:r>
                  <a:rPr lang="en-US" dirty="0"/>
                  <a:t>Discrete time example:</a:t>
                </a:r>
              </a:p>
              <a:p>
                <a:pPr marL="0" indent="0" algn="ctr">
                  <a:buNone/>
                </a:pPr>
                <a:r>
                  <a:rPr lang="en-US" sz="3200" dirty="0"/>
                  <a:t>(Use polar coordinates)</a:t>
                </a: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𝑙</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𝑔𝑎𝑚𝑚𝑎</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𝛼</m:t>
                          </m:r>
                          <m:r>
                            <a:rPr lang="en-US" sz="4000" b="0" i="1" smtClean="0">
                              <a:latin typeface="Cambria Math" panose="02040503050406030204" pitchFamily="18" charset="0"/>
                            </a:rPr>
                            <m:t>, </m:t>
                          </m:r>
                          <m:r>
                            <a:rPr lang="en-US" sz="4000" b="0" i="1" smtClean="0">
                              <a:latin typeface="Cambria Math" panose="02040503050406030204" pitchFamily="18" charset="0"/>
                            </a:rPr>
                            <m:t>𝛽</m:t>
                          </m:r>
                        </m:e>
                      </m:d>
                    </m:oMath>
                  </m:oMathPara>
                </a14:m>
                <a:endParaRPr lang="en-US" sz="4000" dirty="0"/>
              </a:p>
              <a:p>
                <a:pPr marL="0" indent="0" algn="ctr">
                  <a:buNone/>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 </m:t>
                      </m:r>
                      <m:r>
                        <a:rPr lang="en-US" sz="4000" b="0" i="1" smtClean="0">
                          <a:latin typeface="Cambria Math" panose="02040503050406030204" pitchFamily="18" charset="0"/>
                        </a:rPr>
                        <m:t>𝑣𝑜𝑛</m:t>
                      </m:r>
                      <m:r>
                        <a:rPr lang="en-US" sz="4000" b="0" i="1" smtClean="0">
                          <a:latin typeface="Cambria Math" panose="02040503050406030204" pitchFamily="18" charset="0"/>
                        </a:rPr>
                        <m:t> </m:t>
                      </m:r>
                      <m:r>
                        <a:rPr lang="en-US" sz="4000" b="0" i="1" smtClean="0">
                          <a:latin typeface="Cambria Math" panose="02040503050406030204" pitchFamily="18" charset="0"/>
                        </a:rPr>
                        <m:t>𝑀𝑖𝑠𝑒𝑠</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𝜇</m:t>
                          </m:r>
                          <m:r>
                            <a:rPr lang="en-US" sz="4000" b="0" i="1" smtClean="0">
                              <a:latin typeface="Cambria Math" panose="02040503050406030204" pitchFamily="18" charset="0"/>
                            </a:rPr>
                            <m:t>, </m:t>
                          </m:r>
                          <m:r>
                            <a:rPr lang="en-US" sz="4000" b="0" i="1" smtClean="0">
                              <a:latin typeface="Cambria Math" panose="02040503050406030204" pitchFamily="18" charset="0"/>
                            </a:rPr>
                            <m:t>𝜅</m:t>
                          </m:r>
                        </m:e>
                      </m:d>
                    </m:oMath>
                  </m:oMathPara>
                </a14:m>
                <a:endParaRPr lang="en-US" sz="4000" b="0" dirty="0"/>
              </a:p>
              <a:p>
                <a:pPr marL="0" indent="0" algn="ctr">
                  <a:buNone/>
                </a:pPr>
                <a:endParaRPr lang="en-US" sz="4000" b="0" dirty="0"/>
              </a:p>
              <a:p>
                <a:pPr marL="0" indent="0" algn="ctr">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r>
                            <a:rPr lang="en-US" sz="4000" b="0" i="1" smtClean="0">
                              <a:latin typeface="Cambria Math" panose="02040503050406030204" pitchFamily="18" charset="0"/>
                            </a:rPr>
                            <m:t>−1</m:t>
                          </m:r>
                        </m:sub>
                      </m:sSub>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𝜃</m:t>
                          </m:r>
                        </m:e>
                        <m:sub>
                          <m:r>
                            <a:rPr lang="en-US" sz="4000" b="0" i="1" smtClean="0">
                              <a:latin typeface="Cambria Math" panose="02040503050406030204" pitchFamily="18" charset="0"/>
                            </a:rPr>
                            <m:t>𝑡</m:t>
                          </m:r>
                        </m:sub>
                      </m:sSub>
                    </m:oMath>
                  </m:oMathPara>
                </a14:m>
                <a:endParaRPr lang="en-US" sz="3200"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2A21BA8-FD67-76F3-AA2B-430AEE0C5AF1}"/>
                  </a:ext>
                </a:extLst>
              </p:cNvPr>
              <p:cNvSpPr>
                <a:spLocks noGrp="1" noRot="1" noChangeAspect="1" noMove="1" noResize="1" noEditPoints="1" noAdjustHandles="1" noChangeArrowheads="1" noChangeShapeType="1" noTextEdit="1"/>
              </p:cNvSpPr>
              <p:nvPr>
                <p:ph idx="1"/>
              </p:nvPr>
            </p:nvSpPr>
            <p:spPr>
              <a:xfrm>
                <a:off x="457200" y="1828800"/>
                <a:ext cx="7212842" cy="5486400"/>
              </a:xfrm>
              <a:blipFill>
                <a:blip r:embed="rId3"/>
                <a:stretch>
                  <a:fillRect l="-2282" t="-2333"/>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A891774-0100-1291-95F7-5047CD1EAB33}"/>
              </a:ext>
            </a:extLst>
          </p:cNvPr>
          <p:cNvCxnSpPr/>
          <p:nvPr/>
        </p:nvCxnSpPr>
        <p:spPr>
          <a:xfrm>
            <a:off x="10426889" y="2504364"/>
            <a:ext cx="0" cy="4114800"/>
          </a:xfrm>
          <a:prstGeom prst="line">
            <a:avLst/>
          </a:prstGeom>
          <a:ln w="38100"/>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E0E636CD-48E7-070E-EC84-CFE48B6583E6}"/>
              </a:ext>
            </a:extLst>
          </p:cNvPr>
          <p:cNvCxnSpPr>
            <a:cxnSpLocks/>
          </p:cNvCxnSpPr>
          <p:nvPr/>
        </p:nvCxnSpPr>
        <p:spPr>
          <a:xfrm flipH="1" flipV="1">
            <a:off x="8115868" y="4546979"/>
            <a:ext cx="5142932" cy="0"/>
          </a:xfrm>
          <a:prstGeom prst="line">
            <a:avLst/>
          </a:prstGeom>
          <a:ln w="38100"/>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5BE396C6-7803-44E5-D438-E503C8750DF1}"/>
              </a:ext>
            </a:extLst>
          </p:cNvPr>
          <p:cNvSpPr/>
          <p:nvPr/>
        </p:nvSpPr>
        <p:spPr>
          <a:xfrm>
            <a:off x="10244009" y="4364099"/>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7" name="Straight Arrow Connector 6">
            <a:extLst>
              <a:ext uri="{FF2B5EF4-FFF2-40B4-BE49-F238E27FC236}">
                <a16:creationId xmlns:a16="http://schemas.microsoft.com/office/drawing/2014/main" id="{6566CFEA-8BED-7005-B61C-888A929E5EEE}"/>
              </a:ext>
            </a:extLst>
          </p:cNvPr>
          <p:cNvCxnSpPr>
            <a:cxnSpLocks/>
          </p:cNvCxnSpPr>
          <p:nvPr/>
        </p:nvCxnSpPr>
        <p:spPr>
          <a:xfrm flipV="1">
            <a:off x="10477600" y="3021857"/>
            <a:ext cx="2871060" cy="1460210"/>
          </a:xfrm>
          <a:prstGeom prst="straightConnector1">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419FF1-632F-EA27-AA20-3B28EFD34FFB}"/>
                  </a:ext>
                </a:extLst>
              </p:cNvPr>
              <p:cNvSpPr txBox="1"/>
              <p:nvPr/>
            </p:nvSpPr>
            <p:spPr>
              <a:xfrm>
                <a:off x="8994671" y="4558059"/>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8" name="TextBox 7">
                <a:extLst>
                  <a:ext uri="{FF2B5EF4-FFF2-40B4-BE49-F238E27FC236}">
                    <a16:creationId xmlns:a16="http://schemas.microsoft.com/office/drawing/2014/main" id="{2C419FF1-632F-EA27-AA20-3B28EFD34FFB}"/>
                  </a:ext>
                </a:extLst>
              </p:cNvPr>
              <p:cNvSpPr txBox="1">
                <a:spLocks noRot="1" noChangeAspect="1" noMove="1" noResize="1" noEditPoints="1" noAdjustHandles="1" noChangeArrowheads="1" noChangeShapeType="1" noTextEdit="1"/>
              </p:cNvSpPr>
              <p:nvPr/>
            </p:nvSpPr>
            <p:spPr>
              <a:xfrm>
                <a:off x="8994671" y="4558059"/>
                <a:ext cx="1453486" cy="584775"/>
              </a:xfrm>
              <a:prstGeom prst="rect">
                <a:avLst/>
              </a:prstGeom>
              <a:blipFill>
                <a:blip r:embed="rId4"/>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59A5E114-62CA-9C2C-55D8-8DE84C698F0F}"/>
              </a:ext>
            </a:extLst>
          </p:cNvPr>
          <p:cNvSpPr/>
          <p:nvPr/>
        </p:nvSpPr>
        <p:spPr>
          <a:xfrm>
            <a:off x="13372871" y="2827515"/>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DD75E5-4223-1701-499B-FBC1083ADE1D}"/>
                  </a:ext>
                </a:extLst>
              </p:cNvPr>
              <p:cNvSpPr txBox="1"/>
              <p:nvPr/>
            </p:nvSpPr>
            <p:spPr>
              <a:xfrm>
                <a:off x="13176914" y="2106282"/>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10" name="TextBox 9">
                <a:extLst>
                  <a:ext uri="{FF2B5EF4-FFF2-40B4-BE49-F238E27FC236}">
                    <a16:creationId xmlns:a16="http://schemas.microsoft.com/office/drawing/2014/main" id="{44DD75E5-4223-1701-499B-FBC1083ADE1D}"/>
                  </a:ext>
                </a:extLst>
              </p:cNvPr>
              <p:cNvSpPr txBox="1">
                <a:spLocks noRot="1" noChangeAspect="1" noMove="1" noResize="1" noEditPoints="1" noAdjustHandles="1" noChangeArrowheads="1" noChangeShapeType="1" noTextEdit="1"/>
              </p:cNvSpPr>
              <p:nvPr/>
            </p:nvSpPr>
            <p:spPr>
              <a:xfrm>
                <a:off x="13176914" y="2106282"/>
                <a:ext cx="1453486"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7B48B71-0589-70E6-AD13-A9ADB24AF9F4}"/>
                  </a:ext>
                </a:extLst>
              </p:cNvPr>
              <p:cNvSpPr txBox="1"/>
              <p:nvPr/>
            </p:nvSpPr>
            <p:spPr>
              <a:xfrm>
                <a:off x="8152320" y="1652609"/>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15" name="TextBox 14">
                <a:extLst>
                  <a:ext uri="{FF2B5EF4-FFF2-40B4-BE49-F238E27FC236}">
                    <a16:creationId xmlns:a16="http://schemas.microsoft.com/office/drawing/2014/main" id="{37B48B71-0589-70E6-AD13-A9ADB24AF9F4}"/>
                  </a:ext>
                </a:extLst>
              </p:cNvPr>
              <p:cNvSpPr txBox="1">
                <a:spLocks noRot="1" noChangeAspect="1" noMove="1" noResize="1" noEditPoints="1" noAdjustHandles="1" noChangeArrowheads="1" noChangeShapeType="1" noTextEdit="1"/>
              </p:cNvSpPr>
              <p:nvPr/>
            </p:nvSpPr>
            <p:spPr>
              <a:xfrm>
                <a:off x="8152320" y="1652609"/>
                <a:ext cx="1453486"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F0D4533-1635-8FDE-D6C3-11B911DF538F}"/>
                  </a:ext>
                </a:extLst>
              </p:cNvPr>
              <p:cNvSpPr txBox="1"/>
              <p:nvPr/>
            </p:nvSpPr>
            <p:spPr>
              <a:xfrm>
                <a:off x="11109278" y="2697014"/>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16" name="TextBox 15">
                <a:extLst>
                  <a:ext uri="{FF2B5EF4-FFF2-40B4-BE49-F238E27FC236}">
                    <a16:creationId xmlns:a16="http://schemas.microsoft.com/office/drawing/2014/main" id="{EF0D4533-1635-8FDE-D6C3-11B911DF538F}"/>
                  </a:ext>
                </a:extLst>
              </p:cNvPr>
              <p:cNvSpPr txBox="1">
                <a:spLocks noRot="1" noChangeAspect="1" noMove="1" noResize="1" noEditPoints="1" noAdjustHandles="1" noChangeArrowheads="1" noChangeShapeType="1" noTextEdit="1"/>
              </p:cNvSpPr>
              <p:nvPr/>
            </p:nvSpPr>
            <p:spPr>
              <a:xfrm>
                <a:off x="11109278" y="2697014"/>
                <a:ext cx="1453486" cy="584775"/>
              </a:xfrm>
              <a:prstGeom prst="rect">
                <a:avLst/>
              </a:prstGeom>
              <a:blipFill>
                <a:blip r:embed="rId7"/>
                <a:stretch>
                  <a:fillRect/>
                </a:stretch>
              </a:blipFill>
            </p:spPr>
            <p:txBody>
              <a:bodyPr/>
              <a:lstStyle/>
              <a:p>
                <a:r>
                  <a:rPr lang="en-US">
                    <a:noFill/>
                  </a:rPr>
                  <a:t> </a:t>
                </a:r>
              </a:p>
            </p:txBody>
          </p:sp>
        </mc:Fallback>
      </mc:AlternateContent>
      <p:sp>
        <p:nvSpPr>
          <p:cNvPr id="17" name="Arc 16">
            <a:extLst>
              <a:ext uri="{FF2B5EF4-FFF2-40B4-BE49-F238E27FC236}">
                <a16:creationId xmlns:a16="http://schemas.microsoft.com/office/drawing/2014/main" id="{F112F609-DDDC-3317-12E3-B8D23A783932}"/>
              </a:ext>
            </a:extLst>
          </p:cNvPr>
          <p:cNvSpPr/>
          <p:nvPr/>
        </p:nvSpPr>
        <p:spPr>
          <a:xfrm>
            <a:off x="10580036" y="3567041"/>
            <a:ext cx="683070" cy="893980"/>
          </a:xfrm>
          <a:prstGeom prst="arc">
            <a:avLst>
              <a:gd name="adj1" fmla="val 16416747"/>
              <a:gd name="adj2" fmla="val 617024"/>
            </a:avLst>
          </a:prstGeom>
          <a:ln w="57150">
            <a:solidFill>
              <a:schemeClr val="accent6">
                <a:lumMod val="75000"/>
              </a:schemeClr>
            </a:solidFill>
            <a:prstDash val="soli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517FD88-FFBC-29CC-59B8-8DF66F23ED7E}"/>
              </a:ext>
            </a:extLst>
          </p:cNvPr>
          <p:cNvCxnSpPr>
            <a:cxnSpLocks/>
          </p:cNvCxnSpPr>
          <p:nvPr/>
        </p:nvCxnSpPr>
        <p:spPr>
          <a:xfrm flipV="1">
            <a:off x="8699871" y="4729859"/>
            <a:ext cx="1639445" cy="3030188"/>
          </a:xfrm>
          <a:prstGeom prst="straightConnector1">
            <a:avLst/>
          </a:prstGeom>
          <a:ln w="5715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96BD047-62C8-0080-0373-FAC3A391254A}"/>
                  </a:ext>
                </a:extLst>
              </p:cNvPr>
              <p:cNvSpPr txBox="1"/>
              <p:nvPr/>
            </p:nvSpPr>
            <p:spPr>
              <a:xfrm>
                <a:off x="8612298" y="7629844"/>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𝑡</m:t>
                          </m:r>
                          <m:r>
                            <a:rPr lang="en-US" sz="3200" b="0" i="1" smtClean="0">
                              <a:latin typeface="Cambria Math" panose="02040503050406030204" pitchFamily="18" charset="0"/>
                            </a:rPr>
                            <m:t>−1</m:t>
                          </m:r>
                        </m:sub>
                      </m:sSub>
                    </m:oMath>
                  </m:oMathPara>
                </a14:m>
                <a:endParaRPr lang="en-US" sz="3200" dirty="0"/>
              </a:p>
            </p:txBody>
          </p:sp>
        </mc:Choice>
        <mc:Fallback xmlns="">
          <p:sp>
            <p:nvSpPr>
              <p:cNvPr id="21" name="TextBox 20">
                <a:extLst>
                  <a:ext uri="{FF2B5EF4-FFF2-40B4-BE49-F238E27FC236}">
                    <a16:creationId xmlns:a16="http://schemas.microsoft.com/office/drawing/2014/main" id="{D96BD047-62C8-0080-0373-FAC3A391254A}"/>
                  </a:ext>
                </a:extLst>
              </p:cNvPr>
              <p:cNvSpPr txBox="1">
                <a:spLocks noRot="1" noChangeAspect="1" noMove="1" noResize="1" noEditPoints="1" noAdjustHandles="1" noChangeArrowheads="1" noChangeShapeType="1" noTextEdit="1"/>
              </p:cNvSpPr>
              <p:nvPr/>
            </p:nvSpPr>
            <p:spPr>
              <a:xfrm>
                <a:off x="8612298" y="7629844"/>
                <a:ext cx="1453486" cy="584775"/>
              </a:xfrm>
              <a:prstGeom prst="rect">
                <a:avLst/>
              </a:prstGeom>
              <a:blipFill>
                <a:blip r:embed="rId8"/>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915BAAC9-05B6-8777-40AD-4EF05BF92BEF}"/>
              </a:ext>
            </a:extLst>
          </p:cNvPr>
          <p:cNvSpPr/>
          <p:nvPr/>
        </p:nvSpPr>
        <p:spPr>
          <a:xfrm>
            <a:off x="8429418" y="7760047"/>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23" name="Straight Arrow Connector 22">
            <a:extLst>
              <a:ext uri="{FF2B5EF4-FFF2-40B4-BE49-F238E27FC236}">
                <a16:creationId xmlns:a16="http://schemas.microsoft.com/office/drawing/2014/main" id="{0A77B762-207D-C60B-EFF9-96C9BF816351}"/>
              </a:ext>
            </a:extLst>
          </p:cNvPr>
          <p:cNvCxnSpPr>
            <a:cxnSpLocks/>
          </p:cNvCxnSpPr>
          <p:nvPr/>
        </p:nvCxnSpPr>
        <p:spPr>
          <a:xfrm flipV="1">
            <a:off x="10514463" y="1554480"/>
            <a:ext cx="1547996" cy="2744707"/>
          </a:xfrm>
          <a:prstGeom prst="straightConnector1">
            <a:avLst/>
          </a:prstGeom>
          <a:ln w="57150">
            <a:solidFill>
              <a:schemeClr val="accent6">
                <a:lumMod val="40000"/>
                <a:lumOff val="6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76582B30-074C-1ED7-B0EA-D4842A9BDF36}"/>
              </a:ext>
            </a:extLst>
          </p:cNvPr>
          <p:cNvSpPr/>
          <p:nvPr/>
        </p:nvSpPr>
        <p:spPr>
          <a:xfrm>
            <a:off x="10244009" y="3204736"/>
            <a:ext cx="1855313" cy="2684271"/>
          </a:xfrm>
          <a:prstGeom prst="arc">
            <a:avLst>
              <a:gd name="adj1" fmla="val 16302470"/>
              <a:gd name="adj2" fmla="val 21584426"/>
            </a:avLst>
          </a:prstGeom>
          <a:ln w="57150">
            <a:solidFill>
              <a:schemeClr val="accent6">
                <a:lumMod val="40000"/>
                <a:lumOff val="60000"/>
              </a:schemeClr>
            </a:solidFill>
            <a:prstDash val="sysDot"/>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99F653D-9577-35A2-FBB2-1F39A38D5AE3}"/>
                  </a:ext>
                </a:extLst>
              </p:cNvPr>
              <p:cNvSpPr txBox="1"/>
              <p:nvPr/>
            </p:nvSpPr>
            <p:spPr>
              <a:xfrm>
                <a:off x="10150814" y="3583470"/>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28" name="TextBox 27">
                <a:extLst>
                  <a:ext uri="{FF2B5EF4-FFF2-40B4-BE49-F238E27FC236}">
                    <a16:creationId xmlns:a16="http://schemas.microsoft.com/office/drawing/2014/main" id="{199F653D-9577-35A2-FBB2-1F39A38D5AE3}"/>
                  </a:ext>
                </a:extLst>
              </p:cNvPr>
              <p:cNvSpPr txBox="1">
                <a:spLocks noRot="1" noChangeAspect="1" noMove="1" noResize="1" noEditPoints="1" noAdjustHandles="1" noChangeArrowheads="1" noChangeShapeType="1" noTextEdit="1"/>
              </p:cNvSpPr>
              <p:nvPr/>
            </p:nvSpPr>
            <p:spPr>
              <a:xfrm>
                <a:off x="10150814" y="3583470"/>
                <a:ext cx="1453486"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5E8750-AB31-0A77-53EA-8DA351E4FAFE}"/>
                  </a:ext>
                </a:extLst>
              </p:cNvPr>
              <p:cNvSpPr txBox="1"/>
              <p:nvPr/>
            </p:nvSpPr>
            <p:spPr>
              <a:xfrm>
                <a:off x="12216201" y="3530025"/>
                <a:ext cx="1453486"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𝜃</m:t>
                          </m:r>
                        </m:e>
                        <m:sub>
                          <m:r>
                            <a:rPr lang="en-US" sz="3200" b="0" i="1" smtClean="0">
                              <a:latin typeface="Cambria Math" panose="02040503050406030204" pitchFamily="18" charset="0"/>
                            </a:rPr>
                            <m:t>𝑡</m:t>
                          </m:r>
                        </m:sub>
                      </m:sSub>
                    </m:oMath>
                  </m:oMathPara>
                </a14:m>
                <a:endParaRPr lang="en-US" sz="3200" dirty="0"/>
              </a:p>
            </p:txBody>
          </p:sp>
        </mc:Choice>
        <mc:Fallback xmlns="">
          <p:sp>
            <p:nvSpPr>
              <p:cNvPr id="29" name="TextBox 28">
                <a:extLst>
                  <a:ext uri="{FF2B5EF4-FFF2-40B4-BE49-F238E27FC236}">
                    <a16:creationId xmlns:a16="http://schemas.microsoft.com/office/drawing/2014/main" id="{295E8750-AB31-0A77-53EA-8DA351E4FAFE}"/>
                  </a:ext>
                </a:extLst>
              </p:cNvPr>
              <p:cNvSpPr txBox="1">
                <a:spLocks noRot="1" noChangeAspect="1" noMove="1" noResize="1" noEditPoints="1" noAdjustHandles="1" noChangeArrowheads="1" noChangeShapeType="1" noTextEdit="1"/>
              </p:cNvSpPr>
              <p:nvPr/>
            </p:nvSpPr>
            <p:spPr>
              <a:xfrm>
                <a:off x="12216201" y="3530025"/>
                <a:ext cx="1453486" cy="584775"/>
              </a:xfrm>
              <a:prstGeom prst="rect">
                <a:avLst/>
              </a:prstGeom>
              <a:blipFill>
                <a:blip r:embed="rId10"/>
                <a:stretch>
                  <a:fillRect/>
                </a:stretch>
              </a:blipFill>
            </p:spPr>
            <p:txBody>
              <a:bodyPr/>
              <a:lstStyle/>
              <a:p>
                <a:r>
                  <a:rPr lang="en-US">
                    <a:noFill/>
                  </a:rPr>
                  <a:t> </a:t>
                </a:r>
              </a:p>
            </p:txBody>
          </p:sp>
        </mc:Fallback>
      </mc:AlternateContent>
      <p:sp>
        <p:nvSpPr>
          <p:cNvPr id="30" name="Arc 29">
            <a:extLst>
              <a:ext uri="{FF2B5EF4-FFF2-40B4-BE49-F238E27FC236}">
                <a16:creationId xmlns:a16="http://schemas.microsoft.com/office/drawing/2014/main" id="{DFBD997E-351D-9F94-3EC1-42849E04B661}"/>
              </a:ext>
            </a:extLst>
          </p:cNvPr>
          <p:cNvSpPr/>
          <p:nvPr/>
        </p:nvSpPr>
        <p:spPr>
          <a:xfrm>
            <a:off x="11426612" y="3711708"/>
            <a:ext cx="1365231" cy="1651862"/>
          </a:xfrm>
          <a:prstGeom prst="arc">
            <a:avLst>
              <a:gd name="adj1" fmla="val 16302470"/>
              <a:gd name="adj2" fmla="val 21584426"/>
            </a:avLst>
          </a:prstGeom>
          <a:ln w="57150">
            <a:solidFill>
              <a:schemeClr val="bg1">
                <a:lumMod val="65000"/>
              </a:schemeClr>
            </a:solidFill>
            <a:prstDash val="sysDot"/>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2" name="Right Brace 31">
            <a:extLst>
              <a:ext uri="{FF2B5EF4-FFF2-40B4-BE49-F238E27FC236}">
                <a16:creationId xmlns:a16="http://schemas.microsoft.com/office/drawing/2014/main" id="{5743AEF8-9658-B70C-A039-3638D305D68A}"/>
              </a:ext>
            </a:extLst>
          </p:cNvPr>
          <p:cNvSpPr/>
          <p:nvPr/>
        </p:nvSpPr>
        <p:spPr>
          <a:xfrm>
            <a:off x="6525946" y="3583470"/>
            <a:ext cx="342055" cy="1250680"/>
          </a:xfrm>
          <a:prstGeom prst="rightBrace">
            <a:avLst>
              <a:gd name="adj1" fmla="val 145357"/>
              <a:gd name="adj2" fmla="val 50000"/>
            </a:avLst>
          </a:prstGeom>
          <a:ln w="5715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638FAE45-A2C1-C0FF-05DF-EFD757F6AFC8}"/>
              </a:ext>
            </a:extLst>
          </p:cNvPr>
          <p:cNvSpPr txBox="1"/>
          <p:nvPr/>
        </p:nvSpPr>
        <p:spPr>
          <a:xfrm>
            <a:off x="6910096" y="3898212"/>
            <a:ext cx="1695038" cy="584775"/>
          </a:xfrm>
          <a:prstGeom prst="rect">
            <a:avLst/>
          </a:prstGeom>
          <a:noFill/>
        </p:spPr>
        <p:txBody>
          <a:bodyPr wrap="square" rtlCol="0">
            <a:spAutoFit/>
          </a:bodyPr>
          <a:lstStyle/>
          <a:p>
            <a:r>
              <a:rPr lang="en-US" sz="3200" dirty="0">
                <a:solidFill>
                  <a:schemeClr val="accent6">
                    <a:lumMod val="75000"/>
                  </a:schemeClr>
                </a:solidFill>
              </a:rPr>
              <a:t>random</a:t>
            </a:r>
          </a:p>
        </p:txBody>
      </p:sp>
      <p:sp>
        <p:nvSpPr>
          <p:cNvPr id="34" name="Right Brace 33">
            <a:extLst>
              <a:ext uri="{FF2B5EF4-FFF2-40B4-BE49-F238E27FC236}">
                <a16:creationId xmlns:a16="http://schemas.microsoft.com/office/drawing/2014/main" id="{3B900279-FF7D-B07A-DBF8-7C408290BC15}"/>
              </a:ext>
            </a:extLst>
          </p:cNvPr>
          <p:cNvSpPr/>
          <p:nvPr/>
        </p:nvSpPr>
        <p:spPr>
          <a:xfrm>
            <a:off x="6043293" y="5363570"/>
            <a:ext cx="471915" cy="584775"/>
          </a:xfrm>
          <a:prstGeom prst="rightBrace">
            <a:avLst>
              <a:gd name="adj1" fmla="val 145357"/>
              <a:gd name="adj2" fmla="val 50000"/>
            </a:avLst>
          </a:prstGeom>
          <a:ln w="57150">
            <a:solidFill>
              <a:schemeClr val="bg1">
                <a:lumMod val="6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EAF76980-A103-445E-A8A8-67C4F6A9A1D8}"/>
              </a:ext>
            </a:extLst>
          </p:cNvPr>
          <p:cNvSpPr txBox="1"/>
          <p:nvPr/>
        </p:nvSpPr>
        <p:spPr>
          <a:xfrm>
            <a:off x="6651554" y="5363569"/>
            <a:ext cx="2076693" cy="584775"/>
          </a:xfrm>
          <a:prstGeom prst="rect">
            <a:avLst/>
          </a:prstGeom>
          <a:noFill/>
        </p:spPr>
        <p:txBody>
          <a:bodyPr wrap="square" rtlCol="0">
            <a:spAutoFit/>
          </a:bodyPr>
          <a:lstStyle/>
          <a:p>
            <a:r>
              <a:rPr lang="en-US" sz="3200" dirty="0">
                <a:solidFill>
                  <a:schemeClr val="bg1">
                    <a:lumMod val="50000"/>
                  </a:schemeClr>
                </a:solidFill>
              </a:rPr>
              <a:t>calculate</a:t>
            </a:r>
          </a:p>
        </p:txBody>
      </p:sp>
    </p:spTree>
    <p:extLst>
      <p:ext uri="{BB962C8B-B14F-4D97-AF65-F5344CB8AC3E}">
        <p14:creationId xmlns:p14="http://schemas.microsoft.com/office/powerpoint/2010/main" val="323754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4" grpId="0" animBg="1"/>
      <p:bldP spid="3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C58B-F8E6-5D4F-3F4A-5B7E613AA69E}"/>
              </a:ext>
            </a:extLst>
          </p:cNvPr>
          <p:cNvSpPr>
            <a:spLocks noGrp="1"/>
          </p:cNvSpPr>
          <p:nvPr>
            <p:ph type="title"/>
          </p:nvPr>
        </p:nvSpPr>
        <p:spPr/>
        <p:txBody>
          <a:bodyPr/>
          <a:lstStyle/>
          <a:p>
            <a:r>
              <a:rPr lang="en-US" dirty="0"/>
              <a:t>Biased Random Walk (BRW)</a:t>
            </a:r>
          </a:p>
        </p:txBody>
      </p:sp>
      <p:sp>
        <p:nvSpPr>
          <p:cNvPr id="3" name="Content Placeholder 2">
            <a:extLst>
              <a:ext uri="{FF2B5EF4-FFF2-40B4-BE49-F238E27FC236}">
                <a16:creationId xmlns:a16="http://schemas.microsoft.com/office/drawing/2014/main" id="{0B6735BD-9D8B-C9E5-4EEC-8D5D73A2379A}"/>
              </a:ext>
            </a:extLst>
          </p:cNvPr>
          <p:cNvSpPr>
            <a:spLocks noGrp="1"/>
          </p:cNvSpPr>
          <p:nvPr>
            <p:ph idx="1"/>
          </p:nvPr>
        </p:nvSpPr>
        <p:spPr>
          <a:xfrm>
            <a:off x="457200" y="1828800"/>
            <a:ext cx="13716000" cy="6400800"/>
          </a:xfrm>
        </p:spPr>
        <p:txBody>
          <a:bodyPr>
            <a:normAutofit/>
          </a:bodyPr>
          <a:lstStyle/>
          <a:p>
            <a:pPr marL="0" indent="0">
              <a:buNone/>
            </a:pPr>
            <a:r>
              <a:rPr lang="en-US" sz="4000" dirty="0"/>
              <a:t>Positions are a first-order Markov process</a:t>
            </a:r>
          </a:p>
          <a:p>
            <a:pPr lvl="1"/>
            <a:r>
              <a:rPr lang="en-US" sz="3600" dirty="0"/>
              <a:t>Next position (t+1) depends only on current position (t)</a:t>
            </a:r>
          </a:p>
          <a:p>
            <a:pPr marL="0" indent="0">
              <a:buNone/>
            </a:pPr>
            <a:endParaRPr lang="en-US" sz="4400" dirty="0"/>
          </a:p>
          <a:p>
            <a:pPr marL="0" indent="0">
              <a:buNone/>
            </a:pPr>
            <a:r>
              <a:rPr lang="en-US" sz="4400" dirty="0"/>
              <a:t>Steps are non-Markovian</a:t>
            </a:r>
          </a:p>
          <a:p>
            <a:pPr lvl="1"/>
            <a:r>
              <a:rPr lang="en-US" sz="3600" dirty="0"/>
              <a:t>Each </a:t>
            </a:r>
            <a:r>
              <a:rPr lang="en-US" sz="3600" i="1" dirty="0"/>
              <a:t>step</a:t>
            </a:r>
            <a:r>
              <a:rPr lang="en-US" sz="3600" dirty="0"/>
              <a:t> is independent</a:t>
            </a:r>
          </a:p>
          <a:p>
            <a:pPr lvl="1"/>
            <a:endParaRPr lang="en-US" sz="3600" dirty="0"/>
          </a:p>
          <a:p>
            <a:pPr marL="0" indent="0">
              <a:buNone/>
            </a:pPr>
            <a:r>
              <a:rPr lang="en-US" sz="4080" dirty="0"/>
              <a:t>Some preferred heading</a:t>
            </a:r>
            <a:endParaRPr lang="en-US" sz="2400" dirty="0"/>
          </a:p>
        </p:txBody>
      </p:sp>
      <p:sp>
        <p:nvSpPr>
          <p:cNvPr id="4" name="Oval 3">
            <a:extLst>
              <a:ext uri="{FF2B5EF4-FFF2-40B4-BE49-F238E27FC236}">
                <a16:creationId xmlns:a16="http://schemas.microsoft.com/office/drawing/2014/main" id="{AFB7409D-2FF8-819E-E471-A6322D64D342}"/>
              </a:ext>
            </a:extLst>
          </p:cNvPr>
          <p:cNvSpPr/>
          <p:nvPr/>
        </p:nvSpPr>
        <p:spPr>
          <a:xfrm>
            <a:off x="9997443" y="5598311"/>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6" name="Straight Arrow Connector 5">
            <a:extLst>
              <a:ext uri="{FF2B5EF4-FFF2-40B4-BE49-F238E27FC236}">
                <a16:creationId xmlns:a16="http://schemas.microsoft.com/office/drawing/2014/main" id="{8B3143B1-D727-85F2-A77C-5BFBDE015E7E}"/>
              </a:ext>
            </a:extLst>
          </p:cNvPr>
          <p:cNvCxnSpPr>
            <a:cxnSpLocks/>
          </p:cNvCxnSpPr>
          <p:nvPr/>
        </p:nvCxnSpPr>
        <p:spPr>
          <a:xfrm flipV="1">
            <a:off x="10501331" y="4296238"/>
            <a:ext cx="2866526" cy="135436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C9A4828-D0F1-9F9F-E034-7BD8BEC76A48}"/>
              </a:ext>
            </a:extLst>
          </p:cNvPr>
          <p:cNvCxnSpPr>
            <a:cxnSpLocks/>
          </p:cNvCxnSpPr>
          <p:nvPr/>
        </p:nvCxnSpPr>
        <p:spPr>
          <a:xfrm flipH="1" flipV="1">
            <a:off x="9680822" y="4423008"/>
            <a:ext cx="430172" cy="1134072"/>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5DC22D2-5CF8-F817-2A8A-85A250880B69}"/>
              </a:ext>
            </a:extLst>
          </p:cNvPr>
          <p:cNvCxnSpPr>
            <a:cxnSpLocks/>
          </p:cNvCxnSpPr>
          <p:nvPr/>
        </p:nvCxnSpPr>
        <p:spPr>
          <a:xfrm flipV="1">
            <a:off x="10495920" y="4376649"/>
            <a:ext cx="3881061" cy="133068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310768-B106-B09C-ABBE-DAAD132CF196}"/>
              </a:ext>
            </a:extLst>
          </p:cNvPr>
          <p:cNvCxnSpPr>
            <a:cxnSpLocks/>
          </p:cNvCxnSpPr>
          <p:nvPr/>
        </p:nvCxnSpPr>
        <p:spPr>
          <a:xfrm flipV="1">
            <a:off x="10648047" y="5389331"/>
            <a:ext cx="3423618" cy="33549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B22286-4C25-F672-D6E9-ABA4F1E33F77}"/>
              </a:ext>
            </a:extLst>
          </p:cNvPr>
          <p:cNvCxnSpPr>
            <a:cxnSpLocks/>
          </p:cNvCxnSpPr>
          <p:nvPr/>
        </p:nvCxnSpPr>
        <p:spPr>
          <a:xfrm flipH="1">
            <a:off x="9203528" y="6005302"/>
            <a:ext cx="860344" cy="1581198"/>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6300489-F37E-A232-12EE-8FCAEE0F8C17}"/>
              </a:ext>
            </a:extLst>
          </p:cNvPr>
          <p:cNvCxnSpPr>
            <a:cxnSpLocks/>
          </p:cNvCxnSpPr>
          <p:nvPr/>
        </p:nvCxnSpPr>
        <p:spPr>
          <a:xfrm>
            <a:off x="10508247" y="5779422"/>
            <a:ext cx="3119043" cy="67597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9D8A7-0807-6AA6-C147-125A1F7B9927}"/>
              </a:ext>
            </a:extLst>
          </p:cNvPr>
          <p:cNvCxnSpPr>
            <a:cxnSpLocks/>
          </p:cNvCxnSpPr>
          <p:nvPr/>
        </p:nvCxnSpPr>
        <p:spPr>
          <a:xfrm>
            <a:off x="10508247" y="5828959"/>
            <a:ext cx="1215180" cy="45583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9BB01F-046B-9747-B4E9-947244563208}"/>
              </a:ext>
            </a:extLst>
          </p:cNvPr>
          <p:cNvCxnSpPr>
            <a:cxnSpLocks/>
          </p:cNvCxnSpPr>
          <p:nvPr/>
        </p:nvCxnSpPr>
        <p:spPr>
          <a:xfrm>
            <a:off x="10545733" y="5764065"/>
            <a:ext cx="2112566" cy="213053"/>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A9BC15A-A985-F7FE-4DBB-4453BC783AC9}"/>
              </a:ext>
            </a:extLst>
          </p:cNvPr>
          <p:cNvCxnSpPr>
            <a:cxnSpLocks/>
          </p:cNvCxnSpPr>
          <p:nvPr/>
        </p:nvCxnSpPr>
        <p:spPr>
          <a:xfrm flipV="1">
            <a:off x="10585160" y="5242190"/>
            <a:ext cx="1905669" cy="43548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4915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5101-5EFD-2421-B59E-3D6D73380DA4}"/>
              </a:ext>
            </a:extLst>
          </p:cNvPr>
          <p:cNvSpPr>
            <a:spLocks noGrp="1"/>
          </p:cNvSpPr>
          <p:nvPr>
            <p:ph type="title"/>
          </p:nvPr>
        </p:nvSpPr>
        <p:spPr/>
        <p:txBody>
          <a:bodyPr/>
          <a:lstStyle/>
          <a:p>
            <a:r>
              <a:rPr lang="en-US" dirty="0"/>
              <a:t>Biased Random Walk (BRW)</a:t>
            </a:r>
          </a:p>
        </p:txBody>
      </p:sp>
      <p:sp>
        <p:nvSpPr>
          <p:cNvPr id="6" name="Text Placeholder 5">
            <a:extLst>
              <a:ext uri="{FF2B5EF4-FFF2-40B4-BE49-F238E27FC236}">
                <a16:creationId xmlns:a16="http://schemas.microsoft.com/office/drawing/2014/main" id="{7CC58FA9-3E63-36DB-1C86-20278F1B10B5}"/>
              </a:ext>
            </a:extLst>
          </p:cNvPr>
          <p:cNvSpPr>
            <a:spLocks noGrp="1"/>
          </p:cNvSpPr>
          <p:nvPr>
            <p:ph type="body" idx="1"/>
          </p:nvPr>
        </p:nvSpPr>
        <p:spPr/>
        <p:txBody>
          <a:bodyPr/>
          <a:lstStyle/>
          <a:p>
            <a:r>
              <a:rPr lang="en-US" dirty="0"/>
              <a:t>Locally Biased</a:t>
            </a:r>
          </a:p>
        </p:txBody>
      </p:sp>
      <p:sp>
        <p:nvSpPr>
          <p:cNvPr id="7" name="Content Placeholder 6">
            <a:extLst>
              <a:ext uri="{FF2B5EF4-FFF2-40B4-BE49-F238E27FC236}">
                <a16:creationId xmlns:a16="http://schemas.microsoft.com/office/drawing/2014/main" id="{F942795E-C8E8-D784-06BF-3ED54F78BCE8}"/>
              </a:ext>
            </a:extLst>
          </p:cNvPr>
          <p:cNvSpPr>
            <a:spLocks noGrp="1"/>
          </p:cNvSpPr>
          <p:nvPr>
            <p:ph sz="half" idx="2"/>
          </p:nvPr>
        </p:nvSpPr>
        <p:spPr/>
        <p:txBody>
          <a:bodyPr/>
          <a:lstStyle/>
          <a:p>
            <a:r>
              <a:rPr lang="en-US" dirty="0"/>
              <a:t>Attraction to a place</a:t>
            </a:r>
          </a:p>
          <a:p>
            <a:r>
              <a:rPr lang="en-US" dirty="0"/>
              <a:t>Heading changes with position</a:t>
            </a:r>
          </a:p>
        </p:txBody>
      </p:sp>
      <p:sp>
        <p:nvSpPr>
          <p:cNvPr id="8" name="Text Placeholder 7">
            <a:extLst>
              <a:ext uri="{FF2B5EF4-FFF2-40B4-BE49-F238E27FC236}">
                <a16:creationId xmlns:a16="http://schemas.microsoft.com/office/drawing/2014/main" id="{C758DFB5-E242-37B3-D005-3DA14E99FF96}"/>
              </a:ext>
            </a:extLst>
          </p:cNvPr>
          <p:cNvSpPr>
            <a:spLocks noGrp="1"/>
          </p:cNvSpPr>
          <p:nvPr>
            <p:ph type="body" sz="quarter" idx="3"/>
          </p:nvPr>
        </p:nvSpPr>
        <p:spPr/>
        <p:txBody>
          <a:bodyPr/>
          <a:lstStyle/>
          <a:p>
            <a:r>
              <a:rPr lang="en-US" dirty="0"/>
              <a:t>Globally Biased</a:t>
            </a:r>
          </a:p>
        </p:txBody>
      </p:sp>
      <p:sp>
        <p:nvSpPr>
          <p:cNvPr id="9" name="Content Placeholder 8">
            <a:extLst>
              <a:ext uri="{FF2B5EF4-FFF2-40B4-BE49-F238E27FC236}">
                <a16:creationId xmlns:a16="http://schemas.microsoft.com/office/drawing/2014/main" id="{78DFA6D4-5A49-1D9C-281F-4165D33EAC70}"/>
              </a:ext>
            </a:extLst>
          </p:cNvPr>
          <p:cNvSpPr>
            <a:spLocks noGrp="1"/>
          </p:cNvSpPr>
          <p:nvPr>
            <p:ph sz="quarter" idx="4"/>
          </p:nvPr>
        </p:nvSpPr>
        <p:spPr/>
        <p:txBody>
          <a:bodyPr/>
          <a:lstStyle/>
          <a:p>
            <a:r>
              <a:rPr lang="en-US" dirty="0"/>
              <a:t>Attraction to a heading</a:t>
            </a:r>
          </a:p>
          <a:p>
            <a:r>
              <a:rPr lang="en-US" dirty="0"/>
              <a:t>Equivalent to attraction to a place infinitely far away</a:t>
            </a:r>
          </a:p>
        </p:txBody>
      </p:sp>
    </p:spTree>
    <p:extLst>
      <p:ext uri="{BB962C8B-B14F-4D97-AF65-F5344CB8AC3E}">
        <p14:creationId xmlns:p14="http://schemas.microsoft.com/office/powerpoint/2010/main" val="21588276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5101-5EFD-2421-B59E-3D6D73380DA4}"/>
              </a:ext>
            </a:extLst>
          </p:cNvPr>
          <p:cNvSpPr>
            <a:spLocks noGrp="1"/>
          </p:cNvSpPr>
          <p:nvPr>
            <p:ph type="title"/>
          </p:nvPr>
        </p:nvSpPr>
        <p:spPr/>
        <p:txBody>
          <a:bodyPr/>
          <a:lstStyle/>
          <a:p>
            <a:r>
              <a:rPr lang="en-US" dirty="0"/>
              <a:t>Biased Random Walk (BRW)</a:t>
            </a:r>
          </a:p>
        </p:txBody>
      </p:sp>
      <p:sp>
        <p:nvSpPr>
          <p:cNvPr id="6" name="Text Placeholder 5">
            <a:extLst>
              <a:ext uri="{FF2B5EF4-FFF2-40B4-BE49-F238E27FC236}">
                <a16:creationId xmlns:a16="http://schemas.microsoft.com/office/drawing/2014/main" id="{7CC58FA9-3E63-36DB-1C86-20278F1B10B5}"/>
              </a:ext>
            </a:extLst>
          </p:cNvPr>
          <p:cNvSpPr>
            <a:spLocks noGrp="1"/>
          </p:cNvSpPr>
          <p:nvPr>
            <p:ph type="body" idx="1"/>
          </p:nvPr>
        </p:nvSpPr>
        <p:spPr/>
        <p:txBody>
          <a:bodyPr/>
          <a:lstStyle/>
          <a:p>
            <a:r>
              <a:rPr lang="en-US" dirty="0"/>
              <a:t>Locally Biased</a:t>
            </a:r>
          </a:p>
        </p:txBody>
      </p:sp>
      <p:sp>
        <p:nvSpPr>
          <p:cNvPr id="7" name="Content Placeholder 6">
            <a:extLst>
              <a:ext uri="{FF2B5EF4-FFF2-40B4-BE49-F238E27FC236}">
                <a16:creationId xmlns:a16="http://schemas.microsoft.com/office/drawing/2014/main" id="{F942795E-C8E8-D784-06BF-3ED54F78BCE8}"/>
              </a:ext>
            </a:extLst>
          </p:cNvPr>
          <p:cNvSpPr>
            <a:spLocks noGrp="1"/>
          </p:cNvSpPr>
          <p:nvPr>
            <p:ph sz="half" idx="2"/>
          </p:nvPr>
        </p:nvSpPr>
        <p:spPr/>
        <p:txBody>
          <a:bodyPr/>
          <a:lstStyle/>
          <a:p>
            <a:r>
              <a:rPr lang="en-US" dirty="0"/>
              <a:t>Attraction to a place</a:t>
            </a:r>
          </a:p>
          <a:p>
            <a:r>
              <a:rPr lang="en-US" dirty="0"/>
              <a:t>Heading changes with position</a:t>
            </a:r>
          </a:p>
        </p:txBody>
      </p:sp>
      <p:sp>
        <p:nvSpPr>
          <p:cNvPr id="10" name="Oval 9">
            <a:extLst>
              <a:ext uri="{FF2B5EF4-FFF2-40B4-BE49-F238E27FC236}">
                <a16:creationId xmlns:a16="http://schemas.microsoft.com/office/drawing/2014/main" id="{1D51BE92-FD0A-AB3D-E584-9D10D77E4DCD}"/>
              </a:ext>
            </a:extLst>
          </p:cNvPr>
          <p:cNvSpPr/>
          <p:nvPr/>
        </p:nvSpPr>
        <p:spPr>
          <a:xfrm>
            <a:off x="7800153" y="4230301"/>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2" name="Straight Arrow Connector 11">
            <a:extLst>
              <a:ext uri="{FF2B5EF4-FFF2-40B4-BE49-F238E27FC236}">
                <a16:creationId xmlns:a16="http://schemas.microsoft.com/office/drawing/2014/main" id="{B3169EF8-2979-ABBA-216D-ACCE3F3B510A}"/>
              </a:ext>
            </a:extLst>
          </p:cNvPr>
          <p:cNvCxnSpPr>
            <a:cxnSpLocks/>
          </p:cNvCxnSpPr>
          <p:nvPr/>
        </p:nvCxnSpPr>
        <p:spPr>
          <a:xfrm flipH="1">
            <a:off x="11586949" y="3872836"/>
            <a:ext cx="347320" cy="161356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A6FD95-81C6-89FB-EF9D-C84E2E4C9A72}"/>
              </a:ext>
            </a:extLst>
          </p:cNvPr>
          <p:cNvCxnSpPr>
            <a:cxnSpLocks/>
          </p:cNvCxnSpPr>
          <p:nvPr/>
        </p:nvCxnSpPr>
        <p:spPr>
          <a:xfrm flipV="1">
            <a:off x="6790885" y="7192370"/>
            <a:ext cx="1827927" cy="40640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075513-BD12-641D-0CD9-D7B250D61020}"/>
              </a:ext>
            </a:extLst>
          </p:cNvPr>
          <p:cNvCxnSpPr>
            <a:cxnSpLocks/>
          </p:cNvCxnSpPr>
          <p:nvPr/>
        </p:nvCxnSpPr>
        <p:spPr>
          <a:xfrm>
            <a:off x="8045890" y="4686714"/>
            <a:ext cx="1091287" cy="966587"/>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178F53-E876-D685-6111-60E337893822}"/>
              </a:ext>
            </a:extLst>
          </p:cNvPr>
          <p:cNvCxnSpPr>
            <a:cxnSpLocks/>
          </p:cNvCxnSpPr>
          <p:nvPr/>
        </p:nvCxnSpPr>
        <p:spPr>
          <a:xfrm flipV="1">
            <a:off x="8202233" y="3605423"/>
            <a:ext cx="3512836" cy="728239"/>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5C46D9F-1640-17FA-3D43-B21D46498211}"/>
              </a:ext>
            </a:extLst>
          </p:cNvPr>
          <p:cNvSpPr/>
          <p:nvPr/>
        </p:nvSpPr>
        <p:spPr>
          <a:xfrm>
            <a:off x="6307998" y="7371435"/>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9" name="Straight Arrow Connector 18">
            <a:extLst>
              <a:ext uri="{FF2B5EF4-FFF2-40B4-BE49-F238E27FC236}">
                <a16:creationId xmlns:a16="http://schemas.microsoft.com/office/drawing/2014/main" id="{8B571383-7D62-35B0-5A28-CC90A88361C0}"/>
              </a:ext>
            </a:extLst>
          </p:cNvPr>
          <p:cNvCxnSpPr>
            <a:cxnSpLocks/>
          </p:cNvCxnSpPr>
          <p:nvPr/>
        </p:nvCxnSpPr>
        <p:spPr>
          <a:xfrm flipV="1">
            <a:off x="6521314" y="4711562"/>
            <a:ext cx="1325742" cy="2771707"/>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40B47E19-DFF0-A78A-6577-731A3F2B04B5}"/>
              </a:ext>
            </a:extLst>
          </p:cNvPr>
          <p:cNvSpPr/>
          <p:nvPr/>
        </p:nvSpPr>
        <p:spPr>
          <a:xfrm>
            <a:off x="11839904" y="3329570"/>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sp>
        <p:nvSpPr>
          <p:cNvPr id="23" name="Cloud 22">
            <a:extLst>
              <a:ext uri="{FF2B5EF4-FFF2-40B4-BE49-F238E27FC236}">
                <a16:creationId xmlns:a16="http://schemas.microsoft.com/office/drawing/2014/main" id="{8FDA8468-9174-C679-E2CC-191BE2B736A3}"/>
              </a:ext>
            </a:extLst>
          </p:cNvPr>
          <p:cNvSpPr/>
          <p:nvPr/>
        </p:nvSpPr>
        <p:spPr>
          <a:xfrm>
            <a:off x="9137177" y="5567201"/>
            <a:ext cx="3432412" cy="2169994"/>
          </a:xfrm>
          <a:prstGeom prst="cloud">
            <a:avLst/>
          </a:prstGeom>
          <a:solidFill>
            <a:schemeClr val="accent6">
              <a:lumMod val="75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496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5101-5EFD-2421-B59E-3D6D73380DA4}"/>
              </a:ext>
            </a:extLst>
          </p:cNvPr>
          <p:cNvSpPr>
            <a:spLocks noGrp="1"/>
          </p:cNvSpPr>
          <p:nvPr>
            <p:ph type="title"/>
          </p:nvPr>
        </p:nvSpPr>
        <p:spPr/>
        <p:txBody>
          <a:bodyPr/>
          <a:lstStyle/>
          <a:p>
            <a:r>
              <a:rPr lang="en-US" dirty="0"/>
              <a:t>Biased Random Walk (BRW)</a:t>
            </a:r>
          </a:p>
        </p:txBody>
      </p:sp>
      <p:sp>
        <p:nvSpPr>
          <p:cNvPr id="8" name="Text Placeholder 7">
            <a:extLst>
              <a:ext uri="{FF2B5EF4-FFF2-40B4-BE49-F238E27FC236}">
                <a16:creationId xmlns:a16="http://schemas.microsoft.com/office/drawing/2014/main" id="{C758DFB5-E242-37B3-D005-3DA14E99FF96}"/>
              </a:ext>
            </a:extLst>
          </p:cNvPr>
          <p:cNvSpPr>
            <a:spLocks noGrp="1"/>
          </p:cNvSpPr>
          <p:nvPr>
            <p:ph type="body" sz="quarter" idx="3"/>
          </p:nvPr>
        </p:nvSpPr>
        <p:spPr/>
        <p:txBody>
          <a:bodyPr/>
          <a:lstStyle/>
          <a:p>
            <a:r>
              <a:rPr lang="en-US" dirty="0"/>
              <a:t>Globally Biased</a:t>
            </a:r>
          </a:p>
        </p:txBody>
      </p:sp>
      <p:sp>
        <p:nvSpPr>
          <p:cNvPr id="9" name="Content Placeholder 8">
            <a:extLst>
              <a:ext uri="{FF2B5EF4-FFF2-40B4-BE49-F238E27FC236}">
                <a16:creationId xmlns:a16="http://schemas.microsoft.com/office/drawing/2014/main" id="{78DFA6D4-5A49-1D9C-281F-4165D33EAC70}"/>
              </a:ext>
            </a:extLst>
          </p:cNvPr>
          <p:cNvSpPr>
            <a:spLocks noGrp="1"/>
          </p:cNvSpPr>
          <p:nvPr>
            <p:ph sz="quarter" idx="4"/>
          </p:nvPr>
        </p:nvSpPr>
        <p:spPr/>
        <p:txBody>
          <a:bodyPr/>
          <a:lstStyle/>
          <a:p>
            <a:r>
              <a:rPr lang="en-US" dirty="0"/>
              <a:t>Attraction to a heading</a:t>
            </a:r>
          </a:p>
          <a:p>
            <a:r>
              <a:rPr lang="en-US" dirty="0"/>
              <a:t>Equivalent to attraction to a place infinitely far away</a:t>
            </a:r>
          </a:p>
        </p:txBody>
      </p:sp>
      <p:sp>
        <p:nvSpPr>
          <p:cNvPr id="11" name="Oval 10">
            <a:extLst>
              <a:ext uri="{FF2B5EF4-FFF2-40B4-BE49-F238E27FC236}">
                <a16:creationId xmlns:a16="http://schemas.microsoft.com/office/drawing/2014/main" id="{22CA7BDE-808E-93C2-1A7E-6A32CB0618C0}"/>
              </a:ext>
            </a:extLst>
          </p:cNvPr>
          <p:cNvSpPr/>
          <p:nvPr/>
        </p:nvSpPr>
        <p:spPr>
          <a:xfrm>
            <a:off x="2047622" y="3718225"/>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3" name="Straight Arrow Connector 12">
            <a:extLst>
              <a:ext uri="{FF2B5EF4-FFF2-40B4-BE49-F238E27FC236}">
                <a16:creationId xmlns:a16="http://schemas.microsoft.com/office/drawing/2014/main" id="{1BA2A3C4-5BFF-3062-0683-1AF02527228D}"/>
              </a:ext>
            </a:extLst>
          </p:cNvPr>
          <p:cNvCxnSpPr>
            <a:cxnSpLocks/>
          </p:cNvCxnSpPr>
          <p:nvPr/>
        </p:nvCxnSpPr>
        <p:spPr>
          <a:xfrm flipV="1">
            <a:off x="1017882" y="5937537"/>
            <a:ext cx="1902739" cy="9861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8CA840-145F-D740-A39D-DF9774B6DF60}"/>
              </a:ext>
            </a:extLst>
          </p:cNvPr>
          <p:cNvCxnSpPr>
            <a:cxnSpLocks/>
          </p:cNvCxnSpPr>
          <p:nvPr/>
        </p:nvCxnSpPr>
        <p:spPr>
          <a:xfrm flipV="1">
            <a:off x="2449702" y="3093347"/>
            <a:ext cx="3512836" cy="728239"/>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756CFF9-5F48-EF31-190D-B55659263167}"/>
              </a:ext>
            </a:extLst>
          </p:cNvPr>
          <p:cNvSpPr/>
          <p:nvPr/>
        </p:nvSpPr>
        <p:spPr>
          <a:xfrm>
            <a:off x="555467" y="6859359"/>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17" name="Straight Arrow Connector 16">
            <a:extLst>
              <a:ext uri="{FF2B5EF4-FFF2-40B4-BE49-F238E27FC236}">
                <a16:creationId xmlns:a16="http://schemas.microsoft.com/office/drawing/2014/main" id="{DA4FF646-BB77-6047-A04D-A217728B2B5B}"/>
              </a:ext>
            </a:extLst>
          </p:cNvPr>
          <p:cNvCxnSpPr>
            <a:cxnSpLocks/>
          </p:cNvCxnSpPr>
          <p:nvPr/>
        </p:nvCxnSpPr>
        <p:spPr>
          <a:xfrm flipV="1">
            <a:off x="768783" y="4199486"/>
            <a:ext cx="1325742" cy="2771707"/>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9932F09-43D3-7131-3D32-7F38B22BDFEE}"/>
              </a:ext>
            </a:extLst>
          </p:cNvPr>
          <p:cNvSpPr/>
          <p:nvPr/>
        </p:nvSpPr>
        <p:spPr>
          <a:xfrm>
            <a:off x="6087373" y="2817494"/>
            <a:ext cx="365760" cy="365760"/>
          </a:xfrm>
          <a:prstGeom prst="ellipse">
            <a:avLst/>
          </a:prstGeom>
          <a:solidFill>
            <a:schemeClr val="accent6">
              <a:lumMod val="75000"/>
            </a:schemeClr>
          </a:solidFill>
          <a:ln>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900"/>
          </a:p>
        </p:txBody>
      </p:sp>
      <p:cxnSp>
        <p:nvCxnSpPr>
          <p:cNvPr id="21" name="Straight Arrow Connector 20">
            <a:extLst>
              <a:ext uri="{FF2B5EF4-FFF2-40B4-BE49-F238E27FC236}">
                <a16:creationId xmlns:a16="http://schemas.microsoft.com/office/drawing/2014/main" id="{4ABB701E-52C4-2E64-1969-B033B4E09369}"/>
              </a:ext>
            </a:extLst>
          </p:cNvPr>
          <p:cNvCxnSpPr>
            <a:cxnSpLocks/>
          </p:cNvCxnSpPr>
          <p:nvPr/>
        </p:nvCxnSpPr>
        <p:spPr>
          <a:xfrm flipV="1">
            <a:off x="2538217" y="2690181"/>
            <a:ext cx="1902739" cy="9861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FE1DC8-BB73-EA07-1B65-6A7BE11AD68C}"/>
              </a:ext>
            </a:extLst>
          </p:cNvPr>
          <p:cNvCxnSpPr>
            <a:cxnSpLocks/>
          </p:cNvCxnSpPr>
          <p:nvPr/>
        </p:nvCxnSpPr>
        <p:spPr>
          <a:xfrm flipV="1">
            <a:off x="6577968" y="1854334"/>
            <a:ext cx="1902739" cy="986145"/>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0004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3766</TotalTime>
  <Words>8373</Words>
  <Application>Microsoft Office PowerPoint</Application>
  <PresentationFormat>Custom</PresentationFormat>
  <Paragraphs>1245</Paragraphs>
  <Slides>148</Slides>
  <Notes>103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148</vt:i4>
      </vt:variant>
    </vt:vector>
  </HeadingPairs>
  <TitlesOfParts>
    <vt:vector size="159" baseType="lpstr">
      <vt:lpstr>Aptos</vt:lpstr>
      <vt:lpstr>Aptos Display</vt:lpstr>
      <vt:lpstr>Arial</vt:lpstr>
      <vt:lpstr>Cambria Math</vt:lpstr>
      <vt:lpstr>Droid Serif</vt:lpstr>
      <vt:lpstr>Helvetica Neue</vt:lpstr>
      <vt:lpstr>MJXc-TeX-math-I</vt:lpstr>
      <vt:lpstr>Symbol</vt:lpstr>
      <vt:lpstr>Times New Roman</vt:lpstr>
      <vt:lpstr>Wingdings</vt:lpstr>
      <vt:lpstr>Office Theme</vt:lpstr>
      <vt:lpstr>Habitat Selection Analyses in R</vt:lpstr>
      <vt:lpstr>Schedule</vt:lpstr>
      <vt:lpstr>Introductions</vt:lpstr>
      <vt:lpstr>Brian Smith brian.smith@usu.edu</vt:lpstr>
      <vt:lpstr>Walker Field   wfield@uidaho.edu</vt:lpstr>
      <vt:lpstr>PowerPoint Presentation</vt:lpstr>
      <vt:lpstr>About you</vt:lpstr>
      <vt:lpstr>Preamble</vt:lpstr>
      <vt:lpstr>Why is this so hard?</vt:lpstr>
      <vt:lpstr>Things We’re Not Covering</vt:lpstr>
      <vt:lpstr>Roadmap</vt:lpstr>
      <vt:lpstr>Roadmap</vt:lpstr>
      <vt:lpstr>Timeline</vt:lpstr>
      <vt:lpstr>Timeline</vt:lpstr>
      <vt:lpstr>Terminology</vt:lpstr>
      <vt:lpstr>PowerPoint Presentation</vt:lpstr>
      <vt:lpstr>G-space vs. E-space</vt:lpstr>
      <vt:lpstr>Habitat</vt:lpstr>
      <vt:lpstr>Habitat Availability</vt:lpstr>
      <vt:lpstr>Habitat Use</vt:lpstr>
      <vt:lpstr>Habitat Selection</vt:lpstr>
      <vt:lpstr>Habitat Selection</vt:lpstr>
      <vt:lpstr>Classifying Environmental Variables</vt:lpstr>
      <vt:lpstr>Classifying Environmental Variables</vt:lpstr>
      <vt:lpstr>Classifying Environmental Variables</vt:lpstr>
      <vt:lpstr>Classifying Environmental Variables</vt:lpstr>
      <vt:lpstr>Scales of Habitat Selection</vt:lpstr>
      <vt:lpstr>Scales of Habitat Selection</vt:lpstr>
      <vt:lpstr>First order:  species distribution</vt:lpstr>
      <vt:lpstr>Second order: home range placement</vt:lpstr>
      <vt:lpstr>Third order: patches within home range</vt:lpstr>
      <vt:lpstr>Fourth order: food items</vt:lpstr>
      <vt:lpstr>Take Home Points</vt:lpstr>
      <vt:lpstr>Habitat Selection Functions</vt:lpstr>
      <vt:lpstr>Timeline</vt:lpstr>
      <vt:lpstr>Timeline</vt:lpstr>
      <vt:lpstr>Timeline</vt:lpstr>
      <vt:lpstr>Simple habitat selection</vt:lpstr>
      <vt:lpstr>Simple habitat selection</vt:lpstr>
      <vt:lpstr>Simple habitat selection</vt:lpstr>
      <vt:lpstr>Simple habitat selection</vt:lpstr>
      <vt:lpstr>Simple habitat selection</vt:lpstr>
      <vt:lpstr>Symmetry of log⁡() transforms</vt:lpstr>
      <vt:lpstr>What if we measure habitat with a continuous variable?  What if we measure habitat along multiple dimensions?</vt:lpstr>
      <vt:lpstr>Timeline</vt:lpstr>
      <vt:lpstr>RSFs</vt:lpstr>
      <vt:lpstr>RSPFs</vt:lpstr>
      <vt:lpstr>What if our function is just proportional to the probability of use? (RSF)</vt:lpstr>
      <vt:lpstr>RSPFs vs. RSFs</vt:lpstr>
      <vt:lpstr>Timeline</vt:lpstr>
      <vt:lpstr>Timeline</vt:lpstr>
      <vt:lpstr>Inhomogeneous (Poisson) Point Process</vt:lpstr>
      <vt:lpstr>What’s an IPP?</vt:lpstr>
      <vt:lpstr>Inhomogeneous Poisson Point Process</vt:lpstr>
      <vt:lpstr>IPPs are everywhere!</vt:lpstr>
      <vt:lpstr>So what?</vt:lpstr>
      <vt:lpstr>Take Home Points</vt:lpstr>
      <vt:lpstr>Fitting HSFs</vt:lpstr>
      <vt:lpstr>HSFs</vt:lpstr>
      <vt:lpstr>HSFs</vt:lpstr>
      <vt:lpstr>HSFs</vt:lpstr>
      <vt:lpstr>How do we fit an HSF?</vt:lpstr>
      <vt:lpstr>How do we fit an HSF?</vt:lpstr>
      <vt:lpstr>How do we fit an HSF?</vt:lpstr>
      <vt:lpstr>How do we fit an HSF?</vt:lpstr>
      <vt:lpstr>How do we fit an HSF?</vt:lpstr>
      <vt:lpstr>So what?</vt:lpstr>
      <vt:lpstr>So what?</vt:lpstr>
      <vt:lpstr>Take-home Points</vt:lpstr>
      <vt:lpstr>Relative Selection Strength</vt:lpstr>
      <vt:lpstr>How do we interpret our fitted HSF?</vt:lpstr>
      <vt:lpstr>How do we interpret our fitted HSF?</vt:lpstr>
      <vt:lpstr>How do we interpret our fitted HSF?</vt:lpstr>
      <vt:lpstr>How do we interpret our fitted HSF?</vt:lpstr>
      <vt:lpstr>Relative Selection Strength (RSS)</vt:lpstr>
      <vt:lpstr>log-RSS</vt:lpstr>
      <vt:lpstr>log-RSS</vt:lpstr>
      <vt:lpstr>Take-home Points</vt:lpstr>
      <vt:lpstr>Questions?</vt:lpstr>
      <vt:lpstr>Movement Models</vt:lpstr>
      <vt:lpstr>Continuous vs. Discrete Time</vt:lpstr>
      <vt:lpstr>Continuous vs. Discrete Time</vt:lpstr>
      <vt:lpstr>PowerPoint Presentation</vt:lpstr>
      <vt:lpstr>PowerPoint Presentation</vt:lpstr>
      <vt:lpstr>PowerPoint Presentation</vt:lpstr>
      <vt:lpstr>PowerPoint Presentation</vt:lpstr>
      <vt:lpstr>How can we model how our samples arise from the underlying movement?</vt:lpstr>
      <vt:lpstr>Random Walks</vt:lpstr>
      <vt:lpstr>Classifying Random Walks</vt:lpstr>
      <vt:lpstr>Simple Random Walk (RW)</vt:lpstr>
      <vt:lpstr>Simple Random Walk (RW)</vt:lpstr>
      <vt:lpstr>Simple Random Walk (RW)</vt:lpstr>
      <vt:lpstr>Simple Random Walk (RW)</vt:lpstr>
      <vt:lpstr>Correlated Random Walk (CRW)</vt:lpstr>
      <vt:lpstr>Correlated Random Walk (CRW)</vt:lpstr>
      <vt:lpstr>Biased Random Walk (BRW)</vt:lpstr>
      <vt:lpstr>Biased Random Walk (BRW)</vt:lpstr>
      <vt:lpstr>Biased Random Walk (BRW)</vt:lpstr>
      <vt:lpstr>Biased Random Walk (BRW)</vt:lpstr>
      <vt:lpstr>Biased Correlated Random Walk (BCRW)</vt:lpstr>
      <vt:lpstr>SSFs are BCRWs!</vt:lpstr>
      <vt:lpstr>Take Home Points</vt:lpstr>
      <vt:lpstr>Step Selection Functions</vt:lpstr>
      <vt:lpstr>Roadmap</vt:lpstr>
      <vt:lpstr>HSFs</vt:lpstr>
      <vt:lpstr>PowerPoint Presentation</vt:lpstr>
      <vt:lpstr>PowerPoint Presentation</vt:lpstr>
      <vt:lpstr>Timeline</vt:lpstr>
      <vt:lpstr>Discrete Choice RSF</vt:lpstr>
      <vt:lpstr>Discrete Choice RSF</vt:lpstr>
      <vt:lpstr>Discrete Choice RSF</vt:lpstr>
      <vt:lpstr>Discrete Choice RSF</vt:lpstr>
      <vt:lpstr>Discrete Choice RSF</vt:lpstr>
      <vt:lpstr>Discrete Choice RSF</vt:lpstr>
      <vt:lpstr>Timeline</vt:lpstr>
      <vt:lpstr>SSFs</vt:lpstr>
      <vt:lpstr>SSFs</vt:lpstr>
      <vt:lpstr>SSFs</vt:lpstr>
      <vt:lpstr>SSFs</vt:lpstr>
      <vt:lpstr>Timeline</vt:lpstr>
      <vt:lpstr>Forester et al. (2009)</vt:lpstr>
      <vt:lpstr>Forester et al. (2009)</vt:lpstr>
      <vt:lpstr>Timeline</vt:lpstr>
      <vt:lpstr>iSSFs</vt:lpstr>
      <vt:lpstr>SSF vs. iSSF</vt:lpstr>
      <vt:lpstr>Prediction from Fitted iSSF</vt:lpstr>
      <vt:lpstr>Prediction from Fitted iSSF</vt:lpstr>
      <vt:lpstr>iSSF</vt:lpstr>
      <vt:lpstr>iSSF Parametric Distributions</vt:lpstr>
      <vt:lpstr>iSSA Steps</vt:lpstr>
      <vt:lpstr>iSSA Steps</vt:lpstr>
      <vt:lpstr>iSSA Steps</vt:lpstr>
      <vt:lpstr>iSSA Steps</vt:lpstr>
      <vt:lpstr>iSSA Steps</vt:lpstr>
      <vt:lpstr>iSSA Steps</vt:lpstr>
      <vt:lpstr>Updating Movement Kernel</vt:lpstr>
      <vt:lpstr>Updating Movement Kernel</vt:lpstr>
      <vt:lpstr>Interactions between Movement and Habitat</vt:lpstr>
      <vt:lpstr>Interactions between Movement and Habitat</vt:lpstr>
      <vt:lpstr>Timeline</vt:lpstr>
      <vt:lpstr>Michelot et al. 2024</vt:lpstr>
      <vt:lpstr>Michelot et al. 2024</vt:lpstr>
      <vt:lpstr>iSSF Parametric Distributions</vt:lpstr>
      <vt:lpstr>SSF with Numerical Integration</vt:lpstr>
      <vt:lpstr>Take Home Points</vt:lpstr>
      <vt:lpstr>Literature Cited/Further Reading</vt:lpstr>
      <vt:lpstr>Literature Cited/Further Reading</vt:lpstr>
      <vt:lpstr>Literature Cited/Further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Smith</dc:creator>
  <cp:lastModifiedBy>Brian Smith</cp:lastModifiedBy>
  <cp:revision>307</cp:revision>
  <dcterms:created xsi:type="dcterms:W3CDTF">2024-04-22T22:03:59Z</dcterms:created>
  <dcterms:modified xsi:type="dcterms:W3CDTF">2025-03-18T02:57:20Z</dcterms:modified>
</cp:coreProperties>
</file>